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1274763" y="185738"/>
            <a:ext cx="7772400" cy="1470025"/>
          </a:xfrm>
        </p:spPr>
        <p:txBody>
          <a:bodyPr/>
          <a:lstStyle>
            <a:lvl1pPr algn="ctr">
              <a:defRPr/>
            </a:lvl1pPr>
          </a:lstStyle>
          <a:p>
            <a:r>
              <a:rPr lang="en-US" smtClean="0"/>
              <a:t>Click to edit Master title style</a:t>
            </a:r>
            <a:endParaRPr lang="en-US"/>
          </a:p>
        </p:txBody>
      </p:sp>
      <p:sp>
        <p:nvSpPr>
          <p:cNvPr id="39939" name="Rectangle 3"/>
          <p:cNvSpPr>
            <a:spLocks noGrp="1" noChangeArrowheads="1"/>
          </p:cNvSpPr>
          <p:nvPr>
            <p:ph type="subTitle" idx="1"/>
          </p:nvPr>
        </p:nvSpPr>
        <p:spPr>
          <a:xfrm>
            <a:off x="1960563" y="1908175"/>
            <a:ext cx="6400800" cy="1752600"/>
          </a:xfrm>
        </p:spPr>
        <p:txBody>
          <a:bodyPr/>
          <a:lstStyle>
            <a:lvl1pPr marL="0" indent="0" algn="ctr">
              <a:buFontTx/>
              <a:buNone/>
              <a:defRPr/>
            </a:lvl1pPr>
          </a:lstStyle>
          <a:p>
            <a:r>
              <a:rPr lang="en-US" smtClean="0"/>
              <a:t>Click to edit Master subtitle style</a:t>
            </a:r>
            <a:endParaRPr lang="en-US"/>
          </a:p>
        </p:txBody>
      </p:sp>
      <p:sp>
        <p:nvSpPr>
          <p:cNvPr id="39940" name="Rectangle 4"/>
          <p:cNvSpPr>
            <a:spLocks noGrp="1" noChangeArrowheads="1"/>
          </p:cNvSpPr>
          <p:nvPr>
            <p:ph type="dt" sz="half" idx="2"/>
          </p:nvPr>
        </p:nvSpPr>
        <p:spPr/>
        <p:txBody>
          <a:bodyPr/>
          <a:lstStyle>
            <a:lvl1pPr>
              <a:defRPr/>
            </a:lvl1pPr>
          </a:lstStyle>
          <a:p>
            <a:fld id="{C3EFD1A5-5779-41B5-A7D2-02F57E85DAF9}" type="datetimeFigureOut">
              <a:rPr lang="en-US" smtClean="0"/>
              <a:t>1/4/2011</a:t>
            </a:fld>
            <a:endParaRPr lang="en-US"/>
          </a:p>
        </p:txBody>
      </p:sp>
      <p:sp>
        <p:nvSpPr>
          <p:cNvPr id="39941" name="Rectangle 5"/>
          <p:cNvSpPr>
            <a:spLocks noGrp="1" noChangeArrowheads="1"/>
          </p:cNvSpPr>
          <p:nvPr>
            <p:ph type="ftr" sz="quarter" idx="3"/>
          </p:nvPr>
        </p:nvSpPr>
        <p:spPr/>
        <p:txBody>
          <a:bodyPr/>
          <a:lstStyle>
            <a:lvl1pPr>
              <a:defRPr/>
            </a:lvl1pPr>
          </a:lstStyle>
          <a:p>
            <a:endParaRPr lang="en-US"/>
          </a:p>
        </p:txBody>
      </p:sp>
      <p:sp>
        <p:nvSpPr>
          <p:cNvPr id="39942" name="Rectangle 6"/>
          <p:cNvSpPr>
            <a:spLocks noGrp="1" noChangeArrowheads="1"/>
          </p:cNvSpPr>
          <p:nvPr>
            <p:ph type="sldNum" sz="quarter" idx="4"/>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8363" y="274638"/>
            <a:ext cx="1712912"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79625" y="274638"/>
            <a:ext cx="498633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79625" y="1600200"/>
            <a:ext cx="3349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81650" y="1600200"/>
            <a:ext cx="3349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3EFD1A5-5779-41B5-A7D2-02F57E85DAF9}" type="datetimeFigureOut">
              <a:rPr lang="en-US" smtClean="0"/>
              <a:t>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1751D0-2A14-4D6F-83C3-D1A534511F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79625" y="274638"/>
            <a:ext cx="68516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2079625" y="1600200"/>
            <a:ext cx="68516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C3EFD1A5-5779-41B5-A7D2-02F57E85DAF9}" type="datetimeFigureOut">
              <a:rPr lang="en-US" smtClean="0"/>
              <a:t>1/4/2011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1751D0-2A14-4D6F-83C3-D1A534511F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Systems Theory</a:t>
            </a:r>
            <a:endParaRPr lang="en-US" dirty="0"/>
          </a:p>
        </p:txBody>
      </p:sp>
      <p:sp>
        <p:nvSpPr>
          <p:cNvPr id="3" name="Subtitle 2"/>
          <p:cNvSpPr>
            <a:spLocks noGrp="1"/>
          </p:cNvSpPr>
          <p:nvPr>
            <p:ph type="subTitle" idx="1"/>
          </p:nvPr>
        </p:nvSpPr>
        <p:spPr/>
        <p:txBody>
          <a:bodyPr/>
          <a:lstStyle/>
          <a:p>
            <a:r>
              <a:rPr lang="en-US" dirty="0" smtClean="0"/>
              <a:t>Immanuel </a:t>
            </a:r>
            <a:r>
              <a:rPr lang="en-US" dirty="0" err="1" smtClean="0"/>
              <a:t>Wallerstein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Tenets	</a:t>
            </a:r>
            <a:endParaRPr lang="en-US" dirty="0"/>
          </a:p>
        </p:txBody>
      </p:sp>
      <p:sp>
        <p:nvSpPr>
          <p:cNvPr id="3" name="Content Placeholder 2"/>
          <p:cNvSpPr>
            <a:spLocks noGrp="1"/>
          </p:cNvSpPr>
          <p:nvPr>
            <p:ph idx="1"/>
          </p:nvPr>
        </p:nvSpPr>
        <p:spPr/>
        <p:txBody>
          <a:bodyPr/>
          <a:lstStyle/>
          <a:p>
            <a:r>
              <a:rPr lang="en-US" dirty="0" smtClean="0"/>
              <a:t>The world economy has one market and a global division of labor</a:t>
            </a:r>
          </a:p>
          <a:p>
            <a:r>
              <a:rPr lang="en-US" dirty="0" smtClean="0"/>
              <a:t>Although the world has multiple states, almost everything takes place within the context of the world economy</a:t>
            </a:r>
          </a:p>
          <a:p>
            <a:r>
              <a:rPr lang="en-US" dirty="0" smtClean="0"/>
              <a:t>The world economy has a three-tiered structure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Economy</a:t>
            </a:r>
            <a:endParaRPr lang="en-US" dirty="0"/>
          </a:p>
        </p:txBody>
      </p:sp>
      <p:sp>
        <p:nvSpPr>
          <p:cNvPr id="3" name="Content Placeholder 2"/>
          <p:cNvSpPr>
            <a:spLocks noGrp="1"/>
          </p:cNvSpPr>
          <p:nvPr>
            <p:ph idx="1"/>
          </p:nvPr>
        </p:nvSpPr>
        <p:spPr/>
        <p:txBody>
          <a:bodyPr/>
          <a:lstStyle/>
          <a:p>
            <a:r>
              <a:rPr lang="en-US" dirty="0" smtClean="0"/>
              <a:t>Began with capitalist exchange circa 1450, global by 1900</a:t>
            </a:r>
          </a:p>
          <a:p>
            <a:r>
              <a:rPr lang="en-US" dirty="0" smtClean="0"/>
              <a:t>Capitalism = world economy, people, corporations and states produce goods and exchange them on the world market with the goal of achieving profit</a:t>
            </a:r>
          </a:p>
          <a:p>
            <a:r>
              <a:rPr lang="en-US" dirty="0" smtClean="0"/>
              <a:t>Profit = cheapest labor on the globe and </a:t>
            </a:r>
            <a:r>
              <a:rPr lang="en-US" dirty="0" err="1" smtClean="0"/>
              <a:t>commodifying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Commodification</a:t>
            </a:r>
            <a:r>
              <a:rPr lang="en-US" dirty="0" smtClean="0"/>
              <a:t> </a:t>
            </a:r>
            <a:endParaRPr lang="en-US" dirty="0"/>
          </a:p>
        </p:txBody>
      </p:sp>
      <p:sp>
        <p:nvSpPr>
          <p:cNvPr id="3" name="Content Placeholder 2"/>
          <p:cNvSpPr>
            <a:spLocks noGrp="1"/>
          </p:cNvSpPr>
          <p:nvPr>
            <p:ph idx="1"/>
          </p:nvPr>
        </p:nvSpPr>
        <p:spPr/>
        <p:txBody>
          <a:bodyPr/>
          <a:lstStyle/>
          <a:p>
            <a:r>
              <a:rPr lang="en-US" dirty="0" smtClean="0"/>
              <a:t>Process of placing a price on a good and then buying, selling and trading the good</a:t>
            </a:r>
          </a:p>
          <a:p>
            <a:r>
              <a:rPr lang="en-US" dirty="0" smtClean="0"/>
              <a:t>New products, new twists on old products, create demand through marketing (bottled water)</a:t>
            </a:r>
          </a:p>
          <a:p>
            <a:r>
              <a:rPr lang="en-US" dirty="0" smtClean="0"/>
              <a:t>Economic independence is impossible – economies of the world are tied together (world economy since 1900)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0"/>
            <a:ext cx="5708650" cy="1143000"/>
          </a:xfrm>
        </p:spPr>
        <p:txBody>
          <a:bodyPr/>
          <a:lstStyle/>
          <a:p>
            <a:r>
              <a:rPr lang="en-US" dirty="0" smtClean="0"/>
              <a:t>Three-tiered Structure</a:t>
            </a:r>
            <a:endParaRPr lang="en-US" dirty="0"/>
          </a:p>
        </p:txBody>
      </p:sp>
      <p:sp>
        <p:nvSpPr>
          <p:cNvPr id="3" name="Content Placeholder 2"/>
          <p:cNvSpPr>
            <a:spLocks noGrp="1"/>
          </p:cNvSpPr>
          <p:nvPr>
            <p:ph idx="1"/>
          </p:nvPr>
        </p:nvSpPr>
        <p:spPr>
          <a:xfrm>
            <a:off x="1676400" y="1219200"/>
            <a:ext cx="7467600" cy="5638800"/>
          </a:xfrm>
        </p:spPr>
        <p:txBody>
          <a:bodyPr/>
          <a:lstStyle/>
          <a:p>
            <a:r>
              <a:rPr lang="en-US" sz="2400" b="1" dirty="0" smtClean="0">
                <a:ln w="18000">
                  <a:solidFill>
                    <a:schemeClr val="tx1"/>
                  </a:solidFill>
                  <a:prstDash val="solid"/>
                  <a:miter lim="800000"/>
                </a:ln>
                <a:noFill/>
                <a:effectLst>
                  <a:glow rad="101600">
                    <a:srgbClr val="00B0F0">
                      <a:alpha val="60000"/>
                    </a:srgbClr>
                  </a:glow>
                  <a:outerShdw blurRad="25500" dist="23000" dir="7020000" algn="tl">
                    <a:srgbClr val="000000">
                      <a:alpha val="50000"/>
                    </a:srgbClr>
                  </a:outerShdw>
                </a:effectLst>
              </a:rPr>
              <a:t>Core</a:t>
            </a:r>
            <a:r>
              <a:rPr lang="en-US" sz="2400" dirty="0" smtClean="0"/>
              <a:t> – place and process</a:t>
            </a:r>
          </a:p>
          <a:p>
            <a:pPr lvl="1"/>
            <a:r>
              <a:rPr lang="en-US" sz="2000" dirty="0" smtClean="0"/>
              <a:t>Incorporate higher levels of education, higher salaries, and more technology</a:t>
            </a:r>
          </a:p>
          <a:p>
            <a:pPr lvl="1"/>
            <a:r>
              <a:rPr lang="en-US" sz="2000" dirty="0" smtClean="0"/>
              <a:t>Generate more wealth in world economy </a:t>
            </a:r>
          </a:p>
          <a:p>
            <a:r>
              <a:rPr lang="en-US" sz="2400" b="1" dirty="0" smtClean="0">
                <a:ln w="18000">
                  <a:solidFill>
                    <a:schemeClr val="tx2"/>
                  </a:solidFill>
                  <a:prstDash val="solid"/>
                  <a:miter lim="800000"/>
                </a:ln>
                <a:noFill/>
                <a:effectLst>
                  <a:glow rad="101600">
                    <a:srgbClr val="FFFF00">
                      <a:alpha val="60000"/>
                    </a:srgbClr>
                  </a:glow>
                  <a:outerShdw blurRad="25500" dist="23000" dir="7020000" algn="tl">
                    <a:srgbClr val="000000">
                      <a:alpha val="50000"/>
                    </a:srgbClr>
                  </a:outerShdw>
                </a:effectLst>
              </a:rPr>
              <a:t>Periphery</a:t>
            </a:r>
            <a:r>
              <a:rPr lang="en-US" sz="2400" dirty="0" smtClean="0">
                <a:effectLst>
                  <a:glow rad="101600">
                    <a:srgbClr val="FFFF00">
                      <a:alpha val="60000"/>
                    </a:srgbClr>
                  </a:glow>
                </a:effectLst>
              </a:rPr>
              <a:t> </a:t>
            </a:r>
            <a:r>
              <a:rPr lang="en-US" sz="2400" dirty="0" smtClean="0"/>
              <a:t>– place and process</a:t>
            </a:r>
          </a:p>
          <a:p>
            <a:pPr lvl="1"/>
            <a:r>
              <a:rPr lang="en-US" sz="2000" dirty="0" smtClean="0"/>
              <a:t>Incorporate lower levels of education, lower salaries, and less technology</a:t>
            </a:r>
          </a:p>
          <a:p>
            <a:pPr lvl="1"/>
            <a:r>
              <a:rPr lang="en-US" sz="2000" dirty="0" smtClean="0"/>
              <a:t>Generate less wealth</a:t>
            </a:r>
          </a:p>
          <a:p>
            <a:r>
              <a:rPr lang="en-US" sz="2400" b="1" dirty="0" smtClean="0">
                <a:ln w="18000">
                  <a:solidFill>
                    <a:schemeClr val="tx1"/>
                  </a:solidFill>
                  <a:prstDash val="solid"/>
                  <a:miter lim="800000"/>
                </a:ln>
                <a:noFill/>
                <a:effectLst>
                  <a:glow rad="101600">
                    <a:srgbClr val="92D050">
                      <a:alpha val="60000"/>
                    </a:srgbClr>
                  </a:glow>
                  <a:outerShdw blurRad="25500" dist="23000" dir="7020000" algn="tl">
                    <a:srgbClr val="000000">
                      <a:alpha val="50000"/>
                    </a:srgbClr>
                  </a:outerShdw>
                </a:effectLst>
              </a:rPr>
              <a:t>Semi-periphery</a:t>
            </a:r>
            <a:r>
              <a:rPr lang="en-US" sz="2400" dirty="0" smtClean="0">
                <a:ln>
                  <a:solidFill>
                    <a:schemeClr val="tx1"/>
                  </a:solidFill>
                </a:ln>
              </a:rPr>
              <a:t> </a:t>
            </a:r>
            <a:r>
              <a:rPr lang="en-US" sz="2400" dirty="0" smtClean="0"/>
              <a:t>– places where other 2 processes occur</a:t>
            </a:r>
          </a:p>
          <a:p>
            <a:pPr lvl="1"/>
            <a:r>
              <a:rPr lang="en-US" sz="2000" dirty="0" smtClean="0"/>
              <a:t>Exploited by the core, but turn and exploit the periphery</a:t>
            </a:r>
          </a:p>
          <a:p>
            <a:pPr lvl="1"/>
            <a:r>
              <a:rPr lang="en-US" sz="2000" dirty="0" smtClean="0"/>
              <a:t>Prevents polarization of world into two extremes</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6" descr="http://1.bp.blogspot.com/_RpGQVmPCcbQ/TJH0wvubNYI/AAAAAAAAAF4/amFjo4T3vLM/s400/Core-Periphery+overall+map+-+DIAG.JPG"/>
          <p:cNvPicPr>
            <a:picLocks noChangeAspect="1" noChangeArrowheads="1"/>
          </p:cNvPicPr>
          <p:nvPr/>
        </p:nvPicPr>
        <p:blipFill>
          <a:blip r:embed="rId2"/>
          <a:srcRect/>
          <a:stretch>
            <a:fillRect/>
          </a:stretch>
        </p:blipFill>
        <p:spPr bwMode="auto">
          <a:xfrm>
            <a:off x="2971800" y="3386136"/>
            <a:ext cx="6172200" cy="3471864"/>
          </a:xfrm>
          <a:prstGeom prst="rect">
            <a:avLst/>
          </a:prstGeom>
          <a:noFill/>
        </p:spPr>
      </p:pic>
      <p:pic>
        <p:nvPicPr>
          <p:cNvPr id="5" name="Picture 2" descr="ImageShack, share photos of world systems theory, world system theory, oates decentralization theorem, wallerstein world systems theory, share pictures of world systems theory, world system theory, oates decentralization theorem, wallerstein world systems theory, share video of world systems theory, world system theory, oates decentralization theorem, wallerstein world systems theory, free image hosting, free video hosting, image hosting, video hosting."/>
          <p:cNvPicPr>
            <a:picLocks noChangeAspect="1" noChangeArrowheads="1"/>
          </p:cNvPicPr>
          <p:nvPr/>
        </p:nvPicPr>
        <p:blipFill>
          <a:blip r:embed="rId3"/>
          <a:srcRect/>
          <a:stretch>
            <a:fillRect/>
          </a:stretch>
        </p:blipFill>
        <p:spPr bwMode="auto">
          <a:xfrm>
            <a:off x="4038600" y="0"/>
            <a:ext cx="4114800" cy="337266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25" y="0"/>
            <a:ext cx="8931275" cy="1143000"/>
          </a:xfrm>
        </p:spPr>
        <p:txBody>
          <a:bodyPr/>
          <a:lstStyle/>
          <a:p>
            <a:r>
              <a:rPr lang="en-US" dirty="0" smtClean="0"/>
              <a:t>World System and Political Power</a:t>
            </a:r>
            <a:endParaRPr lang="en-US" dirty="0"/>
          </a:p>
        </p:txBody>
      </p:sp>
      <p:sp>
        <p:nvSpPr>
          <p:cNvPr id="3" name="Content Placeholder 2"/>
          <p:cNvSpPr>
            <a:spLocks noGrp="1"/>
          </p:cNvSpPr>
          <p:nvPr>
            <p:ph idx="1"/>
          </p:nvPr>
        </p:nvSpPr>
        <p:spPr>
          <a:xfrm>
            <a:off x="1812925" y="1143000"/>
            <a:ext cx="7331075" cy="4830763"/>
          </a:xfrm>
        </p:spPr>
        <p:txBody>
          <a:bodyPr/>
          <a:lstStyle/>
          <a:p>
            <a:r>
              <a:rPr lang="en-US" sz="2800" dirty="0" smtClean="0"/>
              <a:t>Economic power means wealth</a:t>
            </a:r>
          </a:p>
          <a:p>
            <a:r>
              <a:rPr lang="en-US" sz="2800" dirty="0" smtClean="0"/>
              <a:t>Political power means ability to influence others to achieve your goals</a:t>
            </a:r>
          </a:p>
          <a:p>
            <a:pPr lvl="1"/>
            <a:r>
              <a:rPr lang="en-US" sz="2400" dirty="0" smtClean="0"/>
              <a:t>Not the same as sovereignty</a:t>
            </a:r>
          </a:p>
          <a:p>
            <a:pPr lvl="1"/>
            <a:r>
              <a:rPr lang="en-US" sz="2400" dirty="0" smtClean="0"/>
              <a:t>Wealth helps amass political power</a:t>
            </a:r>
          </a:p>
          <a:p>
            <a:pPr lvl="1"/>
            <a:r>
              <a:rPr lang="en-US" sz="2400" dirty="0" smtClean="0"/>
              <a:t>Political power can be diplomatic (Switzerland’s neutrality and economic might aid diplomatic efforts)</a:t>
            </a:r>
          </a:p>
          <a:p>
            <a:r>
              <a:rPr lang="en-US" sz="2800" dirty="0" smtClean="0"/>
              <a:t>Post colonial Africa and Asia are working to build nation-states to unite people, secure territory and develop economic systems </a:t>
            </a:r>
            <a:endParaRPr lang="en-US" sz="2800" dirty="0"/>
          </a:p>
        </p:txBody>
      </p:sp>
    </p:spTree>
  </p:cSld>
  <p:clrMapOvr>
    <a:masterClrMapping/>
  </p:clrMapOvr>
</p:sld>
</file>

<file path=ppt/theme/theme1.xml><?xml version="1.0" encoding="utf-8"?>
<a:theme xmlns:a="http://schemas.openxmlformats.org/drawingml/2006/main" name="TP030002310">
  <a:themeElements>
    <a:clrScheme name="Office Theme 2">
      <a:dk1>
        <a:srgbClr val="000000"/>
      </a:dk1>
      <a:lt1>
        <a:srgbClr val="F7F3BD"/>
      </a:lt1>
      <a:dk2>
        <a:srgbClr val="000000"/>
      </a:dk2>
      <a:lt2>
        <a:srgbClr val="B2B2B2"/>
      </a:lt2>
      <a:accent1>
        <a:srgbClr val="D0E949"/>
      </a:accent1>
      <a:accent2>
        <a:srgbClr val="EABE48"/>
      </a:accent2>
      <a:accent3>
        <a:srgbClr val="FAF8DB"/>
      </a:accent3>
      <a:accent4>
        <a:srgbClr val="000000"/>
      </a:accent4>
      <a:accent5>
        <a:srgbClr val="E4F2B1"/>
      </a:accent5>
      <a:accent6>
        <a:srgbClr val="D4AC40"/>
      </a:accent6>
      <a:hlink>
        <a:srgbClr val="757000"/>
      </a:hlink>
      <a:folHlink>
        <a:srgbClr val="6B48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7F3BD"/>
        </a:lt1>
        <a:dk2>
          <a:srgbClr val="000000"/>
        </a:dk2>
        <a:lt2>
          <a:srgbClr val="B2B2B2"/>
        </a:lt2>
        <a:accent1>
          <a:srgbClr val="D6D394"/>
        </a:accent1>
        <a:accent2>
          <a:srgbClr val="C9C11D"/>
        </a:accent2>
        <a:accent3>
          <a:srgbClr val="FAF8DB"/>
        </a:accent3>
        <a:accent4>
          <a:srgbClr val="000000"/>
        </a:accent4>
        <a:accent5>
          <a:srgbClr val="E8E6C8"/>
        </a:accent5>
        <a:accent6>
          <a:srgbClr val="B6AF19"/>
        </a:accent6>
        <a:hlink>
          <a:srgbClr val="756F00"/>
        </a:hlink>
        <a:folHlink>
          <a:srgbClr val="5F5B25"/>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7F3BD"/>
        </a:lt1>
        <a:dk2>
          <a:srgbClr val="000000"/>
        </a:dk2>
        <a:lt2>
          <a:srgbClr val="B2B2B2"/>
        </a:lt2>
        <a:accent1>
          <a:srgbClr val="D0E949"/>
        </a:accent1>
        <a:accent2>
          <a:srgbClr val="EABE48"/>
        </a:accent2>
        <a:accent3>
          <a:srgbClr val="FAF8DB"/>
        </a:accent3>
        <a:accent4>
          <a:srgbClr val="000000"/>
        </a:accent4>
        <a:accent5>
          <a:srgbClr val="E4F2B1"/>
        </a:accent5>
        <a:accent6>
          <a:srgbClr val="D4AC40"/>
        </a:accent6>
        <a:hlink>
          <a:srgbClr val="757000"/>
        </a:hlink>
        <a:folHlink>
          <a:srgbClr val="6B48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7F3BD"/>
        </a:lt1>
        <a:dk2>
          <a:srgbClr val="000000"/>
        </a:dk2>
        <a:lt2>
          <a:srgbClr val="B2B2B2"/>
        </a:lt2>
        <a:accent1>
          <a:srgbClr val="F3E559"/>
        </a:accent1>
        <a:accent2>
          <a:srgbClr val="5965F2"/>
        </a:accent2>
        <a:accent3>
          <a:srgbClr val="FAF8DB"/>
        </a:accent3>
        <a:accent4>
          <a:srgbClr val="000000"/>
        </a:accent4>
        <a:accent5>
          <a:srgbClr val="F8F0B5"/>
        </a:accent5>
        <a:accent6>
          <a:srgbClr val="505BDB"/>
        </a:accent6>
        <a:hlink>
          <a:srgbClr val="6B006B"/>
        </a:hlink>
        <a:folHlink>
          <a:srgbClr val="00076B"/>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7F3BD"/>
        </a:lt1>
        <a:dk2>
          <a:srgbClr val="000000"/>
        </a:dk2>
        <a:lt2>
          <a:srgbClr val="B2B2B2"/>
        </a:lt2>
        <a:accent1>
          <a:srgbClr val="41DEF5"/>
        </a:accent1>
        <a:accent2>
          <a:srgbClr val="F57C41"/>
        </a:accent2>
        <a:accent3>
          <a:srgbClr val="FAF8DB"/>
        </a:accent3>
        <a:accent4>
          <a:srgbClr val="000000"/>
        </a:accent4>
        <a:accent5>
          <a:srgbClr val="B0ECF9"/>
        </a:accent5>
        <a:accent6>
          <a:srgbClr val="DE703A"/>
        </a:accent6>
        <a:hlink>
          <a:srgbClr val="2F006B"/>
        </a:hlink>
        <a:folHlink>
          <a:srgbClr val="6B64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D6D394"/>
        </a:accent1>
        <a:accent2>
          <a:srgbClr val="C9C11D"/>
        </a:accent2>
        <a:accent3>
          <a:srgbClr val="FFFFFF"/>
        </a:accent3>
        <a:accent4>
          <a:srgbClr val="000000"/>
        </a:accent4>
        <a:accent5>
          <a:srgbClr val="E8E6C8"/>
        </a:accent5>
        <a:accent6>
          <a:srgbClr val="B6AF19"/>
        </a:accent6>
        <a:hlink>
          <a:srgbClr val="756F00"/>
        </a:hlink>
        <a:folHlink>
          <a:srgbClr val="5F5B25"/>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D0E949"/>
        </a:accent1>
        <a:accent2>
          <a:srgbClr val="EABE48"/>
        </a:accent2>
        <a:accent3>
          <a:srgbClr val="FFFFFF"/>
        </a:accent3>
        <a:accent4>
          <a:srgbClr val="000000"/>
        </a:accent4>
        <a:accent5>
          <a:srgbClr val="E4F2B1"/>
        </a:accent5>
        <a:accent6>
          <a:srgbClr val="D4AC40"/>
        </a:accent6>
        <a:hlink>
          <a:srgbClr val="757000"/>
        </a:hlink>
        <a:folHlink>
          <a:srgbClr val="6B48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3E559"/>
        </a:accent1>
        <a:accent2>
          <a:srgbClr val="5965F2"/>
        </a:accent2>
        <a:accent3>
          <a:srgbClr val="FFFFFF"/>
        </a:accent3>
        <a:accent4>
          <a:srgbClr val="000000"/>
        </a:accent4>
        <a:accent5>
          <a:srgbClr val="F8F0B5"/>
        </a:accent5>
        <a:accent6>
          <a:srgbClr val="505BDB"/>
        </a:accent6>
        <a:hlink>
          <a:srgbClr val="6B006B"/>
        </a:hlink>
        <a:folHlink>
          <a:srgbClr val="00076B"/>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CFBEA"/>
        </a:lt1>
        <a:dk2>
          <a:srgbClr val="000000"/>
        </a:dk2>
        <a:lt2>
          <a:srgbClr val="B2B2B2"/>
        </a:lt2>
        <a:accent1>
          <a:srgbClr val="41DEF5"/>
        </a:accent1>
        <a:accent2>
          <a:srgbClr val="F57C41"/>
        </a:accent2>
        <a:accent3>
          <a:srgbClr val="FDFDF3"/>
        </a:accent3>
        <a:accent4>
          <a:srgbClr val="000000"/>
        </a:accent4>
        <a:accent5>
          <a:srgbClr val="B0ECF9"/>
        </a:accent5>
        <a:accent6>
          <a:srgbClr val="DE703A"/>
        </a:accent6>
        <a:hlink>
          <a:srgbClr val="2F006B"/>
        </a:hlink>
        <a:folHlink>
          <a:srgbClr val="6B64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Earth 2</Template>
  <TotalTime>30</TotalTime>
  <Words>279</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TP030002310</vt:lpstr>
      <vt:lpstr>World Systems Theory</vt:lpstr>
      <vt:lpstr>Basic Tenets </vt:lpstr>
      <vt:lpstr>World Economy</vt:lpstr>
      <vt:lpstr>Commodification </vt:lpstr>
      <vt:lpstr>Three-tiered Structure</vt:lpstr>
      <vt:lpstr>Slide 6</vt:lpstr>
      <vt:lpstr>World System and Political Power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Systems Theory</dc:title>
  <dc:creator>Deirdre</dc:creator>
  <cp:lastModifiedBy>Deirdre</cp:lastModifiedBy>
  <cp:revision>4</cp:revision>
  <dcterms:created xsi:type="dcterms:W3CDTF">2011-01-04T23:44:18Z</dcterms:created>
  <dcterms:modified xsi:type="dcterms:W3CDTF">2011-01-05T00:14:50Z</dcterms:modified>
</cp:coreProperties>
</file>