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9481FFC5-9192-42E6-8D92-A0B63DB1EF00}" type="datetimeFigureOut">
              <a:rPr lang="en-US" smtClean="0"/>
              <a:pPr/>
              <a:t>1/19/2016</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4E191065-FB41-4522-84E2-FE5B2AF97F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1FFC5-9192-42E6-8D92-A0B63DB1EF00}"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91065-FB41-4522-84E2-FE5B2AF97F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1FFC5-9192-42E6-8D92-A0B63DB1EF00}"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91065-FB41-4522-84E2-FE5B2AF97F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1FFC5-9192-42E6-8D92-A0B63DB1EF00}"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91065-FB41-4522-84E2-FE5B2AF97F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81FFC5-9192-42E6-8D92-A0B63DB1EF00}"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91065-FB41-4522-84E2-FE5B2AF97F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481FFC5-9192-42E6-8D92-A0B63DB1EF00}"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91065-FB41-4522-84E2-FE5B2AF97FB8}"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481FFC5-9192-42E6-8D92-A0B63DB1EF00}" type="datetimeFigureOut">
              <a:rPr lang="en-US" smtClean="0"/>
              <a:pPr/>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191065-FB41-4522-84E2-FE5B2AF97FB8}"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81FFC5-9192-42E6-8D92-A0B63DB1EF00}" type="datetimeFigureOut">
              <a:rPr lang="en-US" smtClean="0"/>
              <a:pPr/>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191065-FB41-4522-84E2-FE5B2AF97F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1FFC5-9192-42E6-8D92-A0B63DB1EF00}" type="datetimeFigureOut">
              <a:rPr lang="en-US" smtClean="0"/>
              <a:pPr/>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191065-FB41-4522-84E2-FE5B2AF97F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9481FFC5-9192-42E6-8D92-A0B63DB1EF00}" type="datetimeFigureOut">
              <a:rPr lang="en-US" smtClean="0"/>
              <a:pPr/>
              <a:t>1/19/2016</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4E191065-FB41-4522-84E2-FE5B2AF97F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9481FFC5-9192-42E6-8D92-A0B63DB1EF00}" type="datetimeFigureOut">
              <a:rPr lang="en-US" smtClean="0"/>
              <a:pPr/>
              <a:t>1/19/2016</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4E191065-FB41-4522-84E2-FE5B2AF97F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9481FFC5-9192-42E6-8D92-A0B63DB1EF00}" type="datetimeFigureOut">
              <a:rPr lang="en-US" smtClean="0"/>
              <a:pPr/>
              <a:t>1/19/2016</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4E191065-FB41-4522-84E2-FE5B2AF97F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dirty="0" smtClean="0"/>
              <a:t>Von </a:t>
            </a:r>
            <a:r>
              <a:rPr lang="en-US" dirty="0" err="1" smtClean="0"/>
              <a:t>Thunen’s</a:t>
            </a:r>
            <a:r>
              <a:rPr lang="en-US" dirty="0" smtClean="0"/>
              <a:t> Model</a:t>
            </a:r>
            <a:endParaRPr lang="en-US" dirty="0"/>
          </a:p>
        </p:txBody>
      </p:sp>
      <p:sp>
        <p:nvSpPr>
          <p:cNvPr id="3" name="Subtitle 2"/>
          <p:cNvSpPr>
            <a:spLocks noGrp="1"/>
          </p:cNvSpPr>
          <p:nvPr>
            <p:ph type="subTitle" idx="1"/>
          </p:nvPr>
        </p:nvSpPr>
        <p:spPr>
          <a:xfrm>
            <a:off x="1219200" y="1066800"/>
            <a:ext cx="6400800" cy="533400"/>
          </a:xfrm>
        </p:spPr>
        <p:txBody>
          <a:bodyPr>
            <a:normAutofit/>
          </a:bodyPr>
          <a:lstStyle/>
          <a:p>
            <a:r>
              <a:rPr lang="en-US" dirty="0" smtClean="0"/>
              <a:t>1826</a:t>
            </a:r>
            <a:endParaRPr lang="en-US" dirty="0"/>
          </a:p>
        </p:txBody>
      </p:sp>
      <p:pic>
        <p:nvPicPr>
          <p:cNvPr id="9218" name="Picture 2" descr="http://content.answers.com/main/content/img/oxford/Oxford_Geography/0198606737.von-thunen-models.1.jpg"/>
          <p:cNvPicPr>
            <a:picLocks noChangeAspect="1" noChangeArrowheads="1"/>
          </p:cNvPicPr>
          <p:nvPr/>
        </p:nvPicPr>
        <p:blipFill>
          <a:blip r:embed="rId2"/>
          <a:srcRect/>
          <a:stretch>
            <a:fillRect/>
          </a:stretch>
        </p:blipFill>
        <p:spPr bwMode="auto">
          <a:xfrm>
            <a:off x="1143000" y="2038350"/>
            <a:ext cx="3352800" cy="3676650"/>
          </a:xfrm>
          <a:prstGeom prst="rect">
            <a:avLst/>
          </a:prstGeom>
          <a:noFill/>
        </p:spPr>
      </p:pic>
      <p:pic>
        <p:nvPicPr>
          <p:cNvPr id="9220" name="Picture 4" descr="http://www.rri.wvu.edu/WebBook/Giarratani/fig6-4.GIF"/>
          <p:cNvPicPr>
            <a:picLocks noChangeAspect="1" noChangeArrowheads="1"/>
          </p:cNvPicPr>
          <p:nvPr/>
        </p:nvPicPr>
        <p:blipFill>
          <a:blip r:embed="rId3"/>
          <a:srcRect/>
          <a:stretch>
            <a:fillRect/>
          </a:stretch>
        </p:blipFill>
        <p:spPr bwMode="auto">
          <a:xfrm>
            <a:off x="4800600" y="1619250"/>
            <a:ext cx="3095625" cy="4095750"/>
          </a:xfrm>
          <a:prstGeom prst="rect">
            <a:avLst/>
          </a:prstGeom>
          <a:noFill/>
        </p:spPr>
      </p:pic>
      <p:pic>
        <p:nvPicPr>
          <p:cNvPr id="9222" name="Picture 6" descr="http://upload.wikimedia.org/wikipedia/commons/2/27/Johann_Heinrich_von_Th%C3%BCnen_Duke.png"/>
          <p:cNvPicPr>
            <a:picLocks noChangeAspect="1" noChangeArrowheads="1"/>
          </p:cNvPicPr>
          <p:nvPr/>
        </p:nvPicPr>
        <p:blipFill>
          <a:blip r:embed="rId4"/>
          <a:srcRect/>
          <a:stretch>
            <a:fillRect/>
          </a:stretch>
        </p:blipFill>
        <p:spPr bwMode="auto">
          <a:xfrm>
            <a:off x="0" y="0"/>
            <a:ext cx="1841500" cy="222762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z.about.com/d/geography/1/G/b/9/vt.gif"/>
          <p:cNvPicPr>
            <a:picLocks noChangeAspect="1" noChangeArrowheads="1"/>
          </p:cNvPicPr>
          <p:nvPr/>
        </p:nvPicPr>
        <p:blipFill>
          <a:blip r:embed="rId2">
            <a:lum bright="39000" contrast="-63000"/>
          </a:blip>
          <a:srcRect/>
          <a:stretch>
            <a:fillRect/>
          </a:stretch>
        </p:blipFill>
        <p:spPr bwMode="auto">
          <a:xfrm>
            <a:off x="762000" y="762000"/>
            <a:ext cx="3886200" cy="5412921"/>
          </a:xfrm>
          <a:prstGeom prst="rect">
            <a:avLst/>
          </a:prstGeom>
          <a:noFill/>
        </p:spPr>
      </p:pic>
      <p:sp>
        <p:nvSpPr>
          <p:cNvPr id="3" name="Content Placeholder 2"/>
          <p:cNvSpPr>
            <a:spLocks noGrp="1"/>
          </p:cNvSpPr>
          <p:nvPr>
            <p:ph idx="1"/>
          </p:nvPr>
        </p:nvSpPr>
        <p:spPr>
          <a:xfrm>
            <a:off x="4343400" y="533400"/>
            <a:ext cx="4038600" cy="6324600"/>
          </a:xfrm>
        </p:spPr>
        <p:txBody>
          <a:bodyPr>
            <a:normAutofit/>
          </a:bodyPr>
          <a:lstStyle/>
          <a:p>
            <a:r>
              <a:rPr lang="en-US" dirty="0" smtClean="0"/>
              <a:t>The city is located centrally within an "Isolated State" which is self sufficient and has no external influences.</a:t>
            </a:r>
          </a:p>
          <a:p>
            <a:r>
              <a:rPr lang="en-US" dirty="0" smtClean="0"/>
              <a:t>The Isolated State is surrounded by an unoccupied wilderness.</a:t>
            </a:r>
          </a:p>
          <a:p>
            <a:r>
              <a:rPr lang="en-US" dirty="0" smtClean="0"/>
              <a:t>The land of the State is completely flat and has no rivers or mountains to interrupt the terrain.</a:t>
            </a:r>
          </a:p>
          <a:p>
            <a:r>
              <a:rPr lang="en-US" dirty="0" smtClean="0"/>
              <a:t>The soil quality and climate are consistent throughout the State.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Farmers in the Isolated State transport their own goods to market via oxcart, across land, directly to the central city. Therefore, there are no roads.</a:t>
            </a:r>
          </a:p>
          <a:p>
            <a:r>
              <a:rPr lang="en-US" dirty="0" smtClean="0"/>
              <a:t>Farmers act to maximize profits.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z.about.com/d/geography/1/G/b/9/vt.gif"/>
          <p:cNvPicPr>
            <a:picLocks noChangeAspect="1" noChangeArrowheads="1"/>
          </p:cNvPicPr>
          <p:nvPr/>
        </p:nvPicPr>
        <p:blipFill>
          <a:blip r:embed="rId2">
            <a:lum bright="39000" contrast="-63000"/>
          </a:blip>
          <a:srcRect/>
          <a:stretch>
            <a:fillRect/>
          </a:stretch>
        </p:blipFill>
        <p:spPr bwMode="auto">
          <a:xfrm>
            <a:off x="762000" y="1447800"/>
            <a:ext cx="3501292" cy="4876800"/>
          </a:xfrm>
          <a:prstGeom prst="rect">
            <a:avLst/>
          </a:prstGeom>
          <a:noFill/>
        </p:spPr>
      </p:pic>
      <p:sp>
        <p:nvSpPr>
          <p:cNvPr id="2" name="Title 1"/>
          <p:cNvSpPr>
            <a:spLocks noGrp="1"/>
          </p:cNvSpPr>
          <p:nvPr>
            <p:ph type="title"/>
          </p:nvPr>
        </p:nvSpPr>
        <p:spPr>
          <a:xfrm>
            <a:off x="0" y="274638"/>
            <a:ext cx="9144000" cy="1143000"/>
          </a:xfrm>
        </p:spPr>
        <p:txBody>
          <a:bodyPr>
            <a:noAutofit/>
          </a:bodyPr>
          <a:lstStyle/>
          <a:p>
            <a:r>
              <a:rPr lang="en-US" sz="3200" dirty="0" smtClean="0"/>
              <a:t>In an Isolated State with the foregoing statements being true, Von </a:t>
            </a:r>
            <a:r>
              <a:rPr lang="en-US" sz="3200" dirty="0" err="1" smtClean="0"/>
              <a:t>Thunen</a:t>
            </a:r>
            <a:r>
              <a:rPr lang="en-US" sz="3200" dirty="0" smtClean="0"/>
              <a:t> hypothesized that a pattern of rings around the city would develop.</a:t>
            </a:r>
            <a:endParaRPr lang="en-US" sz="3200" dirty="0"/>
          </a:p>
        </p:txBody>
      </p:sp>
      <p:sp>
        <p:nvSpPr>
          <p:cNvPr id="3" name="Content Placeholder 2"/>
          <p:cNvSpPr>
            <a:spLocks noGrp="1"/>
          </p:cNvSpPr>
          <p:nvPr>
            <p:ph idx="1"/>
          </p:nvPr>
        </p:nvSpPr>
        <p:spPr>
          <a:xfrm>
            <a:off x="4038600" y="1600200"/>
            <a:ext cx="4419600" cy="5257800"/>
          </a:xfrm>
        </p:spPr>
        <p:txBody>
          <a:bodyPr>
            <a:normAutofit/>
          </a:bodyPr>
          <a:lstStyle/>
          <a:p>
            <a:r>
              <a:rPr lang="en-US" dirty="0" smtClean="0"/>
              <a:t>There are four rings of agricultural activity surrounding the city. </a:t>
            </a:r>
            <a:endParaRPr lang="en-US" dirty="0" smtClean="0"/>
          </a:p>
          <a:p>
            <a:r>
              <a:rPr lang="en-US" dirty="0" smtClean="0"/>
              <a:t>Dairying </a:t>
            </a:r>
            <a:r>
              <a:rPr lang="en-US" dirty="0" smtClean="0"/>
              <a:t>and intensive farming occur in the ring closest to the city. </a:t>
            </a:r>
            <a:endParaRPr lang="en-US" dirty="0" smtClean="0"/>
          </a:p>
          <a:p>
            <a:r>
              <a:rPr lang="en-US" dirty="0" smtClean="0"/>
              <a:t>Since </a:t>
            </a:r>
            <a:r>
              <a:rPr lang="en-US" dirty="0" smtClean="0"/>
              <a:t>vegetables, fruit, milk and other dairy products must get to market quickly, they would be produced close to the city (remember, we didn't have refrigerated oxcarts!)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z.about.com/d/geography/1/G/b/9/vt.gif"/>
          <p:cNvPicPr>
            <a:picLocks noChangeAspect="1" noChangeArrowheads="1"/>
          </p:cNvPicPr>
          <p:nvPr/>
        </p:nvPicPr>
        <p:blipFill>
          <a:blip r:embed="rId2">
            <a:lum bright="39000" contrast="-63000"/>
          </a:blip>
          <a:srcRect/>
          <a:stretch>
            <a:fillRect/>
          </a:stretch>
        </p:blipFill>
        <p:spPr bwMode="auto">
          <a:xfrm>
            <a:off x="4572000" y="685800"/>
            <a:ext cx="3884246" cy="5410200"/>
          </a:xfrm>
          <a:prstGeom prst="rect">
            <a:avLst/>
          </a:prstGeom>
          <a:noFill/>
        </p:spPr>
      </p:pic>
      <p:sp>
        <p:nvSpPr>
          <p:cNvPr id="3" name="Content Placeholder 2"/>
          <p:cNvSpPr>
            <a:spLocks noGrp="1"/>
          </p:cNvSpPr>
          <p:nvPr>
            <p:ph idx="1"/>
          </p:nvPr>
        </p:nvSpPr>
        <p:spPr>
          <a:xfrm>
            <a:off x="531446" y="914400"/>
            <a:ext cx="4421554" cy="4648200"/>
          </a:xfrm>
        </p:spPr>
        <p:txBody>
          <a:bodyPr>
            <a:normAutofit/>
          </a:bodyPr>
          <a:lstStyle/>
          <a:p>
            <a:r>
              <a:rPr lang="en-US" dirty="0" smtClean="0"/>
              <a:t>Timber and firewood would be produced for fuel and building materials in the second zone. </a:t>
            </a:r>
            <a:endParaRPr lang="en-US" dirty="0" smtClean="0"/>
          </a:p>
          <a:p>
            <a:r>
              <a:rPr lang="en-US" dirty="0" smtClean="0"/>
              <a:t>Before </a:t>
            </a:r>
            <a:r>
              <a:rPr lang="en-US" dirty="0" smtClean="0"/>
              <a:t>industrialization (and coal power), wood was a very important fuel for heating and cooking. </a:t>
            </a:r>
            <a:endParaRPr lang="en-US" dirty="0" smtClean="0"/>
          </a:p>
          <a:p>
            <a:r>
              <a:rPr lang="en-US" dirty="0" smtClean="0"/>
              <a:t>Wood </a:t>
            </a:r>
            <a:r>
              <a:rPr lang="en-US" dirty="0" smtClean="0"/>
              <a:t>is very heavy and difficult to transport so it is located as close to the city as possible.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z.about.com/d/geography/1/G/b/9/vt.gif"/>
          <p:cNvPicPr>
            <a:picLocks noChangeAspect="1" noChangeArrowheads="1"/>
          </p:cNvPicPr>
          <p:nvPr/>
        </p:nvPicPr>
        <p:blipFill>
          <a:blip r:embed="rId2">
            <a:lum bright="39000" contrast="-63000"/>
          </a:blip>
          <a:srcRect/>
          <a:stretch>
            <a:fillRect/>
          </a:stretch>
        </p:blipFill>
        <p:spPr bwMode="auto">
          <a:xfrm>
            <a:off x="762000" y="685800"/>
            <a:ext cx="4048369" cy="5638800"/>
          </a:xfrm>
          <a:prstGeom prst="rect">
            <a:avLst/>
          </a:prstGeom>
          <a:noFill/>
        </p:spPr>
      </p:pic>
      <p:sp>
        <p:nvSpPr>
          <p:cNvPr id="3" name="Content Placeholder 2"/>
          <p:cNvSpPr>
            <a:spLocks noGrp="1"/>
          </p:cNvSpPr>
          <p:nvPr>
            <p:ph idx="1"/>
          </p:nvPr>
        </p:nvSpPr>
        <p:spPr>
          <a:xfrm>
            <a:off x="4419600" y="685800"/>
            <a:ext cx="4038600" cy="4648200"/>
          </a:xfrm>
        </p:spPr>
        <p:txBody>
          <a:bodyPr>
            <a:normAutofit/>
          </a:bodyPr>
          <a:lstStyle/>
          <a:p>
            <a:r>
              <a:rPr lang="en-US" dirty="0" smtClean="0"/>
              <a:t>The third zone consists of extensive fields crops such as grains for bread. </a:t>
            </a:r>
            <a:endParaRPr lang="en-US" dirty="0" smtClean="0"/>
          </a:p>
          <a:p>
            <a:r>
              <a:rPr lang="en-US" dirty="0" smtClean="0"/>
              <a:t>Since </a:t>
            </a:r>
            <a:r>
              <a:rPr lang="en-US" dirty="0" smtClean="0"/>
              <a:t>grains last longer than dairy products and are much lighter than fuel, reducing transport costs, they can be located further from the city.</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z.about.com/d/geography/1/G/b/9/vt.gif"/>
          <p:cNvPicPr>
            <a:picLocks noChangeAspect="1" noChangeArrowheads="1"/>
          </p:cNvPicPr>
          <p:nvPr/>
        </p:nvPicPr>
        <p:blipFill>
          <a:blip r:embed="rId2">
            <a:lum bright="39000" contrast="-63000"/>
          </a:blip>
          <a:srcRect/>
          <a:stretch>
            <a:fillRect/>
          </a:stretch>
        </p:blipFill>
        <p:spPr bwMode="auto">
          <a:xfrm>
            <a:off x="4191000" y="609600"/>
            <a:ext cx="4040554" cy="5627914"/>
          </a:xfrm>
          <a:prstGeom prst="rect">
            <a:avLst/>
          </a:prstGeom>
          <a:noFill/>
        </p:spPr>
      </p:pic>
      <p:sp>
        <p:nvSpPr>
          <p:cNvPr id="3" name="Content Placeholder 2"/>
          <p:cNvSpPr>
            <a:spLocks noGrp="1"/>
          </p:cNvSpPr>
          <p:nvPr>
            <p:ph idx="1"/>
          </p:nvPr>
        </p:nvSpPr>
        <p:spPr>
          <a:xfrm>
            <a:off x="762000" y="609600"/>
            <a:ext cx="4343400" cy="5627914"/>
          </a:xfrm>
        </p:spPr>
        <p:txBody>
          <a:bodyPr>
            <a:normAutofit lnSpcReduction="10000"/>
          </a:bodyPr>
          <a:lstStyle/>
          <a:p>
            <a:r>
              <a:rPr lang="en-US" dirty="0" smtClean="0"/>
              <a:t>Beyond the fourth ring lies the unoccupied wilderness, which is too great a distance from the central city for any type of agricultural product.</a:t>
            </a:r>
          </a:p>
          <a:p>
            <a:r>
              <a:rPr lang="en-US" dirty="0" smtClean="0"/>
              <a:t>An </a:t>
            </a:r>
            <a:r>
              <a:rPr lang="en-US" dirty="0" smtClean="0"/>
              <a:t>excellent illustration of the balance between land cost and transportation costs. As one gets closer to a city, the price of land increases. The farmers of the Isolated State balance the cost of transportation, land, and profit and produce the most cost-effective product for market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533400"/>
            <a:ext cx="7696200" cy="5715000"/>
          </a:xfrm>
        </p:spPr>
        <p:txBody>
          <a:bodyPr>
            <a:normAutofit fontScale="92500"/>
          </a:bodyPr>
          <a:lstStyle/>
          <a:p>
            <a:r>
              <a:rPr lang="en-US" dirty="0" smtClean="0"/>
              <a:t>Significant improvements in transport technology took place since Von </a:t>
            </a:r>
            <a:r>
              <a:rPr lang="en-US" dirty="0" err="1" smtClean="0"/>
              <a:t>Thunen</a:t>
            </a:r>
            <a:r>
              <a:rPr lang="en-US" dirty="0" smtClean="0"/>
              <a:t> designed his agricultural land use model. </a:t>
            </a:r>
          </a:p>
          <a:p>
            <a:pPr lvl="1"/>
            <a:r>
              <a:rPr lang="en-US" dirty="0" smtClean="0"/>
              <a:t>For instance with rail systems, it became much more cost effective to transport agricultural commodities over longer distances. </a:t>
            </a:r>
          </a:p>
          <a:p>
            <a:r>
              <a:rPr lang="en-US" dirty="0" smtClean="0"/>
              <a:t>Further, refrigeration enabled to move perishable products cost-effectively over long distances. </a:t>
            </a:r>
          </a:p>
          <a:p>
            <a:r>
              <a:rPr lang="en-US" dirty="0" smtClean="0"/>
              <a:t>Since most of the American agricultural landscape was established in the late 19th and early 20th century, agricultural land use was much less constrained by transport costs than its European and Asian counterparts. </a:t>
            </a:r>
          </a:p>
          <a:p>
            <a:pPr lvl="1"/>
            <a:r>
              <a:rPr lang="en-US" dirty="0" smtClean="0"/>
              <a:t>Large scale agricultural regions thus emerged where agricultural land use was influence by distance from major markets and by local geographical conditions.</a:t>
            </a:r>
          </a:p>
          <a:p>
            <a:r>
              <a:rPr lang="en-US" dirty="0" smtClean="0"/>
              <a:t> As such, it is possible to apply Von </a:t>
            </a:r>
            <a:r>
              <a:rPr lang="en-US" dirty="0" err="1" smtClean="0"/>
              <a:t>Thunen's</a:t>
            </a:r>
            <a:r>
              <a:rPr lang="en-US" dirty="0" smtClean="0"/>
              <a:t> assumption to agricultural land use over the continental United States.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sz="quarter" idx="13"/>
          </p:nvPr>
        </p:nvSpPr>
        <p:spPr>
          <a:xfrm>
            <a:off x="457200" y="3581400"/>
            <a:ext cx="4038600" cy="3276600"/>
          </a:xfrm>
        </p:spPr>
        <p:txBody>
          <a:bodyPr>
            <a:normAutofit fontScale="70000" lnSpcReduction="20000"/>
          </a:bodyPr>
          <a:lstStyle/>
          <a:p>
            <a:r>
              <a:rPr lang="en-US" b="1" dirty="0" smtClean="0"/>
              <a:t>Figure A</a:t>
            </a:r>
            <a:r>
              <a:rPr lang="en-US" dirty="0" smtClean="0"/>
              <a:t> represents what the agricultural land use would be if the most basic assumptions were applied, namely the market located at New York (or </a:t>
            </a:r>
            <a:r>
              <a:rPr lang="en-US" dirty="0" err="1" smtClean="0"/>
              <a:t>BostWash</a:t>
            </a:r>
            <a:r>
              <a:rPr lang="en-US" dirty="0" smtClean="0"/>
              <a:t>), crops being ranked by comparative rent paying abilities and considering ubiquitous geographical characteristics. Although this representation has some level of concordance with reality, it inaccurately portrays agricultural land use in the United States. </a:t>
            </a:r>
          </a:p>
          <a:p>
            <a:endParaRPr lang="en-US" dirty="0"/>
          </a:p>
        </p:txBody>
      </p:sp>
      <p:sp>
        <p:nvSpPr>
          <p:cNvPr id="7" name="Content Placeholder 6"/>
          <p:cNvSpPr>
            <a:spLocks noGrp="1"/>
          </p:cNvSpPr>
          <p:nvPr>
            <p:ph sz="quarter" idx="14"/>
          </p:nvPr>
        </p:nvSpPr>
        <p:spPr>
          <a:xfrm>
            <a:off x="4648200" y="3581400"/>
            <a:ext cx="4038600" cy="3276600"/>
          </a:xfrm>
        </p:spPr>
        <p:txBody>
          <a:bodyPr>
            <a:normAutofit fontScale="70000" lnSpcReduction="20000"/>
          </a:bodyPr>
          <a:lstStyle/>
          <a:p>
            <a:r>
              <a:rPr lang="en-US" b="1" dirty="0" smtClean="0"/>
              <a:t>Figure B</a:t>
            </a:r>
            <a:r>
              <a:rPr lang="en-US" dirty="0" smtClean="0"/>
              <a:t> includes one supplementary assumption that considers climate variations, where the north is colder than the south. This constraint has a significant impact on agricultural land use as even if for a location a crop would have a higher rent paying ability, another crop would be grown because climatic conditions forbids it. The resulting agricultural land use has a much higher level of correspondence with reality. </a:t>
            </a:r>
          </a:p>
          <a:p>
            <a:endParaRPr lang="en-US" dirty="0"/>
          </a:p>
        </p:txBody>
      </p:sp>
      <p:pic>
        <p:nvPicPr>
          <p:cNvPr id="4" name="Picture 2" descr="http://people.hofstra.edu/geotrans/eng/ch6en/conc6en/img/vonthunenusa.gif"/>
          <p:cNvPicPr>
            <a:picLocks noChangeAspect="1" noChangeArrowheads="1"/>
          </p:cNvPicPr>
          <p:nvPr/>
        </p:nvPicPr>
        <p:blipFill>
          <a:blip r:embed="rId2"/>
          <a:srcRect/>
          <a:stretch>
            <a:fillRect/>
          </a:stretch>
        </p:blipFill>
        <p:spPr bwMode="auto">
          <a:xfrm>
            <a:off x="7228" y="0"/>
            <a:ext cx="9136772" cy="35052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119</TotalTime>
  <Words>622</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Pushpin</vt:lpstr>
      <vt:lpstr>Von Thunen’s Model</vt:lpstr>
      <vt:lpstr>PowerPoint Presentation</vt:lpstr>
      <vt:lpstr>PowerPoint Presentation</vt:lpstr>
      <vt:lpstr>In an Isolated State with the foregoing statements being true, Von Thunen hypothesized that a pattern of rings around the city would develop.</vt:lpstr>
      <vt:lpstr>PowerPoint Presentation</vt:lpstr>
      <vt:lpstr>PowerPoint Presentation</vt:lpstr>
      <vt:lpstr>PowerPoint Presentation</vt:lpstr>
      <vt:lpstr>PowerPoint Presentation</vt:lpstr>
      <vt:lpstr>PowerPoint Presentation</vt:lpstr>
    </vt:vector>
  </TitlesOfParts>
  <Company>PCS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Von Thunen’s Model</dc:title>
  <dc:creator>PCS</dc:creator>
  <cp:lastModifiedBy>Schuster Deirdre</cp:lastModifiedBy>
  <cp:revision>10</cp:revision>
  <dcterms:created xsi:type="dcterms:W3CDTF">2010-01-28T11:58:33Z</dcterms:created>
  <dcterms:modified xsi:type="dcterms:W3CDTF">2016-01-19T11:56:42Z</dcterms:modified>
</cp:coreProperties>
</file>