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9" r:id="rId4"/>
    <p:sldId id="266" r:id="rId5"/>
    <p:sldId id="258" r:id="rId6"/>
    <p:sldId id="260" r:id="rId7"/>
    <p:sldId id="261" r:id="rId8"/>
    <p:sldId id="265" r:id="rId9"/>
    <p:sldId id="262" r:id="rId10"/>
    <p:sldId id="267" r:id="rId11"/>
    <p:sldId id="263" r:id="rId12"/>
    <p:sldId id="264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41" d="100"/>
          <a:sy n="41" d="100"/>
        </p:scale>
        <p:origin x="-660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8F43D7-E9F9-1047-9FFA-565B621098AC}" type="datetimeFigureOut">
              <a:rPr lang="en-US" smtClean="0"/>
              <a:pPr/>
              <a:t>9/21/2016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DA895C-11F3-554C-9742-53DAF402CA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99392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Pan Am, 1</a:t>
            </a:r>
            <a:r>
              <a:rPr lang="en-US" baseline="30000" dirty="0" smtClean="0"/>
              <a:t>st</a:t>
            </a:r>
            <a:r>
              <a:rPr lang="en-US" dirty="0" smtClean="0"/>
              <a:t> World</a:t>
            </a:r>
            <a:r>
              <a:rPr lang="en-US" baseline="0" dirty="0" smtClean="0"/>
              <a:t> Trade, Oklahoma City, US Embassy Kenya/ Tanzania, Bombing USS Cole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DA895C-11F3-554C-9742-53DAF402CA52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98434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Qaddafi,</a:t>
            </a:r>
            <a:r>
              <a:rPr lang="en-US" baseline="0" dirty="0" smtClean="0"/>
              <a:t> Taliban, Saddam/ Ba’ath </a:t>
            </a:r>
            <a:r>
              <a:rPr lang="en-US" baseline="0" dirty="0" err="1" smtClean="0"/>
              <a:t>kuwait</a:t>
            </a:r>
            <a:r>
              <a:rPr lang="en-US" baseline="0" dirty="0" smtClean="0"/>
              <a:t> invasion, Muslim Brotherhood opposition to dictator </a:t>
            </a:r>
            <a:r>
              <a:rPr lang="en-US" baseline="0" dirty="0" err="1" smtClean="0"/>
              <a:t>mubarrak</a:t>
            </a:r>
            <a:r>
              <a:rPr lang="en-US" baseline="0" dirty="0" smtClean="0"/>
              <a:t>, Shah 1979 </a:t>
            </a:r>
            <a:r>
              <a:rPr lang="en-US" baseline="0" dirty="0" err="1" smtClean="0"/>
              <a:t>vs</a:t>
            </a:r>
            <a:r>
              <a:rPr lang="en-US" baseline="0" dirty="0" smtClean="0"/>
              <a:t> Ayatollah, sanctuary to tribal groups </a:t>
            </a:r>
            <a:r>
              <a:rPr lang="en-US" baseline="0" smtClean="0"/>
              <a:t>opposed to US.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DA895C-11F3-554C-9742-53DAF402CA52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96288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146C3-BA75-7F48-919D-C8E1FCF89FE0}" type="datetimeFigureOut">
              <a:rPr lang="en-US" smtClean="0"/>
              <a:pPr/>
              <a:t>9/21/2016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71E05-A5A7-8040-9D45-027FF516A0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146C3-BA75-7F48-919D-C8E1FCF89FE0}" type="datetimeFigureOut">
              <a:rPr lang="en-US" smtClean="0"/>
              <a:pPr/>
              <a:t>9/21/2016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71E05-A5A7-8040-9D45-027FF516A0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146C3-BA75-7F48-919D-C8E1FCF89FE0}" type="datetimeFigureOut">
              <a:rPr lang="en-US" smtClean="0"/>
              <a:pPr/>
              <a:t>9/21/2016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71E05-A5A7-8040-9D45-027FF516A0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146C3-BA75-7F48-919D-C8E1FCF89FE0}" type="datetimeFigureOut">
              <a:rPr lang="en-US" smtClean="0"/>
              <a:pPr/>
              <a:t>9/21/2016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71E05-A5A7-8040-9D45-027FF516A0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146C3-BA75-7F48-919D-C8E1FCF89FE0}" type="datetimeFigureOut">
              <a:rPr lang="en-US" smtClean="0"/>
              <a:pPr/>
              <a:t>9/21/2016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71E05-A5A7-8040-9D45-027FF516A0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146C3-BA75-7F48-919D-C8E1FCF89FE0}" type="datetimeFigureOut">
              <a:rPr lang="en-US" smtClean="0"/>
              <a:pPr/>
              <a:t>9/21/2016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71E05-A5A7-8040-9D45-027FF516A0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146C3-BA75-7F48-919D-C8E1FCF89FE0}" type="datetimeFigureOut">
              <a:rPr lang="en-US" smtClean="0"/>
              <a:pPr/>
              <a:t>9/21/2016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71E05-A5A7-8040-9D45-027FF516A0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146C3-BA75-7F48-919D-C8E1FCF89FE0}" type="datetimeFigureOut">
              <a:rPr lang="en-US" smtClean="0"/>
              <a:pPr/>
              <a:t>9/21/2016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71E05-A5A7-8040-9D45-027FF516A0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146C3-BA75-7F48-919D-C8E1FCF89FE0}" type="datetimeFigureOut">
              <a:rPr lang="en-US" smtClean="0"/>
              <a:pPr/>
              <a:t>9/21/2016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71E05-A5A7-8040-9D45-027FF516A0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146C3-BA75-7F48-919D-C8E1FCF89FE0}" type="datetimeFigureOut">
              <a:rPr lang="en-US" smtClean="0"/>
              <a:pPr/>
              <a:t>9/21/2016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71E05-A5A7-8040-9D45-027FF516A0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146C3-BA75-7F48-919D-C8E1FCF89FE0}" type="datetimeFigureOut">
              <a:rPr lang="en-US" smtClean="0"/>
              <a:pPr/>
              <a:t>9/21/2016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71E05-A5A7-8040-9D45-027FF516A0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6146C3-BA75-7F48-919D-C8E1FCF89FE0}" type="datetimeFigureOut">
              <a:rPr lang="en-US" smtClean="0"/>
              <a:pPr/>
              <a:t>9/21/2016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671E05-A5A7-8040-9D45-027FF516A04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How Has Terrorism Increased?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WHAT DO THEY/YOU SEE?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34769"/>
            <a:ext cx="6400800" cy="5104031"/>
          </a:xfrm>
        </p:spPr>
        <p:txBody>
          <a:bodyPr>
            <a:normAutofit/>
          </a:bodyPr>
          <a:lstStyle/>
          <a:p>
            <a:r>
              <a:rPr lang="en-US" dirty="0" smtClean="0"/>
              <a:t>US: Through bombing, kidnapping, hijacking, taking of hostages, indiscriminate killings, and/ or assassinations.</a:t>
            </a:r>
          </a:p>
          <a:p>
            <a:endParaRPr lang="en-US" dirty="0" smtClean="0"/>
          </a:p>
          <a:p>
            <a:r>
              <a:rPr lang="en-US" dirty="0" smtClean="0"/>
              <a:t>THEM: Financial/ Military support for opposition groups, Special Forces, invasion, War, Occupation, Collateral Damage, Torture, Execution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0"/>
            <a:ext cx="4495800" cy="6858000"/>
          </a:xfrm>
        </p:spPr>
        <p:txBody>
          <a:bodyPr>
            <a:noAutofit/>
          </a:bodyPr>
          <a:lstStyle/>
          <a:p>
            <a:r>
              <a:rPr lang="en-US" sz="1200" dirty="0" smtClean="0"/>
              <a:t>1949 - Kim Koo, Korean opposition leader</a:t>
            </a:r>
            <a:br>
              <a:rPr lang="en-US" sz="1200" dirty="0" smtClean="0"/>
            </a:br>
            <a:r>
              <a:rPr lang="en-US" sz="1200" dirty="0" smtClean="0"/>
              <a:t/>
            </a:r>
            <a:br>
              <a:rPr lang="en-US" sz="1200" dirty="0" smtClean="0"/>
            </a:br>
            <a:r>
              <a:rPr lang="en-US" sz="1200" dirty="0" smtClean="0"/>
              <a:t>1950s - CIA/Neo-Nazi hit list of more than 200 political figures in West Germany to be "put out of the way" in the event of a Soviet invasion</a:t>
            </a:r>
            <a:br>
              <a:rPr lang="en-US" sz="1200" dirty="0" smtClean="0"/>
            </a:br>
            <a:r>
              <a:rPr lang="en-US" sz="1200" dirty="0" smtClean="0"/>
              <a:t/>
            </a:r>
            <a:br>
              <a:rPr lang="en-US" sz="1200" dirty="0" smtClean="0"/>
            </a:br>
            <a:r>
              <a:rPr lang="en-US" sz="1200" dirty="0" smtClean="0"/>
              <a:t>1950s - Zhou </a:t>
            </a:r>
            <a:r>
              <a:rPr lang="en-US" sz="1200" dirty="0" err="1" smtClean="0"/>
              <a:t>Enlai</a:t>
            </a:r>
            <a:r>
              <a:rPr lang="en-US" sz="1200" dirty="0" smtClean="0"/>
              <a:t>, Prime minister of </a:t>
            </a:r>
            <a:r>
              <a:rPr lang="en-US" sz="1200" dirty="0" smtClean="0">
                <a:solidFill>
                  <a:srgbClr val="FF0000"/>
                </a:solidFill>
              </a:rPr>
              <a:t>China</a:t>
            </a:r>
            <a:r>
              <a:rPr lang="en-US" sz="1200" dirty="0" smtClean="0"/>
              <a:t>, several attempts on his life</a:t>
            </a:r>
            <a:br>
              <a:rPr lang="en-US" sz="1200" dirty="0" smtClean="0"/>
            </a:br>
            <a:r>
              <a:rPr lang="en-US" sz="1200" dirty="0" smtClean="0"/>
              <a:t/>
            </a:r>
            <a:br>
              <a:rPr lang="en-US" sz="1200" dirty="0" smtClean="0"/>
            </a:br>
            <a:r>
              <a:rPr lang="en-US" sz="1200" dirty="0" smtClean="0"/>
              <a:t>1950s, 1963 - Sukarno, President of Indonesia</a:t>
            </a:r>
            <a:br>
              <a:rPr lang="en-US" sz="1200" dirty="0" smtClean="0"/>
            </a:br>
            <a:r>
              <a:rPr lang="en-US" sz="1200" dirty="0" smtClean="0"/>
              <a:t/>
            </a:r>
            <a:br>
              <a:rPr lang="en-US" sz="1200" dirty="0" smtClean="0"/>
            </a:br>
            <a:r>
              <a:rPr lang="en-US" sz="1200" dirty="0" smtClean="0"/>
              <a:t>1951 - Kim Il Sung, Premier of </a:t>
            </a:r>
            <a:r>
              <a:rPr lang="en-US" sz="1200" dirty="0" smtClean="0">
                <a:solidFill>
                  <a:srgbClr val="FF0000"/>
                </a:solidFill>
              </a:rPr>
              <a:t>North Korea</a:t>
            </a:r>
            <a:br>
              <a:rPr lang="en-US" sz="1200" dirty="0" smtClean="0">
                <a:solidFill>
                  <a:srgbClr val="FF0000"/>
                </a:solidFill>
              </a:rPr>
            </a:br>
            <a:r>
              <a:rPr lang="en-US" sz="1200" dirty="0" smtClean="0"/>
              <a:t/>
            </a:r>
            <a:br>
              <a:rPr lang="en-US" sz="1200" dirty="0" smtClean="0"/>
            </a:br>
            <a:r>
              <a:rPr lang="en-US" sz="1200" dirty="0" smtClean="0"/>
              <a:t>1950s (mid) - Claro M. Recto, </a:t>
            </a:r>
            <a:r>
              <a:rPr lang="en-US" sz="1200" dirty="0" smtClean="0">
                <a:solidFill>
                  <a:srgbClr val="FF0000"/>
                </a:solidFill>
              </a:rPr>
              <a:t>Philippines </a:t>
            </a:r>
            <a:r>
              <a:rPr lang="en-US" sz="1200" dirty="0" smtClean="0"/>
              <a:t>opposition leader</a:t>
            </a:r>
            <a:br>
              <a:rPr lang="en-US" sz="1200" dirty="0" smtClean="0"/>
            </a:br>
            <a:r>
              <a:rPr lang="en-US" sz="1200" dirty="0" smtClean="0"/>
              <a:t/>
            </a:r>
            <a:br>
              <a:rPr lang="en-US" sz="1200" dirty="0" smtClean="0"/>
            </a:br>
            <a:r>
              <a:rPr lang="en-US" sz="1200" dirty="0" smtClean="0"/>
              <a:t>1955 - Jawaharlal Nehru, Prime Minister of</a:t>
            </a:r>
            <a:r>
              <a:rPr lang="en-US" sz="1200" dirty="0" smtClean="0">
                <a:solidFill>
                  <a:srgbClr val="FF0000"/>
                </a:solidFill>
              </a:rPr>
              <a:t> India</a:t>
            </a:r>
            <a:r>
              <a:rPr lang="en-US" sz="1200" dirty="0" smtClean="0"/>
              <a:t/>
            </a:r>
            <a:br>
              <a:rPr lang="en-US" sz="1200" dirty="0" smtClean="0"/>
            </a:br>
            <a:r>
              <a:rPr lang="en-US" sz="1200" dirty="0" smtClean="0"/>
              <a:t/>
            </a:r>
            <a:br>
              <a:rPr lang="en-US" sz="1200" dirty="0" smtClean="0"/>
            </a:br>
            <a:r>
              <a:rPr lang="en-US" sz="1200" dirty="0" smtClean="0"/>
              <a:t>1957 - </a:t>
            </a:r>
            <a:r>
              <a:rPr lang="en-US" sz="1200" dirty="0" err="1" smtClean="0"/>
              <a:t>Gamal</a:t>
            </a:r>
            <a:r>
              <a:rPr lang="en-US" sz="1200" dirty="0" smtClean="0"/>
              <a:t> Abdul Nasser, President of </a:t>
            </a:r>
            <a:r>
              <a:rPr lang="en-US" sz="1200" dirty="0" smtClean="0">
                <a:solidFill>
                  <a:srgbClr val="FF0000"/>
                </a:solidFill>
              </a:rPr>
              <a:t>Egypt</a:t>
            </a:r>
            <a:r>
              <a:rPr lang="en-US" sz="1200" dirty="0" smtClean="0"/>
              <a:t/>
            </a:r>
            <a:br>
              <a:rPr lang="en-US" sz="1200" dirty="0" smtClean="0"/>
            </a:br>
            <a:r>
              <a:rPr lang="en-US" sz="1200" dirty="0" smtClean="0"/>
              <a:t/>
            </a:r>
            <a:br>
              <a:rPr lang="en-US" sz="1200" dirty="0" smtClean="0"/>
            </a:br>
            <a:r>
              <a:rPr lang="en-US" sz="1200" dirty="0" smtClean="0"/>
              <a:t>1959 - </a:t>
            </a:r>
            <a:r>
              <a:rPr lang="en-US" sz="1200" dirty="0" err="1" smtClean="0"/>
              <a:t>Norodom</a:t>
            </a:r>
            <a:r>
              <a:rPr lang="en-US" sz="1200" dirty="0" smtClean="0"/>
              <a:t> Sihanouk, leader of </a:t>
            </a:r>
            <a:r>
              <a:rPr lang="en-US" sz="1200" dirty="0" smtClean="0">
                <a:solidFill>
                  <a:srgbClr val="FF0000"/>
                </a:solidFill>
              </a:rPr>
              <a:t>Cambodia</a:t>
            </a:r>
            <a:r>
              <a:rPr lang="en-US" sz="1200" dirty="0" smtClean="0"/>
              <a:t/>
            </a:r>
            <a:br>
              <a:rPr lang="en-US" sz="1200" dirty="0" smtClean="0"/>
            </a:br>
            <a:r>
              <a:rPr lang="en-US" sz="1200" dirty="0" smtClean="0"/>
              <a:t/>
            </a:r>
            <a:br>
              <a:rPr lang="en-US" sz="1200" dirty="0" smtClean="0"/>
            </a:br>
            <a:r>
              <a:rPr lang="en-US" sz="1200" dirty="0" smtClean="0"/>
              <a:t>1960 - Brig. Gen. Abdul </a:t>
            </a:r>
            <a:r>
              <a:rPr lang="en-US" sz="1200" dirty="0" err="1" smtClean="0"/>
              <a:t>Karim</a:t>
            </a:r>
            <a:r>
              <a:rPr lang="en-US" sz="1200" dirty="0" smtClean="0"/>
              <a:t> </a:t>
            </a:r>
            <a:r>
              <a:rPr lang="en-US" sz="1200" dirty="0" err="1" smtClean="0"/>
              <a:t>Kassem</a:t>
            </a:r>
            <a:r>
              <a:rPr lang="en-US" sz="1200" dirty="0" smtClean="0"/>
              <a:t>, leader of Iraq</a:t>
            </a:r>
            <a:br>
              <a:rPr lang="en-US" sz="1200" dirty="0" smtClean="0"/>
            </a:br>
            <a:r>
              <a:rPr lang="en-US" sz="1200" dirty="0" smtClean="0"/>
              <a:t/>
            </a:r>
            <a:br>
              <a:rPr lang="en-US" sz="1200" dirty="0" smtClean="0"/>
            </a:br>
            <a:r>
              <a:rPr lang="en-US" sz="1200" dirty="0" smtClean="0"/>
              <a:t>1950-70s - Jose </a:t>
            </a:r>
            <a:r>
              <a:rPr lang="en-US" sz="1200" dirty="0" err="1" smtClean="0"/>
              <a:t>Figueres</a:t>
            </a:r>
            <a:r>
              <a:rPr lang="en-US" sz="1200" dirty="0" smtClean="0"/>
              <a:t>, President of Costa Rica, two attempts on his life</a:t>
            </a:r>
            <a:br>
              <a:rPr lang="en-US" sz="1200" dirty="0" smtClean="0"/>
            </a:br>
            <a:r>
              <a:rPr lang="en-US" sz="1200" dirty="0" smtClean="0"/>
              <a:t/>
            </a:r>
            <a:br>
              <a:rPr lang="en-US" sz="1200" dirty="0" smtClean="0"/>
            </a:br>
            <a:r>
              <a:rPr lang="en-US" sz="1200" dirty="0" smtClean="0"/>
              <a:t>1961 - Francois "Papa Doc" Duvalier, leader of </a:t>
            </a:r>
            <a:r>
              <a:rPr lang="en-US" sz="1200" dirty="0" smtClean="0">
                <a:solidFill>
                  <a:srgbClr val="FF0000"/>
                </a:solidFill>
              </a:rPr>
              <a:t>Haiti</a:t>
            </a:r>
            <a:r>
              <a:rPr lang="en-US" sz="1200" dirty="0" smtClean="0"/>
              <a:t/>
            </a:r>
            <a:br>
              <a:rPr lang="en-US" sz="1200" dirty="0" smtClean="0"/>
            </a:br>
            <a:r>
              <a:rPr lang="en-US" sz="1200" dirty="0" smtClean="0"/>
              <a:t/>
            </a:r>
            <a:br>
              <a:rPr lang="en-US" sz="1200" dirty="0" smtClean="0"/>
            </a:br>
            <a:r>
              <a:rPr lang="en-US" sz="1200" dirty="0" smtClean="0"/>
              <a:t>1961 - Patrice Lumumba, Prime Minister of the </a:t>
            </a:r>
            <a:r>
              <a:rPr lang="en-US" sz="1200" dirty="0" smtClean="0">
                <a:solidFill>
                  <a:srgbClr val="FF0000"/>
                </a:solidFill>
              </a:rPr>
              <a:t>Congo</a:t>
            </a:r>
            <a:r>
              <a:rPr lang="en-US" sz="1200" dirty="0" smtClean="0"/>
              <a:t/>
            </a:r>
            <a:br>
              <a:rPr lang="en-US" sz="1200" dirty="0" smtClean="0"/>
            </a:br>
            <a:r>
              <a:rPr lang="en-US" sz="1200" dirty="0" smtClean="0"/>
              <a:t/>
            </a:r>
            <a:br>
              <a:rPr lang="en-US" sz="1200" dirty="0" smtClean="0"/>
            </a:br>
            <a:r>
              <a:rPr lang="en-US" sz="1200" dirty="0" smtClean="0"/>
              <a:t>1961 - Gen. Rafael Trujillo, leader of </a:t>
            </a:r>
            <a:r>
              <a:rPr lang="en-US" sz="1200" dirty="0" smtClean="0">
                <a:solidFill>
                  <a:srgbClr val="FF0000"/>
                </a:solidFill>
              </a:rPr>
              <a:t>Dominican Republic</a:t>
            </a:r>
          </a:p>
          <a:p>
            <a:endParaRPr lang="en-US" sz="1200" dirty="0" smtClean="0"/>
          </a:p>
          <a:p>
            <a:r>
              <a:rPr lang="en-US" sz="1200" dirty="0" smtClean="0"/>
              <a:t>1963 - Ngo </a:t>
            </a:r>
            <a:r>
              <a:rPr lang="en-US" sz="1200" dirty="0" err="1" smtClean="0"/>
              <a:t>Dinh</a:t>
            </a:r>
            <a:r>
              <a:rPr lang="en-US" sz="1200" dirty="0" smtClean="0"/>
              <a:t> Diem, President of South </a:t>
            </a:r>
            <a:r>
              <a:rPr lang="en-US" sz="1200" dirty="0" smtClean="0">
                <a:solidFill>
                  <a:srgbClr val="FF0000"/>
                </a:solidFill>
              </a:rPr>
              <a:t>Vietnam</a:t>
            </a:r>
            <a:r>
              <a:rPr lang="en-US" sz="1200" dirty="0" smtClean="0"/>
              <a:t/>
            </a:r>
            <a:br>
              <a:rPr lang="en-US" sz="1200" dirty="0" smtClean="0"/>
            </a:br>
            <a:r>
              <a:rPr lang="en-US" sz="1200" dirty="0" smtClean="0"/>
              <a:t/>
            </a:r>
            <a:br>
              <a:rPr lang="en-US" sz="1200" dirty="0" smtClean="0"/>
            </a:br>
            <a:r>
              <a:rPr lang="en-US" sz="1200" dirty="0" smtClean="0"/>
              <a:t>1960s - Fidel Castro, President of </a:t>
            </a:r>
            <a:r>
              <a:rPr lang="en-US" sz="1200" dirty="0" smtClean="0">
                <a:solidFill>
                  <a:srgbClr val="FF0000"/>
                </a:solidFill>
              </a:rPr>
              <a:t>Cuba</a:t>
            </a:r>
            <a:r>
              <a:rPr lang="en-US" sz="1200" dirty="0" smtClean="0"/>
              <a:t>, many attempts and plots on his life</a:t>
            </a:r>
            <a:br>
              <a:rPr lang="en-US" sz="1200" dirty="0" smtClean="0"/>
            </a:br>
            <a:r>
              <a:rPr lang="en-US" sz="1200" dirty="0" smtClean="0"/>
              <a:t/>
            </a:r>
            <a:br>
              <a:rPr lang="en-US" sz="1200" dirty="0" smtClean="0"/>
            </a:br>
            <a:r>
              <a:rPr lang="en-US" sz="1200" dirty="0" smtClean="0"/>
              <a:t/>
            </a:r>
            <a:br>
              <a:rPr lang="en-US" sz="1200" dirty="0" smtClean="0"/>
            </a:br>
            <a:r>
              <a:rPr lang="en-US" sz="1200" dirty="0" smtClean="0"/>
              <a:t/>
            </a:r>
            <a:br>
              <a:rPr lang="en-US" sz="1200" dirty="0" smtClean="0"/>
            </a:br>
            <a:endParaRPr lang="en-US" sz="12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0"/>
            <a:ext cx="4495800" cy="6126163"/>
          </a:xfrm>
        </p:spPr>
        <p:txBody>
          <a:bodyPr>
            <a:normAutofit fontScale="25000" lnSpcReduction="20000"/>
          </a:bodyPr>
          <a:lstStyle/>
          <a:p>
            <a:r>
              <a:rPr lang="en-US" sz="4800" dirty="0" smtClean="0"/>
              <a:t>1960s - Raul Castro, high official in government of Cuba</a:t>
            </a:r>
            <a:br>
              <a:rPr lang="en-US" sz="4800" dirty="0" smtClean="0"/>
            </a:br>
            <a:endParaRPr lang="en-US" sz="4800" dirty="0" smtClean="0"/>
          </a:p>
          <a:p>
            <a:r>
              <a:rPr lang="en-US" sz="4800" dirty="0" smtClean="0"/>
              <a:t>1965 - Francisco </a:t>
            </a:r>
            <a:r>
              <a:rPr lang="en-US" sz="4800" dirty="0" err="1" smtClean="0"/>
              <a:t>Caamano</a:t>
            </a:r>
            <a:r>
              <a:rPr lang="en-US" sz="4800" dirty="0" smtClean="0"/>
              <a:t>, Dominican Republic opposition leader</a:t>
            </a:r>
            <a:br>
              <a:rPr lang="en-US" sz="4800" dirty="0" smtClean="0"/>
            </a:b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4800" dirty="0" smtClean="0"/>
              <a:t>1965-6 - Charles de Gaulle, President of France</a:t>
            </a:r>
            <a:br>
              <a:rPr lang="en-US" sz="4800" dirty="0" smtClean="0"/>
            </a:b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4800" dirty="0" smtClean="0"/>
              <a:t>1967 - </a:t>
            </a:r>
            <a:r>
              <a:rPr lang="en-US" sz="4800" dirty="0" err="1" smtClean="0"/>
              <a:t>Che</a:t>
            </a:r>
            <a:r>
              <a:rPr lang="en-US" sz="4800" dirty="0" smtClean="0"/>
              <a:t> Guevara, Cuban leader</a:t>
            </a:r>
            <a:br>
              <a:rPr lang="en-US" sz="4800" dirty="0" smtClean="0"/>
            </a:b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4800" dirty="0" smtClean="0"/>
              <a:t>1970-1973 - Salvador </a:t>
            </a:r>
            <a:r>
              <a:rPr lang="en-US" sz="4800" dirty="0" err="1" smtClean="0"/>
              <a:t>Allende</a:t>
            </a:r>
            <a:r>
              <a:rPr lang="en-US" sz="4800" dirty="0" smtClean="0"/>
              <a:t>, President of </a:t>
            </a:r>
            <a:r>
              <a:rPr lang="en-US" sz="4800" dirty="0" smtClean="0">
                <a:solidFill>
                  <a:srgbClr val="FF0000"/>
                </a:solidFill>
              </a:rPr>
              <a:t>Chile</a:t>
            </a: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4800" dirty="0" smtClean="0"/>
              <a:t>1970 - Gen. Rene Schneider, Commander-in-Chief of Army, Chile</a:t>
            </a:r>
            <a:br>
              <a:rPr lang="en-US" sz="4800" dirty="0" smtClean="0"/>
            </a:b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4800" dirty="0" smtClean="0"/>
              <a:t>1970s, 1981 - General Omar </a:t>
            </a:r>
            <a:r>
              <a:rPr lang="en-US" sz="4800" dirty="0" err="1" smtClean="0"/>
              <a:t>Torrijos</a:t>
            </a:r>
            <a:r>
              <a:rPr lang="en-US" sz="4800" dirty="0" smtClean="0"/>
              <a:t>, leader of </a:t>
            </a:r>
            <a:r>
              <a:rPr lang="en-US" sz="4800" dirty="0" smtClean="0">
                <a:solidFill>
                  <a:srgbClr val="FF0000"/>
                </a:solidFill>
              </a:rPr>
              <a:t>Panama</a:t>
            </a: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4800" dirty="0" smtClean="0"/>
              <a:t>1972 - General Manuel Noriega, Chief of Panama Intelligence</a:t>
            </a:r>
            <a:br>
              <a:rPr lang="en-US" sz="4800" dirty="0" smtClean="0"/>
            </a:b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4800" dirty="0" smtClean="0"/>
              <a:t>1975 - Mobutu </a:t>
            </a:r>
            <a:r>
              <a:rPr lang="en-US" sz="4800" dirty="0" err="1" smtClean="0"/>
              <a:t>Sese</a:t>
            </a:r>
            <a:r>
              <a:rPr lang="en-US" sz="4800" dirty="0" smtClean="0"/>
              <a:t> </a:t>
            </a:r>
            <a:r>
              <a:rPr lang="en-US" sz="4800" dirty="0" err="1" smtClean="0"/>
              <a:t>Seko</a:t>
            </a:r>
            <a:r>
              <a:rPr lang="en-US" sz="4800" dirty="0" smtClean="0"/>
              <a:t>, President of </a:t>
            </a:r>
            <a:r>
              <a:rPr lang="en-US" sz="4800" dirty="0" smtClean="0">
                <a:solidFill>
                  <a:srgbClr val="FF0000"/>
                </a:solidFill>
              </a:rPr>
              <a:t>Zaire</a:t>
            </a: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4800" dirty="0" smtClean="0"/>
              <a:t>1976 - Michael Manley, Prime Minister of </a:t>
            </a:r>
            <a:r>
              <a:rPr lang="en-US" sz="4800" dirty="0" smtClean="0">
                <a:solidFill>
                  <a:srgbClr val="FF0000"/>
                </a:solidFill>
              </a:rPr>
              <a:t>Jamaica</a:t>
            </a: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4800" dirty="0" smtClean="0"/>
              <a:t>1980-1986 - </a:t>
            </a:r>
            <a:r>
              <a:rPr lang="en-US" sz="4800" dirty="0" err="1" smtClean="0"/>
              <a:t>Moammar</a:t>
            </a:r>
            <a:r>
              <a:rPr lang="en-US" sz="4800" dirty="0" smtClean="0"/>
              <a:t> Qaddafi, leader of </a:t>
            </a:r>
            <a:r>
              <a:rPr lang="en-US" sz="4800" dirty="0" smtClean="0">
                <a:solidFill>
                  <a:srgbClr val="FF0000"/>
                </a:solidFill>
              </a:rPr>
              <a:t>Libya</a:t>
            </a:r>
            <a:r>
              <a:rPr lang="en-US" sz="4800" dirty="0" smtClean="0"/>
              <a:t>, several plots and attempts upon his life.  Killed 2010</a:t>
            </a:r>
            <a:br>
              <a:rPr lang="en-US" sz="4800" dirty="0" smtClean="0"/>
            </a:b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4800" dirty="0" smtClean="0"/>
              <a:t>1982 - Ayatollah Khomeini, leader of Iran</a:t>
            </a:r>
            <a:br>
              <a:rPr lang="en-US" sz="4800" dirty="0" smtClean="0"/>
            </a:b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4800" dirty="0" smtClean="0"/>
              <a:t>1983 - Gen. Ahmed </a:t>
            </a:r>
            <a:r>
              <a:rPr lang="en-US" sz="4800" dirty="0" err="1" smtClean="0"/>
              <a:t>Dlimi</a:t>
            </a:r>
            <a:r>
              <a:rPr lang="en-US" sz="4800" dirty="0" smtClean="0"/>
              <a:t>, </a:t>
            </a:r>
            <a:r>
              <a:rPr lang="en-US" sz="4800" dirty="0" smtClean="0">
                <a:solidFill>
                  <a:srgbClr val="FF0000"/>
                </a:solidFill>
              </a:rPr>
              <a:t>Moroccan </a:t>
            </a:r>
            <a:r>
              <a:rPr lang="en-US" sz="4800" dirty="0" smtClean="0"/>
              <a:t>Army commander</a:t>
            </a:r>
            <a:br>
              <a:rPr lang="en-US" sz="4800" dirty="0" smtClean="0"/>
            </a:b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4800" dirty="0" smtClean="0"/>
              <a:t>1983 - Miguel </a:t>
            </a:r>
            <a:r>
              <a:rPr lang="en-US" sz="4800" dirty="0" err="1" smtClean="0"/>
              <a:t>d'Escoto</a:t>
            </a:r>
            <a:r>
              <a:rPr lang="en-US" sz="4800" dirty="0" smtClean="0"/>
              <a:t>, Foreign Minister of </a:t>
            </a:r>
            <a:r>
              <a:rPr lang="en-US" sz="4800" dirty="0" smtClean="0">
                <a:solidFill>
                  <a:srgbClr val="FF0000"/>
                </a:solidFill>
              </a:rPr>
              <a:t>Nicaragua</a:t>
            </a: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4800" dirty="0" smtClean="0"/>
              <a:t>1984 - The nine </a:t>
            </a:r>
            <a:r>
              <a:rPr lang="en-US" sz="4800" dirty="0" err="1" smtClean="0"/>
              <a:t>comandantes</a:t>
            </a:r>
            <a:r>
              <a:rPr lang="en-US" sz="4800" dirty="0" smtClean="0"/>
              <a:t> of the Sandinista National Directorate,</a:t>
            </a:r>
          </a:p>
          <a:p>
            <a:r>
              <a:rPr lang="en-US" sz="4800" dirty="0" smtClean="0"/>
              <a:t>Nicaragua</a:t>
            </a:r>
            <a:br>
              <a:rPr lang="en-US" sz="4800" dirty="0" smtClean="0"/>
            </a:b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4800" dirty="0" smtClean="0"/>
              <a:t>1985 - Sheikh Mohammed Hussein </a:t>
            </a:r>
            <a:r>
              <a:rPr lang="en-US" sz="4800" dirty="0" err="1" smtClean="0"/>
              <a:t>Fadlallah</a:t>
            </a:r>
            <a:r>
              <a:rPr lang="en-US" sz="4800" dirty="0" smtClean="0"/>
              <a:t>, </a:t>
            </a:r>
            <a:r>
              <a:rPr lang="en-US" sz="4800" dirty="0" smtClean="0">
                <a:solidFill>
                  <a:srgbClr val="FF0000"/>
                </a:solidFill>
              </a:rPr>
              <a:t>Lebanese </a:t>
            </a:r>
            <a:r>
              <a:rPr lang="en-US" sz="4800" dirty="0" smtClean="0"/>
              <a:t>Shiite leader</a:t>
            </a:r>
            <a:br>
              <a:rPr lang="en-US" sz="4800" dirty="0" smtClean="0"/>
            </a:b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4800" dirty="0" smtClean="0"/>
              <a:t>1991-2000 - Saddam Hussein, leader of Iraq (2004 killed)</a:t>
            </a:r>
            <a:br>
              <a:rPr lang="en-US" sz="4800" dirty="0" smtClean="0"/>
            </a:b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4800" dirty="0" smtClean="0"/>
              <a:t>1998-2000 - Osama bin Laden, leading Islamic militant</a:t>
            </a:r>
            <a:br>
              <a:rPr lang="en-US" sz="4800" dirty="0" smtClean="0"/>
            </a:b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4800" dirty="0" smtClean="0"/>
              <a:t>1999-2000 - Slobodan Milosevic, President of </a:t>
            </a:r>
            <a:r>
              <a:rPr lang="en-US" sz="4800" dirty="0" smtClean="0">
                <a:solidFill>
                  <a:srgbClr val="FF0000"/>
                </a:solidFill>
              </a:rPr>
              <a:t>Yugoslavia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Terrorism?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systematic use of violence by a group in order to intimidate a population or coerce a government into granting its demands.</a:t>
            </a:r>
          </a:p>
          <a:p>
            <a:r>
              <a:rPr lang="en-US" dirty="0" smtClean="0"/>
              <a:t>Through bombing, kidnapping, hijacking, taking of hostages, indiscriminate killings, and assassinations.</a:t>
            </a:r>
          </a:p>
          <a:p>
            <a:pPr marL="0" indent="0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Terrorism by Individuals and Organizations</a:t>
            </a:r>
          </a:p>
          <a:p>
            <a:r>
              <a:rPr lang="en-US" dirty="0" smtClean="0"/>
              <a:t>State Support for Terrorism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Terrorism?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systematic use of violence by a group in order to intimidate a population or coerce a government into granting its demands.</a:t>
            </a:r>
          </a:p>
          <a:p>
            <a:r>
              <a:rPr lang="en-US" dirty="0" smtClean="0"/>
              <a:t>Through bombing, kidnapping, hijacking, taking of hostages, indiscriminate killings, and assassinations.</a:t>
            </a:r>
            <a:endParaRPr lang="en-US" dirty="0"/>
          </a:p>
        </p:txBody>
      </p:sp>
      <p:pic>
        <p:nvPicPr>
          <p:cNvPr id="5" name="Content Placeholder 4" descr="images-1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161588" y="1579163"/>
            <a:ext cx="3025822" cy="454700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DO ALL THESE PEOPLE HAVE IN COMMON?</a:t>
            </a:r>
            <a:endParaRPr lang="en-US" dirty="0"/>
          </a:p>
        </p:txBody>
      </p:sp>
      <p:pic>
        <p:nvPicPr>
          <p:cNvPr id="4" name="Content Placeholder 3" descr="images-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1618177"/>
            <a:ext cx="3162300" cy="2565400"/>
          </a:xfrm>
        </p:spPr>
      </p:pic>
      <p:pic>
        <p:nvPicPr>
          <p:cNvPr id="5" name="Picture 4" descr="wall-street-www.bigdaynews.com_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67198" y="1618177"/>
            <a:ext cx="4576802" cy="2985648"/>
          </a:xfrm>
          <a:prstGeom prst="rect">
            <a:avLst/>
          </a:prstGeom>
        </p:spPr>
      </p:pic>
      <p:pic>
        <p:nvPicPr>
          <p:cNvPr id="6" name="Picture 5" descr="crowded-airplane-cabin1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4183577"/>
            <a:ext cx="3686632" cy="2527976"/>
          </a:xfrm>
          <a:prstGeom prst="rect">
            <a:avLst/>
          </a:prstGeom>
        </p:spPr>
      </p:pic>
      <p:pic>
        <p:nvPicPr>
          <p:cNvPr id="7" name="Picture 6" descr="images-2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080000" y="4552950"/>
            <a:ext cx="3606800" cy="2247900"/>
          </a:xfrm>
          <a:prstGeom prst="rect">
            <a:avLst/>
          </a:prstGeom>
        </p:spPr>
      </p:pic>
      <p:pic>
        <p:nvPicPr>
          <p:cNvPr id="8" name="Picture 7" descr="jcafe_Loc.Pic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977471" y="3569215"/>
            <a:ext cx="2914771" cy="196747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Terrorism by Individuals and Organizations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814219" cy="4917302"/>
          </a:xfrm>
        </p:spPr>
        <p:txBody>
          <a:bodyPr>
            <a:normAutofit/>
          </a:bodyPr>
          <a:lstStyle/>
          <a:p>
            <a:r>
              <a:rPr lang="en-US" dirty="0" smtClean="0"/>
              <a:t>Civilians are legitimate targets because </a:t>
            </a:r>
            <a:r>
              <a:rPr lang="en-US" dirty="0" smtClean="0"/>
              <a:t>they cooperate</a:t>
            </a:r>
            <a:r>
              <a:rPr lang="en-US" dirty="0" smtClean="0"/>
              <a:t>/ and are citizens of a particular state.</a:t>
            </a:r>
          </a:p>
          <a:p>
            <a:r>
              <a:rPr lang="en-US" dirty="0" smtClean="0"/>
              <a:t>States argue they are not terrorist despite the collateral damage (unintentional targets)</a:t>
            </a:r>
          </a:p>
          <a:p>
            <a:pPr>
              <a:buNone/>
            </a:pPr>
            <a:endParaRPr lang="en-US" dirty="0" smtClean="0"/>
          </a:p>
        </p:txBody>
      </p:sp>
      <p:pic>
        <p:nvPicPr>
          <p:cNvPr id="5" name="Content Placeholder 4" descr="images-3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270499" y="1600200"/>
            <a:ext cx="3873500" cy="2095500"/>
          </a:xfrm>
        </p:spPr>
      </p:pic>
      <p:pic>
        <p:nvPicPr>
          <p:cNvPr id="6" name="Picture 5" descr="images-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71419" y="3268663"/>
            <a:ext cx="2857500" cy="2857500"/>
          </a:xfrm>
          <a:prstGeom prst="rect">
            <a:avLst/>
          </a:prstGeom>
        </p:spPr>
      </p:pic>
      <p:pic>
        <p:nvPicPr>
          <p:cNvPr id="7" name="Picture 6" descr="930460-3x2-340x227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31073" y="4913194"/>
            <a:ext cx="2912926" cy="194480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Terrorism Against Americans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Several terrorist attacks in the late 20</a:t>
            </a:r>
            <a:r>
              <a:rPr lang="en-US" baseline="30000" dirty="0" smtClean="0"/>
              <a:t>th</a:t>
            </a:r>
            <a:r>
              <a:rPr lang="en-US" dirty="0" smtClean="0"/>
              <a:t> Century.</a:t>
            </a:r>
          </a:p>
          <a:p>
            <a:r>
              <a:rPr lang="en-US" dirty="0" smtClean="0"/>
              <a:t>Al Qaeda network founded by Osama Bin Laden/ Jihadist</a:t>
            </a:r>
          </a:p>
          <a:p>
            <a:r>
              <a:rPr lang="en-US" dirty="0" smtClean="0"/>
              <a:t>1996 Fatwa (decree) to wage war against US for Iraq Invasion, support of Israel, and military presence in Saudi </a:t>
            </a:r>
          </a:p>
          <a:p>
            <a:r>
              <a:rPr lang="en-US" dirty="0" smtClean="0"/>
              <a:t>September 11, 2001 deadliest attack</a:t>
            </a:r>
          </a:p>
          <a:p>
            <a:r>
              <a:rPr lang="en-US" dirty="0" smtClean="0"/>
              <a:t>Dozens of other attacks: Egypt, Turkey, England, Spain, Indonesia, Kenya, Jordan</a:t>
            </a:r>
          </a:p>
          <a:p>
            <a:r>
              <a:rPr lang="en-US" dirty="0" smtClean="0"/>
              <a:t>2011: Bin Laden killed in Pakistan.  Al Qaeda continues </a:t>
            </a:r>
          </a:p>
          <a:p>
            <a:endParaRPr lang="en-US" dirty="0"/>
          </a:p>
        </p:txBody>
      </p:sp>
      <p:pic>
        <p:nvPicPr>
          <p:cNvPr id="5" name="Content Placeholder 4" descr="mcveigh000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6414516" y="1183677"/>
            <a:ext cx="2729484" cy="1767453"/>
          </a:xfrm>
        </p:spPr>
      </p:pic>
      <p:pic>
        <p:nvPicPr>
          <p:cNvPr id="8" name="Picture 7" descr="Unabomber%2B1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11698" y="1686629"/>
            <a:ext cx="2506643" cy="2673753"/>
          </a:xfrm>
          <a:prstGeom prst="rect">
            <a:avLst/>
          </a:prstGeom>
        </p:spPr>
      </p:pic>
      <p:pic>
        <p:nvPicPr>
          <p:cNvPr id="9" name="Picture 8" descr="binladencia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630787" y="4360382"/>
            <a:ext cx="2713240" cy="2497618"/>
          </a:xfrm>
          <a:prstGeom prst="rect">
            <a:avLst/>
          </a:prstGeom>
        </p:spPr>
      </p:pic>
      <p:pic>
        <p:nvPicPr>
          <p:cNvPr id="11" name="Picture 10" descr="september-9-11-attacks-anniversary-ground-zero-world-trade-center-pentagon-flight-93-second-airplane-wtc_39997_600x450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528472" y="2887988"/>
            <a:ext cx="1615528" cy="186435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038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State Support for Terrorism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600200"/>
            <a:ext cx="4495800" cy="501384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Providing sanctuary for terrorists wanted by other countries.</a:t>
            </a:r>
          </a:p>
          <a:p>
            <a:r>
              <a:rPr lang="en-US" dirty="0" smtClean="0"/>
              <a:t>Supplying weapons, money, and intelligence to terrorists.</a:t>
            </a:r>
          </a:p>
          <a:p>
            <a:r>
              <a:rPr lang="en-US" dirty="0" smtClean="0"/>
              <a:t>Planning attacks using terrorists.</a:t>
            </a:r>
          </a:p>
          <a:p>
            <a:r>
              <a:rPr lang="en-US" dirty="0" smtClean="0"/>
              <a:t>Jihadist versus Pan-Arab nationalist</a:t>
            </a:r>
          </a:p>
          <a:p>
            <a:r>
              <a:rPr lang="en-US" dirty="0" smtClean="0"/>
              <a:t>Libya, Afghanistan, Iraq, Egypt, Iran, Pakistan</a:t>
            </a:r>
          </a:p>
        </p:txBody>
      </p:sp>
      <p:pic>
        <p:nvPicPr>
          <p:cNvPr id="5" name="Content Placeholder 4" descr="galler12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495800" y="1600200"/>
            <a:ext cx="4038600" cy="3020321"/>
          </a:xfrm>
        </p:spPr>
      </p:pic>
      <p:pic>
        <p:nvPicPr>
          <p:cNvPr id="6" name="Picture 5" descr="images-1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95800" y="4800600"/>
            <a:ext cx="3949700" cy="2057400"/>
          </a:xfrm>
          <a:prstGeom prst="rect">
            <a:avLst/>
          </a:prstGeom>
        </p:spPr>
      </p:pic>
      <p:pic>
        <p:nvPicPr>
          <p:cNvPr id="7" name="Picture 6" descr="jihadist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566637" y="144548"/>
            <a:ext cx="1967763" cy="127203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Can the </a:t>
            </a:r>
            <a:r>
              <a:rPr lang="en-US" dirty="0" err="1" smtClean="0"/>
              <a:t>Usa</a:t>
            </a:r>
            <a:r>
              <a:rPr lang="en-US" dirty="0" smtClean="0"/>
              <a:t> be considered </a:t>
            </a:r>
            <a:br>
              <a:rPr lang="en-US" dirty="0" smtClean="0"/>
            </a:br>
            <a:r>
              <a:rPr lang="en-US" dirty="0" smtClean="0"/>
              <a:t>a state sponsor of terrorism?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Picture 5" descr="images-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68600" y="1436050"/>
            <a:ext cx="3606800" cy="22479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-217250"/>
            <a:ext cx="8229600" cy="1360250"/>
          </a:xfrm>
        </p:spPr>
        <p:txBody>
          <a:bodyPr/>
          <a:lstStyle/>
          <a:p>
            <a:r>
              <a:rPr lang="en-US" dirty="0" smtClean="0"/>
              <a:t>W.W.OBL.D?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39884"/>
            <a:ext cx="8229600" cy="4418115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Bin Laden allegedly quoted the following passage: </a:t>
            </a:r>
            <a:r>
              <a:rPr lang="en-US" i="1" dirty="0" smtClean="0"/>
              <a:t>"If I were president, I could stop terrorist attacks against the United States in a few days. Permanently. I would first apologize - very publicly and sincerely - to all the widows and orphans, the impoverished and the tortured, and the many millions of other victims of American imperialism. Then I would announce to every corner of the world that America's global military interventions have come to an end."</a:t>
            </a:r>
            <a:endParaRPr lang="en-US" i="1" dirty="0"/>
          </a:p>
        </p:txBody>
      </p:sp>
      <p:pic>
        <p:nvPicPr>
          <p:cNvPr id="4" name="Picture 3" descr="gty_osama_bin_laden_jef_111209_wg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93900" y="741924"/>
            <a:ext cx="3018595" cy="169796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504</TotalTime>
  <Words>483</Words>
  <Application>Microsoft Office PowerPoint</Application>
  <PresentationFormat>On-screen Show (4:3)</PresentationFormat>
  <Paragraphs>44</Paragraphs>
  <Slides>12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How Has Terrorism Increased?</vt:lpstr>
      <vt:lpstr>OBJECTIVES</vt:lpstr>
      <vt:lpstr>What is Terrorism?</vt:lpstr>
      <vt:lpstr>WHAT DO ALL THESE PEOPLE HAVE IN COMMON?</vt:lpstr>
      <vt:lpstr>Terrorism by Individuals and Organizations</vt:lpstr>
      <vt:lpstr>Terrorism Against Americans</vt:lpstr>
      <vt:lpstr>State Support for Terrorism</vt:lpstr>
      <vt:lpstr>Can the Usa be considered  a state sponsor of terrorism? </vt:lpstr>
      <vt:lpstr>W.W.OBL.D?</vt:lpstr>
      <vt:lpstr>WHAT DO THEY/YOU SEE?</vt:lpstr>
      <vt:lpstr>PowerPoint Presentation</vt:lpstr>
      <vt:lpstr>What is Terrorism?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Has Terrorism Increased?</dc:title>
  <dc:creator>Ches Kanno</dc:creator>
  <cp:lastModifiedBy>Schuster Deirdre</cp:lastModifiedBy>
  <cp:revision>11</cp:revision>
  <dcterms:created xsi:type="dcterms:W3CDTF">2013-02-08T11:46:23Z</dcterms:created>
  <dcterms:modified xsi:type="dcterms:W3CDTF">2016-09-21T16:51:37Z</dcterms:modified>
</cp:coreProperties>
</file>