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4"/>
  </p:notesMasterIdLst>
  <p:handoutMasterIdLst>
    <p:handoutMasterId r:id="rId25"/>
  </p:handoutMasterIdLst>
  <p:sldIdLst>
    <p:sldId id="469" r:id="rId2"/>
    <p:sldId id="369" r:id="rId3"/>
    <p:sldId id="462" r:id="rId4"/>
    <p:sldId id="471" r:id="rId5"/>
    <p:sldId id="523" r:id="rId6"/>
    <p:sldId id="367" r:id="rId7"/>
    <p:sldId id="510" r:id="rId8"/>
    <p:sldId id="472" r:id="rId9"/>
    <p:sldId id="372" r:id="rId10"/>
    <p:sldId id="475" r:id="rId11"/>
    <p:sldId id="476" r:id="rId12"/>
    <p:sldId id="477" r:id="rId13"/>
    <p:sldId id="511" r:id="rId14"/>
    <p:sldId id="464" r:id="rId15"/>
    <p:sldId id="478" r:id="rId16"/>
    <p:sldId id="364" r:id="rId17"/>
    <p:sldId id="438" r:id="rId18"/>
    <p:sldId id="493" r:id="rId19"/>
    <p:sldId id="460" r:id="rId20"/>
    <p:sldId id="517" r:id="rId21"/>
    <p:sldId id="518" r:id="rId22"/>
    <p:sldId id="519" r:id="rId23"/>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Times New Roman" pitchFamily="18" charset="0"/>
        <a:ea typeface="+mn-ea"/>
        <a:cs typeface="Arial" charset="0"/>
      </a:defRPr>
    </a:lvl1pPr>
    <a:lvl2pPr marL="457200" algn="l" rtl="0" fontAlgn="base">
      <a:spcBef>
        <a:spcPct val="0"/>
      </a:spcBef>
      <a:spcAft>
        <a:spcPct val="0"/>
      </a:spcAft>
      <a:defRPr b="1" kern="1200">
        <a:solidFill>
          <a:schemeClr val="tx1"/>
        </a:solidFill>
        <a:latin typeface="Times New Roman" pitchFamily="18" charset="0"/>
        <a:ea typeface="+mn-ea"/>
        <a:cs typeface="Arial" charset="0"/>
      </a:defRPr>
    </a:lvl2pPr>
    <a:lvl3pPr marL="914400" algn="l" rtl="0" fontAlgn="base">
      <a:spcBef>
        <a:spcPct val="0"/>
      </a:spcBef>
      <a:spcAft>
        <a:spcPct val="0"/>
      </a:spcAft>
      <a:defRPr b="1" kern="1200">
        <a:solidFill>
          <a:schemeClr val="tx1"/>
        </a:solidFill>
        <a:latin typeface="Times New Roman" pitchFamily="18" charset="0"/>
        <a:ea typeface="+mn-ea"/>
        <a:cs typeface="Arial" charset="0"/>
      </a:defRPr>
    </a:lvl3pPr>
    <a:lvl4pPr marL="1371600" algn="l" rtl="0" fontAlgn="base">
      <a:spcBef>
        <a:spcPct val="0"/>
      </a:spcBef>
      <a:spcAft>
        <a:spcPct val="0"/>
      </a:spcAft>
      <a:defRPr b="1" kern="1200">
        <a:solidFill>
          <a:schemeClr val="tx1"/>
        </a:solidFill>
        <a:latin typeface="Times New Roman" pitchFamily="18" charset="0"/>
        <a:ea typeface="+mn-ea"/>
        <a:cs typeface="Arial" charset="0"/>
      </a:defRPr>
    </a:lvl4pPr>
    <a:lvl5pPr marL="1828800" algn="l" rtl="0" fontAlgn="base">
      <a:spcBef>
        <a:spcPct val="0"/>
      </a:spcBef>
      <a:spcAft>
        <a:spcPct val="0"/>
      </a:spcAft>
      <a:defRPr b="1" kern="1200">
        <a:solidFill>
          <a:schemeClr val="tx1"/>
        </a:solidFill>
        <a:latin typeface="Times New Roman" pitchFamily="18" charset="0"/>
        <a:ea typeface="+mn-ea"/>
        <a:cs typeface="Arial" charset="0"/>
      </a:defRPr>
    </a:lvl5pPr>
    <a:lvl6pPr marL="2286000" algn="l" defTabSz="914400" rtl="0" eaLnBrk="1" latinLnBrk="0" hangingPunct="1">
      <a:defRPr b="1" kern="1200">
        <a:solidFill>
          <a:schemeClr val="tx1"/>
        </a:solidFill>
        <a:latin typeface="Times New Roman" pitchFamily="18" charset="0"/>
        <a:ea typeface="+mn-ea"/>
        <a:cs typeface="Arial" charset="0"/>
      </a:defRPr>
    </a:lvl6pPr>
    <a:lvl7pPr marL="2743200" algn="l" defTabSz="914400" rtl="0" eaLnBrk="1" latinLnBrk="0" hangingPunct="1">
      <a:defRPr b="1" kern="1200">
        <a:solidFill>
          <a:schemeClr val="tx1"/>
        </a:solidFill>
        <a:latin typeface="Times New Roman" pitchFamily="18" charset="0"/>
        <a:ea typeface="+mn-ea"/>
        <a:cs typeface="Arial" charset="0"/>
      </a:defRPr>
    </a:lvl7pPr>
    <a:lvl8pPr marL="3200400" algn="l" defTabSz="914400" rtl="0" eaLnBrk="1" latinLnBrk="0" hangingPunct="1">
      <a:defRPr b="1" kern="1200">
        <a:solidFill>
          <a:schemeClr val="tx1"/>
        </a:solidFill>
        <a:latin typeface="Times New Roman" pitchFamily="18" charset="0"/>
        <a:ea typeface="+mn-ea"/>
        <a:cs typeface="Arial" charset="0"/>
      </a:defRPr>
    </a:lvl8pPr>
    <a:lvl9pPr marL="3657600" algn="l" defTabSz="914400" rtl="0" eaLnBrk="1" latinLnBrk="0" hangingPunct="1">
      <a:defRPr b="1"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0F0F0"/>
    <a:srgbClr val="F8F8F8"/>
    <a:srgbClr val="FFFFCC"/>
    <a:srgbClr val="800080"/>
    <a:srgbClr val="003300"/>
    <a:srgbClr val="FF33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44" autoAdjust="0"/>
    <p:restoredTop sz="80447" autoAdjust="0"/>
  </p:normalViewPr>
  <p:slideViewPr>
    <p:cSldViewPr>
      <p:cViewPr varScale="1">
        <p:scale>
          <a:sx n="84" d="100"/>
          <a:sy n="84" d="100"/>
        </p:scale>
        <p:origin x="114" y="84"/>
      </p:cViewPr>
      <p:guideLst>
        <p:guide orient="horz" pos="2160"/>
        <p:guide pos="2880"/>
      </p:guideLst>
    </p:cSldViewPr>
  </p:slideViewPr>
  <p:outlineViewPr>
    <p:cViewPr>
      <p:scale>
        <a:sx n="33" d="100"/>
        <a:sy n="33" d="100"/>
      </p:scale>
      <p:origin x="0" y="29508"/>
    </p:cViewPr>
  </p:outlineViewPr>
  <p:notesTextViewPr>
    <p:cViewPr>
      <p:scale>
        <a:sx n="100" d="100"/>
        <a:sy n="100" d="100"/>
      </p:scale>
      <p:origin x="0" y="0"/>
    </p:cViewPr>
  </p:notesTextViewPr>
  <p:sorterViewPr>
    <p:cViewPr>
      <p:scale>
        <a:sx n="66" d="100"/>
        <a:sy n="66" d="100"/>
      </p:scale>
      <p:origin x="0" y="4116"/>
    </p:cViewPr>
  </p:sorterViewPr>
  <p:notesViewPr>
    <p:cSldViewPr>
      <p:cViewPr varScale="1">
        <p:scale>
          <a:sx n="57" d="100"/>
          <a:sy n="57" d="100"/>
        </p:scale>
        <p:origin x="-17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71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747260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50938" y="692150"/>
            <a:ext cx="4556125" cy="3416300"/>
          </a:xfrm>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Clash of cultures; settlers had no experience in founding a settlement-they simply did what they knew.  This did not work</a:t>
            </a:r>
          </a:p>
        </p:txBody>
      </p:sp>
    </p:spTree>
    <p:extLst>
      <p:ext uri="{BB962C8B-B14F-4D97-AF65-F5344CB8AC3E}">
        <p14:creationId xmlns:p14="http://schemas.microsoft.com/office/powerpoint/2010/main" val="118793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50938" y="692150"/>
            <a:ext cx="4556125" cy="3416300"/>
          </a:xfrm>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kumimoji="1" lang="en-US" smtClean="0"/>
              <a:t>The 1622 Powhatan uprising killed 347 Jamestown colonists</a:t>
            </a:r>
          </a:p>
          <a:p>
            <a:endParaRPr lang="en-US" smtClean="0"/>
          </a:p>
        </p:txBody>
      </p:sp>
    </p:spTree>
    <p:extLst>
      <p:ext uri="{BB962C8B-B14F-4D97-AF65-F5344CB8AC3E}">
        <p14:creationId xmlns:p14="http://schemas.microsoft.com/office/powerpoint/2010/main" val="292025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3000" y="685800"/>
            <a:ext cx="4572000" cy="3429000"/>
          </a:xfrm>
          <a:ln/>
        </p:spPr>
      </p:sp>
      <p:sp>
        <p:nvSpPr>
          <p:cNvPr id="64515"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explain Virginia's development including the Virginia Company, tobacco cultivation, relationships with Native Americans such as Powhatan, development of the House of Burgesses, Bacon's Rebellion, and the origins of American slavery</a:t>
            </a:r>
          </a:p>
        </p:txBody>
      </p:sp>
    </p:spTree>
    <p:extLst>
      <p:ext uri="{BB962C8B-B14F-4D97-AF65-F5344CB8AC3E}">
        <p14:creationId xmlns:p14="http://schemas.microsoft.com/office/powerpoint/2010/main" val="241858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50938" y="692150"/>
            <a:ext cx="4556125" cy="3416300"/>
          </a:xfrm>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Virginia’s growth was due largely to the headright system &amp; indentured servitude</a:t>
            </a:r>
          </a:p>
          <a:p>
            <a:r>
              <a:rPr lang="en-US" smtClean="0"/>
              <a:t>The status of indentured servants in early Virginia and Maryland was not wholly dissimilar from slavery. Servants could be bought, sold, or leased. They could also be physically beaten for disobedience or running away. Unlike slaves, however, they were freed after their term of service expired, their children did not inherit their status, and they received a small cash payment of "freedom dues." </a:t>
            </a:r>
          </a:p>
          <a:p>
            <a:endParaRPr lang="en-US" smtClean="0"/>
          </a:p>
        </p:txBody>
      </p:sp>
    </p:spTree>
    <p:extLst>
      <p:ext uri="{BB962C8B-B14F-4D97-AF65-F5344CB8AC3E}">
        <p14:creationId xmlns:p14="http://schemas.microsoft.com/office/powerpoint/2010/main" val="375468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50938" y="692150"/>
            <a:ext cx="4556125" cy="3416300"/>
          </a:xfrm>
          <a:ln/>
        </p:spPr>
      </p:sp>
      <p:sp>
        <p:nvSpPr>
          <p:cNvPr id="67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z="3200" smtClean="0"/>
          </a:p>
        </p:txBody>
      </p:sp>
    </p:spTree>
    <p:extLst>
      <p:ext uri="{BB962C8B-B14F-4D97-AF65-F5344CB8AC3E}">
        <p14:creationId xmlns:p14="http://schemas.microsoft.com/office/powerpoint/2010/main" val="39544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Explain the development of the mid-Atlantic colonies; include the Dutch settlement of New Amsterdam and subsequent English takeover, and the settlement of Pennsylvania.</a:t>
            </a:r>
          </a:p>
        </p:txBody>
      </p:sp>
    </p:spTree>
    <p:extLst>
      <p:ext uri="{BB962C8B-B14F-4D97-AF65-F5344CB8AC3E}">
        <p14:creationId xmlns:p14="http://schemas.microsoft.com/office/powerpoint/2010/main" val="188749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0"/>
              <a:chOff x="-3" y="1562"/>
              <a:chExt cx="5763" cy="640"/>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25434 h 317"/>
                  <a:gd name="T4" fmla="*/ 624 w 624"/>
                  <a:gd name="T5" fmla="*/ 254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26482 h 317"/>
                  <a:gd name="T4" fmla="*/ 624 w 624"/>
                  <a:gd name="T5" fmla="*/ 26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p:cNvSpPr>
                <a:spLocks/>
              </p:cNvSpPr>
              <p:nvPr/>
            </p:nvSpPr>
            <p:spPr bwMode="ltGray">
              <a:xfrm rot="-5400000">
                <a:off x="-58" y="1755"/>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81 h 317"/>
                  <a:gd name="T4" fmla="*/ 624 w 624"/>
                  <a:gd name="T5" fmla="*/ 8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26333 h 272"/>
                  <a:gd name="T4" fmla="*/ 240 w 624"/>
                  <a:gd name="T5" fmla="*/ 23248 h 272"/>
                  <a:gd name="T6" fmla="*/ 624 w 624"/>
                  <a:gd name="T7" fmla="*/ 2633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p:cNvSpPr>
                <a:spLocks/>
              </p:cNvSpPr>
              <p:nvPr/>
            </p:nvSpPr>
            <p:spPr bwMode="ltGray">
              <a:xfrm rot="-5400000">
                <a:off x="154" y="1729"/>
                <a:ext cx="632" cy="315"/>
              </a:xfrm>
              <a:custGeom>
                <a:avLst/>
                <a:gdLst>
                  <a:gd name="T0" fmla="*/ 8 w 632"/>
                  <a:gd name="T1" fmla="*/ 5 h 362"/>
                  <a:gd name="T2" fmla="*/ 8 w 632"/>
                  <a:gd name="T3" fmla="*/ 33 h 362"/>
                  <a:gd name="T4" fmla="*/ 248 w 632"/>
                  <a:gd name="T5" fmla="*/ 33 h 362"/>
                  <a:gd name="T6" fmla="*/ 632 w 632"/>
                  <a:gd name="T7" fmla="*/ 33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p:cNvSpPr>
                <a:spLocks/>
              </p:cNvSpPr>
              <p:nvPr/>
            </p:nvSpPr>
            <p:spPr bwMode="ltGray">
              <a:xfrm rot="-5400000">
                <a:off x="3209" y="1665"/>
                <a:ext cx="624" cy="421"/>
              </a:xfrm>
              <a:custGeom>
                <a:avLst/>
                <a:gdLst>
                  <a:gd name="T0" fmla="*/ 0 w 624"/>
                  <a:gd name="T1" fmla="*/ 0 h 317"/>
                  <a:gd name="T2" fmla="*/ 0 w 624"/>
                  <a:gd name="T3" fmla="*/ 25434 h 317"/>
                  <a:gd name="T4" fmla="*/ 624 w 624"/>
                  <a:gd name="T5" fmla="*/ 254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26482 h 317"/>
                  <a:gd name="T4" fmla="*/ 624 w 624"/>
                  <a:gd name="T5" fmla="*/ 26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p:cNvSpPr>
                <a:spLocks/>
              </p:cNvSpPr>
              <p:nvPr/>
            </p:nvSpPr>
            <p:spPr bwMode="ltGray">
              <a:xfrm rot="-5400000">
                <a:off x="1828" y="1750"/>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81 h 317"/>
                  <a:gd name="T4" fmla="*/ 624 w 624"/>
                  <a:gd name="T5" fmla="*/ 8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25193 h 272"/>
                  <a:gd name="T4" fmla="*/ 240 w 624"/>
                  <a:gd name="T5" fmla="*/ 22272 h 272"/>
                  <a:gd name="T6" fmla="*/ 624 w 624"/>
                  <a:gd name="T7" fmla="*/ 2519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5 h 362"/>
                  <a:gd name="T2" fmla="*/ 8 w 632"/>
                  <a:gd name="T3" fmla="*/ 36 h 362"/>
                  <a:gd name="T4" fmla="*/ 248 w 632"/>
                  <a:gd name="T5" fmla="*/ 36 h 362"/>
                  <a:gd name="T6" fmla="*/ 632 w 632"/>
                  <a:gd name="T7" fmla="*/ 36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5" y="1669"/>
                <a:ext cx="624" cy="421"/>
              </a:xfrm>
              <a:custGeom>
                <a:avLst/>
                <a:gdLst>
                  <a:gd name="T0" fmla="*/ 0 w 624"/>
                  <a:gd name="T1" fmla="*/ 0 h 317"/>
                  <a:gd name="T2" fmla="*/ 0 w 624"/>
                  <a:gd name="T3" fmla="*/ 25434 h 317"/>
                  <a:gd name="T4" fmla="*/ 624 w 624"/>
                  <a:gd name="T5" fmla="*/ 254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26482 h 317"/>
                  <a:gd name="T4" fmla="*/ 624 w 624"/>
                  <a:gd name="T5" fmla="*/ 26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1" y="1750"/>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1" y="1695"/>
                <a:ext cx="624" cy="361"/>
              </a:xfrm>
              <a:custGeom>
                <a:avLst/>
                <a:gdLst>
                  <a:gd name="T0" fmla="*/ 0 w 624"/>
                  <a:gd name="T1" fmla="*/ 0 h 272"/>
                  <a:gd name="T2" fmla="*/ 0 w 624"/>
                  <a:gd name="T3" fmla="*/ 25193 h 272"/>
                  <a:gd name="T4" fmla="*/ 240 w 624"/>
                  <a:gd name="T5" fmla="*/ 22272 h 272"/>
                  <a:gd name="T6" fmla="*/ 624 w 624"/>
                  <a:gd name="T7" fmla="*/ 2519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5 h 362"/>
                  <a:gd name="T2" fmla="*/ 8 w 632"/>
                  <a:gd name="T3" fmla="*/ 36 h 362"/>
                  <a:gd name="T4" fmla="*/ 248 w 632"/>
                  <a:gd name="T5" fmla="*/ 36 h 362"/>
                  <a:gd name="T6" fmla="*/ 632 w 632"/>
                  <a:gd name="T7" fmla="*/ 36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581 h 385"/>
                <a:gd name="T2" fmla="*/ 5762 w 5762"/>
                <a:gd name="T3" fmla="*/ 555 h 385"/>
                <a:gd name="T4" fmla="*/ 5762 w 5762"/>
                <a:gd name="T5" fmla="*/ 4 h 385"/>
                <a:gd name="T6" fmla="*/ 0 w 5762"/>
                <a:gd name="T7" fmla="*/ 0 h 385"/>
                <a:gd name="T8" fmla="*/ 0 w 5762"/>
                <a:gd name="T9" fmla="*/ 58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232473"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232474"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extLst>
      <p:ext uri="{BB962C8B-B14F-4D97-AF65-F5344CB8AC3E}">
        <p14:creationId xmlns:p14="http://schemas.microsoft.com/office/powerpoint/2010/main" val="337702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482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6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360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7797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617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47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479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43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170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581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4" y="-990"/>
                <a:ext cx="624" cy="5746"/>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25434 h 317"/>
                  <a:gd name="T4" fmla="*/ 624 w 624"/>
                  <a:gd name="T5" fmla="*/ 254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 name="Freeform 6"/>
              <p:cNvSpPr>
                <a:spLocks/>
              </p:cNvSpPr>
              <p:nvPr/>
            </p:nvSpPr>
            <p:spPr bwMode="ltGray">
              <a:xfrm rot="-5400000">
                <a:off x="974" y="1672"/>
                <a:ext cx="624" cy="423"/>
              </a:xfrm>
              <a:custGeom>
                <a:avLst/>
                <a:gdLst>
                  <a:gd name="T0" fmla="*/ 0 w 624"/>
                  <a:gd name="T1" fmla="*/ 0 h 317"/>
                  <a:gd name="T2" fmla="*/ 0 w 624"/>
                  <a:gd name="T3" fmla="*/ 27471 h 317"/>
                  <a:gd name="T4" fmla="*/ 624 w 624"/>
                  <a:gd name="T5" fmla="*/ 2747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5" name="Freeform 7"/>
              <p:cNvSpPr>
                <a:spLocks/>
              </p:cNvSpPr>
              <p:nvPr/>
            </p:nvSpPr>
            <p:spPr bwMode="ltGray">
              <a:xfrm rot="-5400000">
                <a:off x="-65" y="1756"/>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8"/>
              <p:cNvSpPr>
                <a:spLocks/>
              </p:cNvSpPr>
              <p:nvPr/>
            </p:nvSpPr>
            <p:spPr bwMode="ltGray">
              <a:xfrm rot="-5400000">
                <a:off x="664" y="1733"/>
                <a:ext cx="624" cy="293"/>
              </a:xfrm>
              <a:custGeom>
                <a:avLst/>
                <a:gdLst>
                  <a:gd name="T0" fmla="*/ 0 w 624"/>
                  <a:gd name="T1" fmla="*/ 0 h 317"/>
                  <a:gd name="T2" fmla="*/ 0 w 624"/>
                  <a:gd name="T3" fmla="*/ 77 h 317"/>
                  <a:gd name="T4" fmla="*/ 624 w 624"/>
                  <a:gd name="T5" fmla="*/ 7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9"/>
              <p:cNvSpPr>
                <a:spLocks/>
              </p:cNvSpPr>
              <p:nvPr/>
            </p:nvSpPr>
            <p:spPr bwMode="ltGray">
              <a:xfrm rot="-5400000">
                <a:off x="438" y="1699"/>
                <a:ext cx="624" cy="364"/>
              </a:xfrm>
              <a:custGeom>
                <a:avLst/>
                <a:gdLst>
                  <a:gd name="T0" fmla="*/ 0 w 624"/>
                  <a:gd name="T1" fmla="*/ 0 h 272"/>
                  <a:gd name="T2" fmla="*/ 0 w 624"/>
                  <a:gd name="T3" fmla="*/ 28801 h 272"/>
                  <a:gd name="T4" fmla="*/ 240 w 624"/>
                  <a:gd name="T5" fmla="*/ 25366 h 272"/>
                  <a:gd name="T6" fmla="*/ 624 w 624"/>
                  <a:gd name="T7" fmla="*/ 2880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10"/>
              <p:cNvSpPr>
                <a:spLocks/>
              </p:cNvSpPr>
              <p:nvPr/>
            </p:nvSpPr>
            <p:spPr bwMode="ltGray">
              <a:xfrm rot="-5400000">
                <a:off x="151" y="1728"/>
                <a:ext cx="632" cy="316"/>
              </a:xfrm>
              <a:custGeom>
                <a:avLst/>
                <a:gdLst>
                  <a:gd name="T0" fmla="*/ 8 w 632"/>
                  <a:gd name="T1" fmla="*/ 5 h 362"/>
                  <a:gd name="T2" fmla="*/ 8 w 632"/>
                  <a:gd name="T3" fmla="*/ 36 h 362"/>
                  <a:gd name="T4" fmla="*/ 248 w 632"/>
                  <a:gd name="T5" fmla="*/ 36 h 362"/>
                  <a:gd name="T6" fmla="*/ 632 w 632"/>
                  <a:gd name="T7" fmla="*/ 36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11"/>
              <p:cNvSpPr>
                <a:spLocks/>
              </p:cNvSpPr>
              <p:nvPr/>
            </p:nvSpPr>
            <p:spPr bwMode="ltGray">
              <a:xfrm rot="-5400000">
                <a:off x="3200" y="1661"/>
                <a:ext cx="624" cy="420"/>
              </a:xfrm>
              <a:custGeom>
                <a:avLst/>
                <a:gdLst>
                  <a:gd name="T0" fmla="*/ 0 w 624"/>
                  <a:gd name="T1" fmla="*/ 0 h 317"/>
                  <a:gd name="T2" fmla="*/ 0 w 624"/>
                  <a:gd name="T3" fmla="*/ 24486 h 317"/>
                  <a:gd name="T4" fmla="*/ 624 w 624"/>
                  <a:gd name="T5" fmla="*/ 2448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12"/>
              <p:cNvSpPr>
                <a:spLocks/>
              </p:cNvSpPr>
              <p:nvPr/>
            </p:nvSpPr>
            <p:spPr bwMode="ltGray">
              <a:xfrm rot="-5400000">
                <a:off x="2870" y="1664"/>
                <a:ext cx="624" cy="421"/>
              </a:xfrm>
              <a:custGeom>
                <a:avLst/>
                <a:gdLst>
                  <a:gd name="T0" fmla="*/ 0 w 624"/>
                  <a:gd name="T1" fmla="*/ 0 h 317"/>
                  <a:gd name="T2" fmla="*/ 0 w 624"/>
                  <a:gd name="T3" fmla="*/ 25434 h 317"/>
                  <a:gd name="T4" fmla="*/ 624 w 624"/>
                  <a:gd name="T5" fmla="*/ 254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3"/>
              <p:cNvSpPr>
                <a:spLocks/>
              </p:cNvSpPr>
              <p:nvPr/>
            </p:nvSpPr>
            <p:spPr bwMode="ltGray">
              <a:xfrm rot="-5400000">
                <a:off x="1829" y="1747"/>
                <a:ext cx="624" cy="256"/>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4"/>
              <p:cNvSpPr>
                <a:spLocks/>
              </p:cNvSpPr>
              <p:nvPr/>
            </p:nvSpPr>
            <p:spPr bwMode="ltGray">
              <a:xfrm rot="-5400000">
                <a:off x="2546" y="1729"/>
                <a:ext cx="624" cy="292"/>
              </a:xfrm>
              <a:custGeom>
                <a:avLst/>
                <a:gdLst>
                  <a:gd name="T0" fmla="*/ 0 w 624"/>
                  <a:gd name="T1" fmla="*/ 0 h 317"/>
                  <a:gd name="T2" fmla="*/ 0 w 624"/>
                  <a:gd name="T3" fmla="*/ 74 h 317"/>
                  <a:gd name="T4" fmla="*/ 624 w 624"/>
                  <a:gd name="T5" fmla="*/ 7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5"/>
              <p:cNvSpPr>
                <a:spLocks/>
              </p:cNvSpPr>
              <p:nvPr/>
            </p:nvSpPr>
            <p:spPr bwMode="ltGray">
              <a:xfrm rot="-5400000">
                <a:off x="2330" y="1695"/>
                <a:ext cx="624" cy="360"/>
              </a:xfrm>
              <a:custGeom>
                <a:avLst/>
                <a:gdLst>
                  <a:gd name="T0" fmla="*/ 0 w 624"/>
                  <a:gd name="T1" fmla="*/ 0 h 272"/>
                  <a:gd name="T2" fmla="*/ 0 w 624"/>
                  <a:gd name="T3" fmla="*/ 24101 h 272"/>
                  <a:gd name="T4" fmla="*/ 240 w 624"/>
                  <a:gd name="T5" fmla="*/ 21268 h 272"/>
                  <a:gd name="T6" fmla="*/ 624 w 624"/>
                  <a:gd name="T7" fmla="*/ 2410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6"/>
              <p:cNvSpPr>
                <a:spLocks/>
              </p:cNvSpPr>
              <p:nvPr/>
            </p:nvSpPr>
            <p:spPr bwMode="ltGray">
              <a:xfrm rot="-5400000">
                <a:off x="2038" y="1721"/>
                <a:ext cx="632" cy="316"/>
              </a:xfrm>
              <a:custGeom>
                <a:avLst/>
                <a:gdLst>
                  <a:gd name="T0" fmla="*/ 8 w 632"/>
                  <a:gd name="T1" fmla="*/ 5 h 362"/>
                  <a:gd name="T2" fmla="*/ 8 w 632"/>
                  <a:gd name="T3" fmla="*/ 36 h 362"/>
                  <a:gd name="T4" fmla="*/ 248 w 632"/>
                  <a:gd name="T5" fmla="*/ 36 h 362"/>
                  <a:gd name="T6" fmla="*/ 632 w 632"/>
                  <a:gd name="T7" fmla="*/ 36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7"/>
              <p:cNvSpPr>
                <a:spLocks/>
              </p:cNvSpPr>
              <p:nvPr/>
            </p:nvSpPr>
            <p:spPr bwMode="ltGray">
              <a:xfrm rot="-5400000">
                <a:off x="4068" y="1662"/>
                <a:ext cx="624" cy="420"/>
              </a:xfrm>
              <a:custGeom>
                <a:avLst/>
                <a:gdLst>
                  <a:gd name="T0" fmla="*/ 0 w 624"/>
                  <a:gd name="T1" fmla="*/ 0 h 317"/>
                  <a:gd name="T2" fmla="*/ 0 w 624"/>
                  <a:gd name="T3" fmla="*/ 24486 h 317"/>
                  <a:gd name="T4" fmla="*/ 624 w 624"/>
                  <a:gd name="T5" fmla="*/ 2448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8"/>
              <p:cNvSpPr>
                <a:spLocks/>
              </p:cNvSpPr>
              <p:nvPr/>
            </p:nvSpPr>
            <p:spPr bwMode="ltGray">
              <a:xfrm rot="-5400000">
                <a:off x="3721" y="1664"/>
                <a:ext cx="624" cy="423"/>
              </a:xfrm>
              <a:custGeom>
                <a:avLst/>
                <a:gdLst>
                  <a:gd name="T0" fmla="*/ 0 w 624"/>
                  <a:gd name="T1" fmla="*/ 0 h 317"/>
                  <a:gd name="T2" fmla="*/ 0 w 624"/>
                  <a:gd name="T3" fmla="*/ 27471 h 317"/>
                  <a:gd name="T4" fmla="*/ 624 w 624"/>
                  <a:gd name="T5" fmla="*/ 2747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9"/>
              <p:cNvSpPr>
                <a:spLocks/>
              </p:cNvSpPr>
              <p:nvPr/>
            </p:nvSpPr>
            <p:spPr bwMode="ltGray">
              <a:xfrm rot="-5400000">
                <a:off x="4568" y="1743"/>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20"/>
              <p:cNvSpPr>
                <a:spLocks/>
              </p:cNvSpPr>
              <p:nvPr/>
            </p:nvSpPr>
            <p:spPr bwMode="ltGray">
              <a:xfrm>
                <a:off x="5469" y="1558"/>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21"/>
              <p:cNvSpPr>
                <a:spLocks/>
              </p:cNvSpPr>
              <p:nvPr/>
            </p:nvSpPr>
            <p:spPr bwMode="ltGray">
              <a:xfrm rot="-5400000">
                <a:off x="5073" y="1687"/>
                <a:ext cx="624" cy="360"/>
              </a:xfrm>
              <a:custGeom>
                <a:avLst/>
                <a:gdLst>
                  <a:gd name="T0" fmla="*/ 0 w 624"/>
                  <a:gd name="T1" fmla="*/ 0 h 272"/>
                  <a:gd name="T2" fmla="*/ 0 w 624"/>
                  <a:gd name="T3" fmla="*/ 24101 h 272"/>
                  <a:gd name="T4" fmla="*/ 240 w 624"/>
                  <a:gd name="T5" fmla="*/ 21268 h 272"/>
                  <a:gd name="T6" fmla="*/ 624 w 624"/>
                  <a:gd name="T7" fmla="*/ 2410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22"/>
              <p:cNvSpPr>
                <a:spLocks/>
              </p:cNvSpPr>
              <p:nvPr/>
            </p:nvSpPr>
            <p:spPr bwMode="ltGray">
              <a:xfrm rot="-5400000">
                <a:off x="4786" y="1713"/>
                <a:ext cx="632" cy="316"/>
              </a:xfrm>
              <a:custGeom>
                <a:avLst/>
                <a:gdLst>
                  <a:gd name="T0" fmla="*/ 8 w 632"/>
                  <a:gd name="T1" fmla="*/ 5 h 362"/>
                  <a:gd name="T2" fmla="*/ 8 w 632"/>
                  <a:gd name="T3" fmla="*/ 36 h 362"/>
                  <a:gd name="T4" fmla="*/ 248 w 632"/>
                  <a:gd name="T5" fmla="*/ 36 h 362"/>
                  <a:gd name="T6" fmla="*/ 632 w 632"/>
                  <a:gd name="T7" fmla="*/ 36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0" name="Freeform 23"/>
            <p:cNvSpPr>
              <a:spLocks/>
            </p:cNvSpPr>
            <p:nvPr/>
          </p:nvSpPr>
          <p:spPr bwMode="ltGray">
            <a:xfrm rot="16200000" flipH="1">
              <a:off x="-1954" y="1951"/>
              <a:ext cx="4320" cy="412"/>
            </a:xfrm>
            <a:custGeom>
              <a:avLst/>
              <a:gdLst>
                <a:gd name="T0" fmla="*/ 0 w 5762"/>
                <a:gd name="T1" fmla="*/ 581 h 385"/>
                <a:gd name="T2" fmla="*/ 57 w 5762"/>
                <a:gd name="T3" fmla="*/ 555 h 385"/>
                <a:gd name="T4" fmla="*/ 57 w 5762"/>
                <a:gd name="T5" fmla="*/ 4 h 385"/>
                <a:gd name="T6" fmla="*/ 0 w 5762"/>
                <a:gd name="T7" fmla="*/ 0 h 385"/>
                <a:gd name="T8" fmla="*/ 0 w 5762"/>
                <a:gd name="T9" fmla="*/ 58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1" name="Freeform 24"/>
            <p:cNvSpPr>
              <a:spLocks/>
            </p:cNvSpPr>
            <p:nvPr/>
          </p:nvSpPr>
          <p:spPr bwMode="ltGray">
            <a:xfrm rot="16200000" flipH="1">
              <a:off x="-1584" y="2062"/>
              <a:ext cx="4319" cy="189"/>
            </a:xfrm>
            <a:custGeom>
              <a:avLst/>
              <a:gdLst>
                <a:gd name="T0" fmla="*/ 0 w 5761"/>
                <a:gd name="T1" fmla="*/ 28 h 189"/>
                <a:gd name="T2" fmla="*/ 57 w 5761"/>
                <a:gd name="T3" fmla="*/ 0 h 189"/>
                <a:gd name="T4" fmla="*/ 57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16"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hyperlink" Target="http://www.youtube.com/watch?v=R1BYZRn4Lgc"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qiMCXWMvRJc" TargetMode="External"/><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29100" y="1447800"/>
            <a:ext cx="49117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6200" y="5105400"/>
            <a:ext cx="13589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Rectangular Callout 9"/>
          <p:cNvSpPr>
            <a:spLocks noChangeArrowheads="1"/>
          </p:cNvSpPr>
          <p:nvPr/>
        </p:nvSpPr>
        <p:spPr bwMode="auto">
          <a:xfrm>
            <a:off x="685800" y="76200"/>
            <a:ext cx="8001000" cy="1274763"/>
          </a:xfrm>
          <a:prstGeom prst="wedgeRectCallout">
            <a:avLst>
              <a:gd name="adj1" fmla="val 6343"/>
              <a:gd name="adj2" fmla="val -19676"/>
            </a:avLst>
          </a:prstGeom>
          <a:solidFill>
            <a:srgbClr val="FFFFCC"/>
          </a:solidFill>
          <a:ln w="12700" algn="ctr">
            <a:solidFill>
              <a:schemeClr val="tx1"/>
            </a:solidFill>
            <a:round/>
            <a:headEnd/>
            <a:tailEnd/>
          </a:ln>
        </p:spPr>
        <p:txBody>
          <a:bodyPr>
            <a:spAutoFit/>
          </a:bodyPr>
          <a:lstStyle/>
          <a:p>
            <a:pPr algn="ctr" eaLnBrk="0" hangingPunct="0">
              <a:lnSpc>
                <a:spcPct val="80000"/>
              </a:lnSpc>
              <a:defRPr/>
            </a:pPr>
            <a:r>
              <a:rPr lang="en-US" sz="3200" b="0" dirty="0">
                <a:latin typeface="Calibri" pitchFamily="34" charset="0"/>
                <a:cs typeface="Calibri" pitchFamily="34" charset="0"/>
              </a:rPr>
              <a:t>In 1607, settlers founded </a:t>
            </a:r>
            <a:r>
              <a:rPr lang="en-US" sz="3200" b="0" dirty="0">
                <a:solidFill>
                  <a:srgbClr val="0000CC"/>
                </a:solidFill>
                <a:effectLst>
                  <a:glow rad="101600">
                    <a:schemeClr val="accent1">
                      <a:satMod val="175000"/>
                      <a:alpha val="40000"/>
                    </a:schemeClr>
                  </a:glow>
                </a:effectLst>
                <a:latin typeface="Calibri" pitchFamily="34" charset="0"/>
                <a:cs typeface="Calibri" pitchFamily="34" charset="0"/>
              </a:rPr>
              <a:t>Jamestown</a:t>
            </a:r>
            <a:r>
              <a:rPr lang="en-US" sz="3200" b="0" dirty="0">
                <a:effectLst>
                  <a:glow rad="101600">
                    <a:schemeClr val="accent1">
                      <a:satMod val="175000"/>
                      <a:alpha val="40000"/>
                    </a:schemeClr>
                  </a:glow>
                </a:effectLst>
                <a:latin typeface="Calibri" pitchFamily="34" charset="0"/>
                <a:cs typeface="Calibri" pitchFamily="34" charset="0"/>
              </a:rPr>
              <a:t> </a:t>
            </a:r>
            <a:r>
              <a:rPr lang="en-US" sz="3200" b="0" dirty="0">
                <a:latin typeface="Calibri" pitchFamily="34" charset="0"/>
                <a:cs typeface="Calibri" pitchFamily="34" charset="0"/>
              </a:rPr>
              <a:t>the </a:t>
            </a:r>
            <a:br>
              <a:rPr lang="en-US" sz="3200" b="0" dirty="0">
                <a:latin typeface="Calibri" pitchFamily="34" charset="0"/>
                <a:cs typeface="Calibri" pitchFamily="34" charset="0"/>
              </a:rPr>
            </a:br>
            <a:r>
              <a:rPr lang="en-US" sz="3200" b="0" dirty="0">
                <a:latin typeface="Calibri" pitchFamily="34" charset="0"/>
                <a:cs typeface="Calibri" pitchFamily="34" charset="0"/>
              </a:rPr>
              <a:t>first permanent British colony in America along </a:t>
            </a:r>
            <a:br>
              <a:rPr lang="en-US" sz="3200" b="0" dirty="0">
                <a:latin typeface="Calibri" pitchFamily="34" charset="0"/>
                <a:cs typeface="Calibri" pitchFamily="34" charset="0"/>
              </a:rPr>
            </a:br>
            <a:r>
              <a:rPr lang="en-US" sz="3200" b="0" dirty="0">
                <a:latin typeface="Calibri" pitchFamily="34" charset="0"/>
                <a:cs typeface="Calibri" pitchFamily="34" charset="0"/>
              </a:rPr>
              <a:t>the Chesapeake Bay in present-day Virginia </a:t>
            </a:r>
          </a:p>
        </p:txBody>
      </p:sp>
      <p:pic>
        <p:nvPicPr>
          <p:cNvPr id="12" name="Picture 4" descr="Handbill of VA Company-1609"/>
          <p:cNvPicPr>
            <a:picLocks noChangeAspect="1" noChangeArrowheads="1"/>
          </p:cNvPicPr>
          <p:nvPr/>
        </p:nvPicPr>
        <p:blipFill>
          <a:blip r:embed="rId4" cstate="email">
            <a:lum bright="-12000" contrast="18000"/>
            <a:extLst>
              <a:ext uri="{28A0092B-C50C-407E-A947-70E740481C1C}">
                <a14:useLocalDpi xmlns:a14="http://schemas.microsoft.com/office/drawing/2010/main"/>
              </a:ext>
            </a:extLst>
          </a:blip>
          <a:srcRect l="22858" r="22540"/>
          <a:stretch>
            <a:fillRect/>
          </a:stretch>
        </p:blipFill>
        <p:spPr bwMode="auto">
          <a:xfrm>
            <a:off x="5010150" y="1468438"/>
            <a:ext cx="4133850" cy="5486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ular Callout 5"/>
          <p:cNvSpPr>
            <a:spLocks noChangeArrowheads="1"/>
          </p:cNvSpPr>
          <p:nvPr/>
        </p:nvSpPr>
        <p:spPr bwMode="auto">
          <a:xfrm>
            <a:off x="76200" y="3962400"/>
            <a:ext cx="4800600" cy="2071688"/>
          </a:xfrm>
          <a:prstGeom prst="wedgeRectCallout">
            <a:avLst>
              <a:gd name="adj1" fmla="val 6343"/>
              <a:gd name="adj2" fmla="val -19676"/>
            </a:avLst>
          </a:prstGeom>
          <a:solidFill>
            <a:srgbClr val="CCCCFF"/>
          </a:solidFill>
          <a:ln w="12700" algn="ctr">
            <a:solidFill>
              <a:schemeClr val="tx1"/>
            </a:solidFill>
            <a:round/>
            <a:headEnd/>
            <a:tailEnd/>
          </a:ln>
        </p:spPr>
        <p:txBody>
          <a:bodyPr>
            <a:spAutoFit/>
          </a:bodyPr>
          <a:lstStyle/>
          <a:p>
            <a:pPr algn="ctr" eaLnBrk="0" hangingPunct="0">
              <a:lnSpc>
                <a:spcPct val="80000"/>
              </a:lnSpc>
            </a:pPr>
            <a:r>
              <a:rPr lang="en-US" sz="3200" b="0" dirty="0">
                <a:latin typeface="Calibri" pitchFamily="34" charset="0"/>
                <a:cs typeface="Calibri" pitchFamily="34" charset="0"/>
              </a:rPr>
              <a:t>In 1606, Virginia Company investors gained a charter from the king, recruited settlers, and sent them to America in search of gold </a:t>
            </a:r>
          </a:p>
        </p:txBody>
      </p:sp>
      <p:sp>
        <p:nvSpPr>
          <p:cNvPr id="16" name="Rectangular Callout 7"/>
          <p:cNvSpPr>
            <a:spLocks noChangeArrowheads="1"/>
          </p:cNvSpPr>
          <p:nvPr/>
        </p:nvSpPr>
        <p:spPr bwMode="auto">
          <a:xfrm>
            <a:off x="76200" y="1447800"/>
            <a:ext cx="4038600" cy="1668463"/>
          </a:xfrm>
          <a:prstGeom prst="wedgeRectCallout">
            <a:avLst>
              <a:gd name="adj1" fmla="val 6343"/>
              <a:gd name="adj2" fmla="val -19676"/>
            </a:avLst>
          </a:prstGeom>
          <a:solidFill>
            <a:srgbClr val="CCFFCC"/>
          </a:solidFill>
          <a:ln w="12700" algn="ctr">
            <a:solidFill>
              <a:schemeClr val="tx1"/>
            </a:solidFill>
            <a:round/>
            <a:headEnd/>
            <a:tailEnd/>
          </a:ln>
        </p:spPr>
        <p:txBody>
          <a:bodyPr>
            <a:spAutoFit/>
          </a:bodyPr>
          <a:lstStyle/>
          <a:p>
            <a:pPr algn="ctr" eaLnBrk="0" hangingPunct="0">
              <a:lnSpc>
                <a:spcPct val="80000"/>
              </a:lnSpc>
            </a:pPr>
            <a:r>
              <a:rPr lang="en-US" sz="3200" u="sng" dirty="0">
                <a:latin typeface="Calibri" pitchFamily="34" charset="0"/>
                <a:cs typeface="Calibri" pitchFamily="34" charset="0"/>
              </a:rPr>
              <a:t>Quick discussion:</a:t>
            </a:r>
            <a:br>
              <a:rPr lang="en-US" sz="3200" u="sng" dirty="0">
                <a:latin typeface="Calibri" pitchFamily="34" charset="0"/>
                <a:cs typeface="Calibri" pitchFamily="34" charset="0"/>
              </a:rPr>
            </a:br>
            <a:r>
              <a:rPr lang="en-US" sz="3200" b="0" dirty="0">
                <a:latin typeface="Calibri" pitchFamily="34" charset="0"/>
                <a:cs typeface="Calibri" pitchFamily="34" charset="0"/>
              </a:rPr>
              <a:t>How did the settlers gain rights and money to create a colony?</a:t>
            </a:r>
          </a:p>
        </p:txBody>
      </p:sp>
      <p:sp>
        <p:nvSpPr>
          <p:cNvPr id="17" name="Rectangular Callout 7"/>
          <p:cNvSpPr>
            <a:spLocks noChangeArrowheads="1"/>
          </p:cNvSpPr>
          <p:nvPr/>
        </p:nvSpPr>
        <p:spPr bwMode="auto">
          <a:xfrm>
            <a:off x="76200" y="1981200"/>
            <a:ext cx="4800600" cy="1677988"/>
          </a:xfrm>
          <a:prstGeom prst="wedgeRectCallout">
            <a:avLst>
              <a:gd name="adj1" fmla="val 6343"/>
              <a:gd name="adj2" fmla="val -19676"/>
            </a:avLst>
          </a:prstGeom>
          <a:solidFill>
            <a:srgbClr val="FFCCCC"/>
          </a:solidFill>
          <a:ln w="12700" algn="ctr">
            <a:solidFill>
              <a:schemeClr val="tx1"/>
            </a:solidFill>
            <a:round/>
            <a:headEnd/>
            <a:tailEnd/>
          </a:ln>
        </p:spPr>
        <p:txBody>
          <a:bodyPr>
            <a:spAutoFit/>
          </a:bodyPr>
          <a:lstStyle/>
          <a:p>
            <a:pPr algn="ctr" eaLnBrk="0" hangingPunct="0">
              <a:lnSpc>
                <a:spcPct val="80000"/>
              </a:lnSpc>
              <a:defRPr/>
            </a:pPr>
            <a:r>
              <a:rPr lang="en-US" sz="3200" b="0" dirty="0">
                <a:latin typeface="Calibri" pitchFamily="34" charset="0"/>
                <a:cs typeface="Calibri" pitchFamily="34" charset="0"/>
              </a:rPr>
              <a:t>Jamestown was founded by British entrepreneurs of a joint-stock company called the </a:t>
            </a:r>
            <a:r>
              <a:rPr lang="en-US" sz="3200" b="0" dirty="0">
                <a:solidFill>
                  <a:srgbClr val="0000CC"/>
                </a:solidFill>
                <a:effectLst>
                  <a:glow rad="101600">
                    <a:schemeClr val="accent1">
                      <a:satMod val="175000"/>
                      <a:alpha val="40000"/>
                    </a:schemeClr>
                  </a:glow>
                </a:effectLst>
                <a:latin typeface="Calibri" pitchFamily="34" charset="0"/>
                <a:cs typeface="Calibri" pitchFamily="34" charset="0"/>
              </a:rPr>
              <a:t>Virginia Company</a:t>
            </a:r>
            <a:endParaRPr lang="en-US" sz="3200" b="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6" grpId="1"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13" descr="Photo of JAMESTOWN: SLAVERY, 1619. &#10;The introduction of black slavery into the American colonies at Jamestown, Virginia in August 1619, when a Dutch ship landed 14 men and 6 women from Guinea. Illustration by Howard Py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200"/>
            <a:ext cx="4645025" cy="6681788"/>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3315" name="Rectangular Callout 15"/>
          <p:cNvSpPr>
            <a:spLocks noChangeArrowheads="1"/>
          </p:cNvSpPr>
          <p:nvPr/>
        </p:nvSpPr>
        <p:spPr bwMode="auto">
          <a:xfrm>
            <a:off x="4797425" y="2971800"/>
            <a:ext cx="4270375" cy="3581400"/>
          </a:xfrm>
          <a:prstGeom prst="wedgeRectCallout">
            <a:avLst>
              <a:gd name="adj1" fmla="val 8519"/>
              <a:gd name="adj2" fmla="val -28806"/>
            </a:avLst>
          </a:prstGeom>
          <a:solidFill>
            <a:srgbClr val="CCCCFF"/>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In the mid-1600s, fewer indentured servants came to America as the British economy improved; As a result, African slavery replaced indentured servitude as the dominant labor system in Virginia </a:t>
            </a:r>
          </a:p>
        </p:txBody>
      </p:sp>
      <p:sp>
        <p:nvSpPr>
          <p:cNvPr id="13316" name="Rectangular Callout 15"/>
          <p:cNvSpPr>
            <a:spLocks noChangeArrowheads="1"/>
          </p:cNvSpPr>
          <p:nvPr/>
        </p:nvSpPr>
        <p:spPr bwMode="auto">
          <a:xfrm>
            <a:off x="4797425" y="228600"/>
            <a:ext cx="4270375" cy="2438400"/>
          </a:xfrm>
          <a:prstGeom prst="wedgeRectCallout">
            <a:avLst>
              <a:gd name="adj1" fmla="val 8519"/>
              <a:gd name="adj2" fmla="val -28806"/>
            </a:avLst>
          </a:prstGeom>
          <a:solidFill>
            <a:srgbClr val="FFCC99"/>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In addition to indentured servants, Virginia landowners also used </a:t>
            </a:r>
            <a:r>
              <a:rPr lang="en-US" sz="3200" b="0"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hlinkClick r:id="rId4"/>
              </a:rPr>
              <a:t>African slaves</a:t>
            </a:r>
            <a:r>
              <a:rPr lang="en-US" sz="3200" b="0" dirty="0">
                <a:latin typeface="Calibri" pitchFamily="34" charset="0"/>
                <a:cs typeface="Calibri" pitchFamily="34" charset="0"/>
                <a:hlinkClick r:id="rId4"/>
              </a:rPr>
              <a:t> </a:t>
            </a:r>
            <a:r>
              <a:rPr lang="en-US" sz="3200" b="0" dirty="0">
                <a:latin typeface="Calibri" pitchFamily="34" charset="0"/>
                <a:cs typeface="Calibri" pitchFamily="34" charset="0"/>
              </a:rPr>
              <a:t>who were first brought to Jamestown in 1619</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sp>
        <p:nvSpPr>
          <p:cNvPr id="14339" name="Rectangular Callout 15"/>
          <p:cNvSpPr>
            <a:spLocks noChangeArrowheads="1"/>
          </p:cNvSpPr>
          <p:nvPr/>
        </p:nvSpPr>
        <p:spPr bwMode="auto">
          <a:xfrm>
            <a:off x="228600" y="6019800"/>
            <a:ext cx="8686800" cy="762000"/>
          </a:xfrm>
          <a:prstGeom prst="wedgeRectCallout">
            <a:avLst>
              <a:gd name="adj1" fmla="val 8519"/>
              <a:gd name="adj2" fmla="val -28806"/>
            </a:avLst>
          </a:prstGeom>
          <a:solidFill>
            <a:srgbClr val="CCCCFF"/>
          </a:solidFill>
          <a:ln w="12700" algn="ctr">
            <a:solidFill>
              <a:schemeClr val="tx1"/>
            </a:solidFill>
            <a:round/>
            <a:headEnd/>
            <a:tailEnd/>
          </a:ln>
        </p:spPr>
        <p:txBody>
          <a:bodyPr/>
          <a:lstStyle/>
          <a:p>
            <a:pPr algn="ctr" eaLnBrk="0" hangingPunct="0">
              <a:lnSpc>
                <a:spcPct val="75000"/>
              </a:lnSpc>
            </a:pPr>
            <a:r>
              <a:rPr lang="en-US" sz="3200" b="0">
                <a:latin typeface="Calibri" pitchFamily="34" charset="0"/>
                <a:cs typeface="Calibri" pitchFamily="34" charset="0"/>
              </a:rPr>
              <a:t>African slaves were transported from Africa to America on slave ships across the “Middle Passage” </a:t>
            </a:r>
          </a:p>
        </p:txBody>
      </p:sp>
      <p:pic>
        <p:nvPicPr>
          <p:cNvPr id="14340" name="Picture 2" descr="http://wysinger.homestead.com/African_20slave_20trad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9688"/>
            <a:ext cx="7959725" cy="60229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slaveship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2" descr="CoffinPosition"/>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0" y="617538"/>
            <a:ext cx="9144000" cy="62404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9940" name="Picture 4" descr="AfricansThrownOverboar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9941" name="Text Box 5"/>
          <p:cNvSpPr txBox="1">
            <a:spLocks noChangeArrowheads="1"/>
          </p:cNvSpPr>
          <p:nvPr/>
        </p:nvSpPr>
        <p:spPr bwMode="auto">
          <a:xfrm>
            <a:off x="0" y="0"/>
            <a:ext cx="9144000" cy="6461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algn="ctr" eaLnBrk="1" hangingPunct="1">
              <a:spcBef>
                <a:spcPct val="50000"/>
              </a:spcBef>
            </a:pPr>
            <a:r>
              <a:rPr lang="en-US" sz="3600" b="0">
                <a:latin typeface="Calibri" pitchFamily="34" charset="0"/>
              </a:rPr>
              <a:t>The “Coffin” Position Used Below Desk</a:t>
            </a:r>
          </a:p>
        </p:txBody>
      </p:sp>
      <p:sp>
        <p:nvSpPr>
          <p:cNvPr id="39942" name="Text Box 6"/>
          <p:cNvSpPr txBox="1">
            <a:spLocks noChangeArrowheads="1"/>
          </p:cNvSpPr>
          <p:nvPr/>
        </p:nvSpPr>
        <p:spPr bwMode="auto">
          <a:xfrm>
            <a:off x="0" y="0"/>
            <a:ext cx="9144000" cy="6461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algn="ctr" eaLnBrk="1" hangingPunct="1">
              <a:spcBef>
                <a:spcPct val="50000"/>
              </a:spcBef>
            </a:pPr>
            <a:r>
              <a:rPr lang="en-US" sz="3600" b="0">
                <a:latin typeface="Calibri" pitchFamily="34" charset="0"/>
              </a:rPr>
              <a:t>African Captives Being Thrown Overboard</a:t>
            </a:r>
          </a:p>
        </p:txBody>
      </p:sp>
      <p:pic>
        <p:nvPicPr>
          <p:cNvPr id="77826" name="Picture 2" descr="http://www.richmondneighborhoods.org/news/images/SlaveAuctio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0" y="0"/>
            <a:ext cx="9144000" cy="6461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algn="ctr" eaLnBrk="1" hangingPunct="1">
              <a:spcBef>
                <a:spcPct val="50000"/>
              </a:spcBef>
            </a:pPr>
            <a:r>
              <a:rPr lang="en-US" sz="3600" b="0">
                <a:latin typeface="Calibri" pitchFamily="34" charset="0"/>
              </a:rPr>
              <a:t>Slave auction upon arrival in America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500"/>
                                        <p:tgtEl>
                                          <p:spTgt spid="399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41"/>
                                        </p:tgtEl>
                                        <p:attrNameLst>
                                          <p:attrName>style.visibility</p:attrName>
                                        </p:attrNameLst>
                                      </p:cBhvr>
                                      <p:to>
                                        <p:strVal val="visible"/>
                                      </p:to>
                                    </p:set>
                                    <p:animEffect transition="in" filter="fade">
                                      <p:cBhvr>
                                        <p:cTn id="10" dur="500"/>
                                        <p:tgtEl>
                                          <p:spTgt spid="399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9940"/>
                                        </p:tgtEl>
                                        <p:attrNameLst>
                                          <p:attrName>style.visibility</p:attrName>
                                        </p:attrNameLst>
                                      </p:cBhvr>
                                      <p:to>
                                        <p:strVal val="visible"/>
                                      </p:to>
                                    </p:set>
                                    <p:animEffect transition="in" filter="fade">
                                      <p:cBhvr>
                                        <p:cTn id="15" dur="500"/>
                                        <p:tgtEl>
                                          <p:spTgt spid="399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942"/>
                                        </p:tgtEl>
                                        <p:attrNameLst>
                                          <p:attrName>style.visibility</p:attrName>
                                        </p:attrNameLst>
                                      </p:cBhvr>
                                      <p:to>
                                        <p:strVal val="visible"/>
                                      </p:to>
                                    </p:set>
                                    <p:animEffect transition="in" filter="fade">
                                      <p:cBhvr>
                                        <p:cTn id="18" dur="500"/>
                                        <p:tgtEl>
                                          <p:spTgt spid="3994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7826"/>
                                        </p:tgtEl>
                                        <p:attrNameLst>
                                          <p:attrName>style.visibility</p:attrName>
                                        </p:attrNameLst>
                                      </p:cBhvr>
                                      <p:to>
                                        <p:strVal val="visible"/>
                                      </p:to>
                                    </p:set>
                                    <p:animEffect transition="in" filter="fade">
                                      <p:cBhvr>
                                        <p:cTn id="23" dur="500"/>
                                        <p:tgtEl>
                                          <p:spTgt spid="778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6" descr="304690_m_03_05"/>
          <p:cNvPicPr>
            <a:picLocks noChangeAspect="1" noChangeArrowheads="1"/>
          </p:cNvPicPr>
          <p:nvPr/>
        </p:nvPicPr>
        <p:blipFill>
          <a:blip r:embed="rId2" cstate="email">
            <a:lum bright="-12000" contrast="12000"/>
            <a:extLst>
              <a:ext uri="{28A0092B-C50C-407E-A947-70E740481C1C}">
                <a14:useLocalDpi xmlns:a14="http://schemas.microsoft.com/office/drawing/2010/main"/>
              </a:ext>
            </a:extLst>
          </a:blip>
          <a:srcRect l="-2197" r="2" b="8121"/>
          <a:stretch>
            <a:fillRect/>
          </a:stretch>
        </p:blipFill>
        <p:spPr bwMode="auto">
          <a:xfrm>
            <a:off x="-50800" y="1524000"/>
            <a:ext cx="46228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 name="Picture 5" descr="21773"/>
          <p:cNvPicPr>
            <a:picLocks noChangeAspect="1" noChangeArrowheads="1"/>
          </p:cNvPicPr>
          <p:nvPr/>
        </p:nvPicPr>
        <p:blipFill>
          <a:blip r:embed="rId3" cstate="email">
            <a:extLst>
              <a:ext uri="{28A0092B-C50C-407E-A947-70E740481C1C}">
                <a14:useLocalDpi xmlns:a14="http://schemas.microsoft.com/office/drawing/2010/main"/>
              </a:ext>
            </a:extLst>
          </a:blip>
          <a:srcRect t="-168"/>
          <a:stretch>
            <a:fillRect/>
          </a:stretch>
        </p:blipFill>
        <p:spPr bwMode="auto">
          <a:xfrm>
            <a:off x="4648200" y="1524000"/>
            <a:ext cx="44608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12" name="Rectangular Callout 7"/>
          <p:cNvSpPr>
            <a:spLocks noChangeArrowheads="1"/>
          </p:cNvSpPr>
          <p:nvPr/>
        </p:nvSpPr>
        <p:spPr bwMode="auto">
          <a:xfrm>
            <a:off x="152400" y="152400"/>
            <a:ext cx="8761413" cy="1274763"/>
          </a:xfrm>
          <a:prstGeom prst="wedgeRectCallout">
            <a:avLst>
              <a:gd name="adj1" fmla="val 6343"/>
              <a:gd name="adj2" fmla="val -19676"/>
            </a:avLst>
          </a:prstGeom>
          <a:solidFill>
            <a:srgbClr val="CCFFCC"/>
          </a:solidFill>
          <a:ln w="12700" algn="ctr">
            <a:solidFill>
              <a:schemeClr val="tx1"/>
            </a:solidFill>
            <a:round/>
            <a:headEnd/>
            <a:tailEnd/>
          </a:ln>
        </p:spPr>
        <p:txBody>
          <a:bodyPr>
            <a:spAutoFit/>
          </a:bodyPr>
          <a:lstStyle/>
          <a:p>
            <a:pPr algn="ctr" eaLnBrk="0" hangingPunct="0">
              <a:lnSpc>
                <a:spcPct val="80000"/>
              </a:lnSpc>
            </a:pPr>
            <a:r>
              <a:rPr lang="en-US" sz="3200" u="sng" dirty="0">
                <a:latin typeface="Calibri" pitchFamily="34" charset="0"/>
                <a:cs typeface="Calibri" pitchFamily="34" charset="0"/>
              </a:rPr>
              <a:t>Quick discussion</a:t>
            </a:r>
            <a:r>
              <a:rPr lang="en-US" sz="3200" dirty="0">
                <a:latin typeface="Calibri" pitchFamily="34" charset="0"/>
                <a:cs typeface="Calibri" pitchFamily="34" charset="0"/>
              </a:rPr>
              <a:t>:  </a:t>
            </a:r>
            <a:r>
              <a:rPr lang="en-US" sz="3200" b="0" dirty="0">
                <a:latin typeface="Calibri" pitchFamily="34" charset="0"/>
                <a:cs typeface="Calibri" pitchFamily="34" charset="0"/>
              </a:rPr>
              <a:t>As the Virginia colony grew, </a:t>
            </a:r>
            <a:br>
              <a:rPr lang="en-US" sz="3200" b="0" dirty="0">
                <a:latin typeface="Calibri" pitchFamily="34" charset="0"/>
                <a:cs typeface="Calibri" pitchFamily="34" charset="0"/>
              </a:rPr>
            </a:br>
            <a:r>
              <a:rPr lang="en-US" sz="3200" b="0" dirty="0">
                <a:latin typeface="Calibri" pitchFamily="34" charset="0"/>
                <a:cs typeface="Calibri" pitchFamily="34" charset="0"/>
              </a:rPr>
              <a:t>it needed government. What do you think the colonial government looked like? Who had power?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ular Callout 5"/>
          <p:cNvSpPr>
            <a:spLocks noChangeArrowheads="1"/>
          </p:cNvSpPr>
          <p:nvPr/>
        </p:nvSpPr>
        <p:spPr bwMode="auto">
          <a:xfrm>
            <a:off x="76200" y="152400"/>
            <a:ext cx="4724400" cy="1981200"/>
          </a:xfrm>
          <a:prstGeom prst="wedgeRectCallout">
            <a:avLst>
              <a:gd name="adj1" fmla="val 6343"/>
              <a:gd name="adj2" fmla="val -19676"/>
            </a:avLst>
          </a:prstGeom>
          <a:solidFill>
            <a:srgbClr val="CDE6FF"/>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Virginia colonists needed laws to maintain order but the British government was thousands of miles across the Atlantic Ocean </a:t>
            </a:r>
          </a:p>
        </p:txBody>
      </p:sp>
      <p:sp>
        <p:nvSpPr>
          <p:cNvPr id="18435" name="Rectangular Callout 5"/>
          <p:cNvSpPr>
            <a:spLocks noChangeArrowheads="1"/>
          </p:cNvSpPr>
          <p:nvPr/>
        </p:nvSpPr>
        <p:spPr bwMode="auto">
          <a:xfrm>
            <a:off x="4876800" y="152400"/>
            <a:ext cx="4191000" cy="1981200"/>
          </a:xfrm>
          <a:prstGeom prst="wedgeRectCallout">
            <a:avLst>
              <a:gd name="adj1" fmla="val -1798"/>
              <a:gd name="adj2" fmla="val 301"/>
            </a:avLst>
          </a:prstGeom>
          <a:solidFill>
            <a:srgbClr val="FFFFCC"/>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In 1619, Virginians formed the </a:t>
            </a:r>
            <a:r>
              <a:rPr lang="en-US" sz="3200" b="0"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House of Burgesses</a:t>
            </a:r>
            <a:r>
              <a:rPr lang="en-US" sz="3200" b="0" dirty="0">
                <a:latin typeface="Calibri" pitchFamily="34" charset="0"/>
                <a:cs typeface="Calibri" pitchFamily="34" charset="0"/>
              </a:rPr>
              <a:t> which was the first legislative assembly in America  </a:t>
            </a:r>
          </a:p>
        </p:txBody>
      </p:sp>
      <p:pic>
        <p:nvPicPr>
          <p:cNvPr id="7" name="Picture 2" descr="The Capitol"/>
          <p:cNvPicPr>
            <a:picLocks noChangeAspect="1" noChangeArrowheads="1"/>
          </p:cNvPicPr>
          <p:nvPr/>
        </p:nvPicPr>
        <p:blipFill>
          <a:blip r:embed="rId2" cstate="email">
            <a:lum bright="12000"/>
            <a:extLst>
              <a:ext uri="{28A0092B-C50C-407E-A947-70E740481C1C}">
                <a14:useLocalDpi xmlns:a14="http://schemas.microsoft.com/office/drawing/2010/main"/>
              </a:ext>
            </a:extLst>
          </a:blip>
          <a:srcRect/>
          <a:stretch>
            <a:fillRect/>
          </a:stretch>
        </p:blipFill>
        <p:spPr bwMode="auto">
          <a:xfrm>
            <a:off x="95250" y="2438400"/>
            <a:ext cx="424815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Photo of COLONIAL ASSEMBLY, 1619. &#10;A representation of the first colonial assembly in Virginia in 1619: colored engraving, English, 19th centu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2438400"/>
            <a:ext cx="4713288"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5"/>
          <p:cNvSpPr>
            <a:spLocks noChangeArrowheads="1"/>
          </p:cNvSpPr>
          <p:nvPr/>
        </p:nvSpPr>
        <p:spPr bwMode="auto">
          <a:xfrm>
            <a:off x="152400" y="3048000"/>
            <a:ext cx="4191000" cy="2819400"/>
          </a:xfrm>
          <a:prstGeom prst="wedgeRectCallout">
            <a:avLst>
              <a:gd name="adj1" fmla="val 24421"/>
              <a:gd name="adj2" fmla="val 36347"/>
            </a:avLst>
          </a:prstGeom>
          <a:solidFill>
            <a:srgbClr val="FFCC99"/>
          </a:solidFill>
          <a:ln w="12700">
            <a:solidFill>
              <a:schemeClr val="tx1"/>
            </a:solidFill>
            <a:miter lim="800000"/>
            <a:headEnd/>
            <a:tailEnd/>
          </a:ln>
        </p:spPr>
        <p:txBody>
          <a:bodyPr/>
          <a:lstStyle/>
          <a:p>
            <a:pPr algn="ctr" eaLnBrk="0" hangingPunct="0">
              <a:lnSpc>
                <a:spcPct val="80000"/>
              </a:lnSpc>
            </a:pPr>
            <a:r>
              <a:rPr lang="en-US" sz="3200" b="0">
                <a:latin typeface="Calibri" pitchFamily="34" charset="0"/>
                <a:cs typeface="Calibri" pitchFamily="34" charset="0"/>
              </a:rPr>
              <a:t>Virginia was a </a:t>
            </a:r>
            <a:br>
              <a:rPr lang="en-US" sz="3200" b="0">
                <a:latin typeface="Calibri" pitchFamily="34" charset="0"/>
                <a:cs typeface="Calibri" pitchFamily="34" charset="0"/>
              </a:rPr>
            </a:br>
            <a:r>
              <a:rPr lang="en-US" sz="3200" b="0">
                <a:latin typeface="Calibri" pitchFamily="34" charset="0"/>
                <a:cs typeface="Calibri" pitchFamily="34" charset="0"/>
              </a:rPr>
              <a:t>royal colony so it had a governor chosen by the king, but the House of Burgesses made the important decisions regarding taxes &amp; laws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ular Callout 5"/>
          <p:cNvSpPr>
            <a:spLocks noChangeArrowheads="1"/>
          </p:cNvSpPr>
          <p:nvPr/>
        </p:nvSpPr>
        <p:spPr bwMode="auto">
          <a:xfrm>
            <a:off x="152400" y="76200"/>
            <a:ext cx="8839200" cy="1219200"/>
          </a:xfrm>
          <a:prstGeom prst="wedgeRectCallout">
            <a:avLst>
              <a:gd name="adj1" fmla="val 6343"/>
              <a:gd name="adj2" fmla="val -19676"/>
            </a:avLst>
          </a:prstGeom>
          <a:solidFill>
            <a:srgbClr val="CCFFCC"/>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Even though the leaders of the House of Burgesses were elected, they were rich planters who did not always represent the poor farmers of the colony </a:t>
            </a:r>
          </a:p>
        </p:txBody>
      </p:sp>
      <p:sp>
        <p:nvSpPr>
          <p:cNvPr id="19459" name="Rectangular Callout 5"/>
          <p:cNvSpPr>
            <a:spLocks noChangeArrowheads="1"/>
          </p:cNvSpPr>
          <p:nvPr/>
        </p:nvSpPr>
        <p:spPr bwMode="auto">
          <a:xfrm>
            <a:off x="76200" y="1447800"/>
            <a:ext cx="4343400" cy="1981200"/>
          </a:xfrm>
          <a:prstGeom prst="wedgeRectCallout">
            <a:avLst>
              <a:gd name="adj1" fmla="val 6343"/>
              <a:gd name="adj2" fmla="val -19676"/>
            </a:avLst>
          </a:prstGeom>
          <a:solidFill>
            <a:srgbClr val="FFCCCC"/>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Former indentured servants in western Virginia suffered from low tobacco prices &amp; frequent Indian attacks</a:t>
            </a:r>
          </a:p>
        </p:txBody>
      </p:sp>
      <p:sp>
        <p:nvSpPr>
          <p:cNvPr id="19460" name="Rectangular Callout 9"/>
          <p:cNvSpPr>
            <a:spLocks noChangeArrowheads="1"/>
          </p:cNvSpPr>
          <p:nvPr/>
        </p:nvSpPr>
        <p:spPr bwMode="auto">
          <a:xfrm>
            <a:off x="76200" y="3505200"/>
            <a:ext cx="4343400" cy="1981200"/>
          </a:xfrm>
          <a:prstGeom prst="wedgeRectCallout">
            <a:avLst>
              <a:gd name="adj1" fmla="val 6343"/>
              <a:gd name="adj2" fmla="val -19676"/>
            </a:avLst>
          </a:prstGeom>
          <a:solidFill>
            <a:srgbClr val="CDE6FF"/>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Poor farmers, led by Nathaniel Bacon, blamed Virginia’s governor for not protecting them &amp; started a rebellion</a:t>
            </a:r>
          </a:p>
        </p:txBody>
      </p:sp>
      <p:pic>
        <p:nvPicPr>
          <p:cNvPr id="19461" name="Picture 3" descr="Photo of BACON'S REBELLION, 1676. &#10;Nathaniel Bacon confronts Governor William Berkeley (right) at Jamestown, Virginia, in June 1676, demanding a commission to lead a militia against local Indian tribes. Wood engraving, late 19th centu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428750"/>
            <a:ext cx="45720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5" name="Picture 6" descr="Photo of JAMESTOWN: N. BACON, 1676. &#10;Nathaniel Bacon (center) and his followers at the burning of Jamestown, Virginia, on 19 September 1676: illustration by Howard Py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447800"/>
            <a:ext cx="4454525" cy="5334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7" descr="Photo of JAMESTOWN: BURNING, 1676. &#10;Nathaniel Bacon and his followers burning Jamestown, Virginia, on 19 September 167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8200" y="1409700"/>
            <a:ext cx="4419600"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8" name="Rectangular Callout 17"/>
          <p:cNvSpPr>
            <a:spLocks noChangeArrowheads="1"/>
          </p:cNvSpPr>
          <p:nvPr/>
        </p:nvSpPr>
        <p:spPr bwMode="auto">
          <a:xfrm>
            <a:off x="152400" y="5562600"/>
            <a:ext cx="8839200" cy="1219200"/>
          </a:xfrm>
          <a:prstGeom prst="wedgeRectCallout">
            <a:avLst>
              <a:gd name="adj1" fmla="val 6343"/>
              <a:gd name="adj2" fmla="val -19676"/>
            </a:avLst>
          </a:prstGeom>
          <a:solidFill>
            <a:srgbClr val="FFFFCC"/>
          </a:solidFill>
          <a:ln w="12700" algn="ctr">
            <a:solidFill>
              <a:schemeClr val="tx1"/>
            </a:solidFill>
            <a:round/>
            <a:headEnd/>
            <a:tailEnd/>
          </a:ln>
        </p:spPr>
        <p:txBody>
          <a:bodyPr/>
          <a:lstStyle/>
          <a:p>
            <a:pPr algn="ctr" eaLnBrk="0" hangingPunct="0">
              <a:lnSpc>
                <a:spcPct val="80000"/>
              </a:lnSpc>
              <a:defRPr/>
            </a:pPr>
            <a:r>
              <a:rPr lang="en-US" sz="3200" b="0"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Bacon’s Rebellion </a:t>
            </a:r>
            <a:r>
              <a:rPr lang="en-US" sz="3200" b="0" dirty="0">
                <a:latin typeface="Calibri" pitchFamily="34" charset="0"/>
                <a:cs typeface="Calibri" pitchFamily="34" charset="0"/>
              </a:rPr>
              <a:t>proved to rich Virginians that slaves were better than indentured servants because slaves would never ask for 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0" y="0"/>
            <a:ext cx="3810000" cy="6858000"/>
          </a:xfrm>
        </p:spPr>
        <p:txBody>
          <a:bodyPr/>
          <a:lstStyle/>
          <a:p>
            <a:pPr>
              <a:lnSpc>
                <a:spcPct val="85000"/>
              </a:lnSpc>
            </a:pPr>
            <a:r>
              <a:rPr lang="en-US" sz="5000" dirty="0" smtClean="0">
                <a:solidFill>
                  <a:schemeClr val="tx1"/>
                </a:solidFill>
                <a:latin typeface="Calibri" pitchFamily="34" charset="0"/>
                <a:cs typeface="Calibri" pitchFamily="34" charset="0"/>
              </a:rPr>
              <a:t>The </a:t>
            </a:r>
            <a:br>
              <a:rPr lang="en-US" sz="5000" dirty="0" smtClean="0">
                <a:solidFill>
                  <a:schemeClr val="tx1"/>
                </a:solidFill>
                <a:latin typeface="Calibri" pitchFamily="34" charset="0"/>
                <a:cs typeface="Calibri" pitchFamily="34" charset="0"/>
              </a:rPr>
            </a:br>
            <a:r>
              <a:rPr lang="en-US" sz="5000" dirty="0" smtClean="0">
                <a:solidFill>
                  <a:schemeClr val="tx1"/>
                </a:solidFill>
                <a:latin typeface="Calibri" pitchFamily="34" charset="0"/>
                <a:cs typeface="Calibri" pitchFamily="34" charset="0"/>
              </a:rPr>
              <a:t>Middle &amp;</a:t>
            </a:r>
            <a:br>
              <a:rPr lang="en-US" sz="5000" dirty="0" smtClean="0">
                <a:solidFill>
                  <a:schemeClr val="tx1"/>
                </a:solidFill>
                <a:latin typeface="Calibri" pitchFamily="34" charset="0"/>
                <a:cs typeface="Calibri" pitchFamily="34" charset="0"/>
              </a:rPr>
            </a:br>
            <a:r>
              <a:rPr lang="en-US" sz="5000" dirty="0" smtClean="0">
                <a:solidFill>
                  <a:schemeClr val="tx1"/>
                </a:solidFill>
                <a:latin typeface="Calibri" pitchFamily="34" charset="0"/>
                <a:cs typeface="Calibri" pitchFamily="34" charset="0"/>
              </a:rPr>
              <a:t>Lower South Colonies</a:t>
            </a:r>
          </a:p>
        </p:txBody>
      </p:sp>
      <p:pic>
        <p:nvPicPr>
          <p:cNvPr id="45059" name="Picture 3" descr="02"/>
          <p:cNvPicPr>
            <a:picLocks noChangeAspect="1" noChangeArrowheads="1"/>
          </p:cNvPicPr>
          <p:nvPr/>
        </p:nvPicPr>
        <p:blipFill>
          <a:blip r:embed="rId3" cstate="email">
            <a:lum bright="-12000" contrast="12000"/>
            <a:extLst>
              <a:ext uri="{28A0092B-C50C-407E-A947-70E740481C1C}">
                <a14:useLocalDpi xmlns:a14="http://schemas.microsoft.com/office/drawing/2010/main"/>
              </a:ext>
            </a:extLst>
          </a:blip>
          <a:srcRect/>
          <a:stretch>
            <a:fillRect/>
          </a:stretch>
        </p:blipFill>
        <p:spPr bwMode="auto">
          <a:xfrm>
            <a:off x="304800" y="0"/>
            <a:ext cx="5062538"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99FF99"/>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447800"/>
          </a:xfrm>
        </p:spPr>
        <p:txBody>
          <a:bodyPr/>
          <a:lstStyle/>
          <a:p>
            <a:pPr>
              <a:lnSpc>
                <a:spcPct val="85000"/>
              </a:lnSpc>
            </a:pPr>
            <a:r>
              <a:rPr lang="en-US" sz="3400" dirty="0" smtClean="0">
                <a:solidFill>
                  <a:schemeClr val="tx1"/>
                </a:solidFill>
                <a:latin typeface="Calibri" pitchFamily="34" charset="0"/>
                <a:cs typeface="Calibri" pitchFamily="34" charset="0"/>
              </a:rPr>
              <a:t>The image below is from the “Lower South”  colony of South Carolina. Which other colony might it be similar to? Why?</a:t>
            </a:r>
          </a:p>
        </p:txBody>
      </p:sp>
      <p:pic>
        <p:nvPicPr>
          <p:cNvPr id="53251" name="Picture 5" descr="The%20Old%20Plant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447800"/>
            <a:ext cx="79216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AutoShape 7"/>
          <p:cNvSpPr>
            <a:spLocks noChangeArrowheads="1"/>
          </p:cNvSpPr>
          <p:nvPr/>
        </p:nvSpPr>
        <p:spPr bwMode="auto">
          <a:xfrm>
            <a:off x="76200" y="76200"/>
            <a:ext cx="4572000" cy="1219200"/>
          </a:xfrm>
          <a:prstGeom prst="wedgeRectCallout">
            <a:avLst>
              <a:gd name="adj1" fmla="val 13690"/>
              <a:gd name="adj2" fmla="val -5389"/>
            </a:avLst>
          </a:prstGeom>
          <a:solidFill>
            <a:srgbClr val="CCFFCC"/>
          </a:solidFill>
          <a:ln w="12700">
            <a:solidFill>
              <a:schemeClr val="tx1"/>
            </a:solidFill>
            <a:miter lim="800000"/>
            <a:headEnd/>
            <a:tailEnd/>
          </a:ln>
        </p:spPr>
        <p:txBody>
          <a:bodyPr/>
          <a:lstStyle/>
          <a:p>
            <a:pPr algn="ctr" eaLnBrk="0" hangingPunct="0">
              <a:lnSpc>
                <a:spcPct val="80000"/>
              </a:lnSpc>
            </a:pPr>
            <a:r>
              <a:rPr lang="en-US" sz="3200" b="0">
                <a:latin typeface="Calibri" pitchFamily="34" charset="0"/>
                <a:cs typeface="Calibri" pitchFamily="34" charset="0"/>
              </a:rPr>
              <a:t>The Lower South colonies were the last British colonies to be formed</a:t>
            </a:r>
          </a:p>
        </p:txBody>
      </p:sp>
      <p:pic>
        <p:nvPicPr>
          <p:cNvPr id="54275" name="Picture 3" descr="02"/>
          <p:cNvPicPr>
            <a:picLocks noChangeAspect="1" noChangeArrowheads="1"/>
          </p:cNvPicPr>
          <p:nvPr/>
        </p:nvPicPr>
        <p:blipFill>
          <a:blip r:embed="rId2" cstate="email">
            <a:lum bright="-12000" contrast="12000"/>
            <a:extLst>
              <a:ext uri="{28A0092B-C50C-407E-A947-70E740481C1C}">
                <a14:useLocalDpi xmlns:a14="http://schemas.microsoft.com/office/drawing/2010/main"/>
              </a:ext>
            </a:extLst>
          </a:blip>
          <a:srcRect/>
          <a:stretch>
            <a:fillRect/>
          </a:stretch>
        </p:blipFill>
        <p:spPr bwMode="auto">
          <a:xfrm>
            <a:off x="4767263" y="381000"/>
            <a:ext cx="43767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3252" name="AutoShape 7"/>
          <p:cNvSpPr>
            <a:spLocks noChangeArrowheads="1"/>
          </p:cNvSpPr>
          <p:nvPr/>
        </p:nvSpPr>
        <p:spPr bwMode="auto">
          <a:xfrm>
            <a:off x="76200" y="1371600"/>
            <a:ext cx="4572000" cy="1981200"/>
          </a:xfrm>
          <a:prstGeom prst="wedgeRectCallout">
            <a:avLst>
              <a:gd name="adj1" fmla="val 13690"/>
              <a:gd name="adj2" fmla="val -5389"/>
            </a:avLst>
          </a:prstGeom>
          <a:solidFill>
            <a:srgbClr val="FFFFCC"/>
          </a:solidFill>
          <a:ln w="12700">
            <a:solidFill>
              <a:schemeClr val="tx1"/>
            </a:solidFill>
            <a:miter lim="800000"/>
            <a:headEnd/>
            <a:tailEnd/>
          </a:ln>
        </p:spPr>
        <p:txBody>
          <a:bodyPr/>
          <a:lstStyle/>
          <a:p>
            <a:pPr algn="ctr" eaLnBrk="0" hangingPunct="0">
              <a:lnSpc>
                <a:spcPct val="80000"/>
              </a:lnSpc>
            </a:pPr>
            <a:r>
              <a:rPr lang="en-US" sz="3200" b="0">
                <a:latin typeface="Calibri" pitchFamily="34" charset="0"/>
                <a:cs typeface="Calibri" pitchFamily="34" charset="0"/>
              </a:rPr>
              <a:t>The Carolinas &amp; Georgia developed like Virginia with</a:t>
            </a:r>
            <a:r>
              <a:rPr lang="en-US" sz="2800" b="0">
                <a:latin typeface="Calibri" pitchFamily="34" charset="0"/>
                <a:cs typeface="Calibri" pitchFamily="34" charset="0"/>
              </a:rPr>
              <a:t> </a:t>
            </a:r>
            <a:r>
              <a:rPr lang="en-US" sz="3200" b="0">
                <a:latin typeface="Calibri" pitchFamily="34" charset="0"/>
                <a:cs typeface="Calibri" pitchFamily="34" charset="0"/>
              </a:rPr>
              <a:t>a</a:t>
            </a:r>
            <a:r>
              <a:rPr lang="en-US" sz="2800" b="0">
                <a:latin typeface="Calibri" pitchFamily="34" charset="0"/>
                <a:cs typeface="Calibri" pitchFamily="34" charset="0"/>
              </a:rPr>
              <a:t> </a:t>
            </a:r>
            <a:r>
              <a:rPr lang="en-US" sz="3200" b="0">
                <a:latin typeface="Calibri" pitchFamily="34" charset="0"/>
                <a:cs typeface="Calibri" pitchFamily="34" charset="0"/>
              </a:rPr>
              <a:t>cash</a:t>
            </a:r>
            <a:r>
              <a:rPr lang="en-US" sz="2800" b="0">
                <a:latin typeface="Calibri" pitchFamily="34" charset="0"/>
                <a:cs typeface="Calibri" pitchFamily="34" charset="0"/>
              </a:rPr>
              <a:t> </a:t>
            </a:r>
            <a:r>
              <a:rPr lang="en-US" sz="3200" b="0">
                <a:latin typeface="Calibri" pitchFamily="34" charset="0"/>
                <a:cs typeface="Calibri" pitchFamily="34" charset="0"/>
              </a:rPr>
              <a:t>crop</a:t>
            </a:r>
            <a:r>
              <a:rPr lang="en-US" sz="2700" b="0">
                <a:latin typeface="Calibri" pitchFamily="34" charset="0"/>
                <a:cs typeface="Calibri" pitchFamily="34" charset="0"/>
              </a:rPr>
              <a:t> </a:t>
            </a:r>
            <a:r>
              <a:rPr lang="en-US" sz="3200" b="0">
                <a:latin typeface="Calibri" pitchFamily="34" charset="0"/>
                <a:cs typeface="Calibri" pitchFamily="34" charset="0"/>
              </a:rPr>
              <a:t>economy, slavery, &amp; gaps between rich &amp; poor colonists</a:t>
            </a:r>
          </a:p>
        </p:txBody>
      </p:sp>
      <p:pic>
        <p:nvPicPr>
          <p:cNvPr id="10" name="Picture 4" descr="ch04_03"/>
          <p:cNvPicPr>
            <a:picLocks noChangeAspect="1" noChangeArrowheads="1"/>
          </p:cNvPicPr>
          <p:nvPr/>
        </p:nvPicPr>
        <p:blipFill>
          <a:blip r:embed="rId3" cstate="email">
            <a:lum bright="-6000" contrast="12000"/>
            <a:extLst>
              <a:ext uri="{28A0092B-C50C-407E-A947-70E740481C1C}">
                <a14:useLocalDpi xmlns:a14="http://schemas.microsoft.com/office/drawing/2010/main"/>
              </a:ext>
            </a:extLst>
          </a:blip>
          <a:srcRect t="30927" b="4100"/>
          <a:stretch>
            <a:fillRect/>
          </a:stretch>
        </p:blipFill>
        <p:spPr bwMode="auto">
          <a:xfrm>
            <a:off x="76200" y="3429000"/>
            <a:ext cx="4572000" cy="35020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 name="AutoShape 7"/>
          <p:cNvSpPr>
            <a:spLocks noChangeArrowheads="1"/>
          </p:cNvSpPr>
          <p:nvPr/>
        </p:nvSpPr>
        <p:spPr bwMode="auto">
          <a:xfrm>
            <a:off x="76200" y="4038600"/>
            <a:ext cx="4572000" cy="2362200"/>
          </a:xfrm>
          <a:prstGeom prst="wedgeRectCallout">
            <a:avLst>
              <a:gd name="adj1" fmla="val 70477"/>
              <a:gd name="adj2" fmla="val -21977"/>
            </a:avLst>
          </a:prstGeom>
          <a:solidFill>
            <a:srgbClr val="CCCCFF"/>
          </a:solidFill>
          <a:ln w="12700">
            <a:solidFill>
              <a:schemeClr val="tx1"/>
            </a:solidFill>
            <a:miter lim="800000"/>
            <a:headEnd/>
            <a:tailEnd/>
          </a:ln>
        </p:spPr>
        <p:txBody>
          <a:bodyPr/>
          <a:lstStyle/>
          <a:p>
            <a:pPr algn="ctr" eaLnBrk="0" hangingPunct="0">
              <a:lnSpc>
                <a:spcPct val="80000"/>
              </a:lnSpc>
              <a:defRPr/>
            </a:pPr>
            <a:r>
              <a:rPr lang="en-US" sz="3200" b="0" dirty="0">
                <a:latin typeface="Calibri" pitchFamily="34" charset="0"/>
                <a:cs typeface="Calibri" pitchFamily="34" charset="0"/>
              </a:rPr>
              <a:t>Georgia was created by James Oglethorpe as a </a:t>
            </a:r>
            <a:r>
              <a:rPr lang="en-US" sz="3200" b="0" dirty="0">
                <a:solidFill>
                  <a:srgbClr val="0000CC"/>
                </a:solidFill>
                <a:effectLst>
                  <a:glow rad="101600">
                    <a:schemeClr val="accent1">
                      <a:satMod val="175000"/>
                      <a:alpha val="40000"/>
                    </a:schemeClr>
                  </a:glow>
                </a:effectLst>
                <a:latin typeface="Calibri" pitchFamily="34" charset="0"/>
                <a:cs typeface="Calibri" pitchFamily="34" charset="0"/>
              </a:rPr>
              <a:t>buffer colony </a:t>
            </a:r>
            <a:r>
              <a:rPr lang="en-US" sz="3200" b="0" dirty="0">
                <a:latin typeface="Calibri" pitchFamily="34" charset="0"/>
                <a:cs typeface="Calibri" pitchFamily="34" charset="0"/>
              </a:rPr>
              <a:t>between Carolina &amp; Spanish Florida &amp; was populated by British</a:t>
            </a:r>
            <a:r>
              <a:rPr lang="en-US" sz="2400" b="0" dirty="0">
                <a:latin typeface="Calibri" pitchFamily="34" charset="0"/>
                <a:cs typeface="Calibri" pitchFamily="34" charset="0"/>
              </a:rPr>
              <a:t> </a:t>
            </a:r>
            <a:r>
              <a:rPr lang="en-US" sz="3200" b="0" dirty="0">
                <a:latin typeface="Calibri" pitchFamily="34" charset="0"/>
                <a:cs typeface="Calibri" pitchFamily="34" charset="0"/>
              </a:rPr>
              <a:t>debtors</a:t>
            </a:r>
            <a:r>
              <a:rPr lang="en-US" sz="2400" b="0" dirty="0">
                <a:latin typeface="Calibri" pitchFamily="34" charset="0"/>
                <a:cs typeface="Calibri" pitchFamily="34" charset="0"/>
              </a:rPr>
              <a:t> </a:t>
            </a:r>
            <a:r>
              <a:rPr lang="en-US" sz="3200" b="0" dirty="0">
                <a:latin typeface="Calibri" pitchFamily="34" charset="0"/>
                <a:cs typeface="Calibri" pitchFamily="34" charset="0"/>
              </a:rPr>
              <a:t>&amp;</a:t>
            </a:r>
            <a:r>
              <a:rPr lang="en-US" sz="2400" b="0" dirty="0">
                <a:latin typeface="Calibri" pitchFamily="34" charset="0"/>
                <a:cs typeface="Calibri" pitchFamily="34" charset="0"/>
              </a:rPr>
              <a:t> </a:t>
            </a:r>
            <a:r>
              <a:rPr lang="en-US" sz="3200" b="0" dirty="0">
                <a:latin typeface="Calibri" pitchFamily="34" charset="0"/>
                <a:cs typeface="Calibri" pitchFamily="34" charset="0"/>
              </a:rPr>
              <a:t>prisoners</a:t>
            </a:r>
          </a:p>
        </p:txBody>
      </p:sp>
      <p:pic>
        <p:nvPicPr>
          <p:cNvPr id="53256" name="Picture 8" descr="http://blackmajorityreview.files.wordpress.com/2011/11/illustration-of-slaves-cultivating-ric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76200"/>
            <a:ext cx="4367213"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descr="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07213" y="4048125"/>
            <a:ext cx="21637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fade">
                                      <p:cBhvr>
                                        <p:cTn id="7" dur="500"/>
                                        <p:tgtEl>
                                          <p:spTgt spid="5325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nodeType="afterGroup">
                            <p:stCondLst>
                              <p:cond delay="500"/>
                            </p:stCondLst>
                            <p:childTnLst>
                              <p:par>
                                <p:cTn id="12" presetID="10" presetClass="entr" presetSubtype="0" fill="hold" nodeType="afterEffect">
                                  <p:stCondLst>
                                    <p:cond delay="500"/>
                                  </p:stCondLst>
                                  <p:childTnLst>
                                    <p:set>
                                      <p:cBhvr>
                                        <p:cTn id="13" dur="1" fill="hold">
                                          <p:stCondLst>
                                            <p:cond delay="0"/>
                                          </p:stCondLst>
                                        </p:cTn>
                                        <p:tgtEl>
                                          <p:spTgt spid="53256"/>
                                        </p:tgtEl>
                                        <p:attrNameLst>
                                          <p:attrName>style.visibility</p:attrName>
                                        </p:attrNameLst>
                                      </p:cBhvr>
                                      <p:to>
                                        <p:strVal val="visible"/>
                                      </p:to>
                                    </p:set>
                                    <p:animEffect transition="in" filter="fade">
                                      <p:cBhvr>
                                        <p:cTn id="14" dur="500"/>
                                        <p:tgtEl>
                                          <p:spTgt spid="53256"/>
                                        </p:tgtEl>
                                      </p:cBhvr>
                                    </p:animEffect>
                                  </p:childTnLst>
                                </p:cTn>
                              </p:par>
                            </p:childTnLst>
                          </p:cTn>
                        </p:par>
                        <p:par>
                          <p:cTn id="15" fill="hold" nodeType="afterGroup">
                            <p:stCondLst>
                              <p:cond delay="1500"/>
                            </p:stCondLst>
                            <p:childTnLst>
                              <p:par>
                                <p:cTn id="16" presetID="10" presetClass="entr" presetSubtype="0" fill="hold" nodeType="afterEffect">
                                  <p:stCondLst>
                                    <p:cond delay="500"/>
                                  </p:stCondLst>
                                  <p:childTnLst>
                                    <p:set>
                                      <p:cBhvr>
                                        <p:cTn id="17" dur="1" fill="hold">
                                          <p:stCondLst>
                                            <p:cond delay="0"/>
                                          </p:stCondLst>
                                        </p:cTn>
                                        <p:tgtEl>
                                          <p:spTgt spid="53258"/>
                                        </p:tgtEl>
                                        <p:attrNameLst>
                                          <p:attrName>style.visibility</p:attrName>
                                        </p:attrNameLst>
                                      </p:cBhvr>
                                      <p:to>
                                        <p:strVal val="visible"/>
                                      </p:to>
                                    </p:set>
                                    <p:animEffect transition="in" filter="fade">
                                      <p:cBhvr>
                                        <p:cTn id="18" dur="500"/>
                                        <p:tgtEl>
                                          <p:spTgt spid="532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1"/>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3256"/>
                                        </p:tgtEl>
                                      </p:cBhvr>
                                    </p:animEffect>
                                    <p:set>
                                      <p:cBhvr>
                                        <p:cTn id="28" dur="1" fill="hold">
                                          <p:stCondLst>
                                            <p:cond delay="499"/>
                                          </p:stCondLst>
                                        </p:cTn>
                                        <p:tgtEl>
                                          <p:spTgt spid="5325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53258"/>
                                        </p:tgtEl>
                                      </p:cBhvr>
                                    </p:animEffect>
                                    <p:set>
                                      <p:cBhvr>
                                        <p:cTn id="31" dur="1" fill="hold">
                                          <p:stCondLst>
                                            <p:cond delay="499"/>
                                          </p:stCondLst>
                                        </p:cTn>
                                        <p:tgtEl>
                                          <p:spTgt spid="532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790700"/>
            <a:ext cx="620395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AutoShape 7"/>
          <p:cNvSpPr>
            <a:spLocks noChangeArrowheads="1"/>
          </p:cNvSpPr>
          <p:nvPr/>
        </p:nvSpPr>
        <p:spPr bwMode="auto">
          <a:xfrm>
            <a:off x="76200" y="228600"/>
            <a:ext cx="4419600" cy="1219200"/>
          </a:xfrm>
          <a:prstGeom prst="wedgeRectCallout">
            <a:avLst>
              <a:gd name="adj1" fmla="val 13690"/>
              <a:gd name="adj2" fmla="val -5389"/>
            </a:avLst>
          </a:prstGeom>
          <a:solidFill>
            <a:srgbClr val="FFFFCC"/>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In addition to the </a:t>
            </a:r>
            <a:br>
              <a:rPr lang="en-US" sz="3200" b="0" dirty="0">
                <a:latin typeface="Calibri" pitchFamily="34" charset="0"/>
                <a:cs typeface="Calibri" pitchFamily="34" charset="0"/>
              </a:rPr>
            </a:br>
            <a:r>
              <a:rPr lang="en-US" sz="3200" b="0" dirty="0">
                <a:latin typeface="Calibri" pitchFamily="34" charset="0"/>
                <a:cs typeface="Calibri" pitchFamily="34" charset="0"/>
                <a:hlinkClick r:id="rId3"/>
              </a:rPr>
              <a:t>13 </a:t>
            </a:r>
            <a:r>
              <a:rPr lang="en-US" sz="3200" b="0" dirty="0" smtClean="0">
                <a:latin typeface="Calibri" pitchFamily="34" charset="0"/>
                <a:cs typeface="Calibri" pitchFamily="34" charset="0"/>
                <a:hlinkClick r:id="rId3"/>
              </a:rPr>
              <a:t>colonies</a:t>
            </a:r>
            <a:r>
              <a:rPr lang="en-US" sz="3200" b="0" dirty="0" smtClean="0">
                <a:latin typeface="Calibri" pitchFamily="34" charset="0"/>
                <a:cs typeface="Calibri" pitchFamily="34" charset="0"/>
              </a:rPr>
              <a:t>, </a:t>
            </a:r>
            <a:r>
              <a:rPr lang="en-US" sz="3200" b="0" dirty="0">
                <a:latin typeface="Calibri" pitchFamily="34" charset="0"/>
                <a:cs typeface="Calibri" pitchFamily="34" charset="0"/>
              </a:rPr>
              <a:t>Britain </a:t>
            </a:r>
            <a:r>
              <a:rPr lang="en-US" sz="3200" b="0" dirty="0" smtClean="0">
                <a:latin typeface="Calibri" pitchFamily="34" charset="0"/>
                <a:cs typeface="Calibri" pitchFamily="34" charset="0"/>
              </a:rPr>
              <a:t>had </a:t>
            </a:r>
            <a:r>
              <a:rPr lang="en-US" sz="3200" b="0" dirty="0">
                <a:latin typeface="Calibri" pitchFamily="34" charset="0"/>
                <a:cs typeface="Calibri" pitchFamily="34" charset="0"/>
              </a:rPr>
              <a:t>colonies in the Caribbean </a:t>
            </a:r>
          </a:p>
        </p:txBody>
      </p:sp>
      <p:sp>
        <p:nvSpPr>
          <p:cNvPr id="55300" name="AutoShape 7"/>
          <p:cNvSpPr>
            <a:spLocks noChangeArrowheads="1"/>
          </p:cNvSpPr>
          <p:nvPr/>
        </p:nvSpPr>
        <p:spPr bwMode="auto">
          <a:xfrm>
            <a:off x="4648200" y="76200"/>
            <a:ext cx="4495800" cy="1600200"/>
          </a:xfrm>
          <a:prstGeom prst="wedgeRectCallout">
            <a:avLst>
              <a:gd name="adj1" fmla="val 13690"/>
              <a:gd name="adj2" fmla="val -5389"/>
            </a:avLst>
          </a:prstGeom>
          <a:solidFill>
            <a:srgbClr val="CCFFCC"/>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Colonies like Barbados &amp; Jamaica were profitable, </a:t>
            </a:r>
            <a:r>
              <a:rPr lang="en-US" sz="3200" b="0" dirty="0" smtClean="0">
                <a:latin typeface="Calibri" pitchFamily="34" charset="0"/>
                <a:cs typeface="Calibri" pitchFamily="34" charset="0"/>
              </a:rPr>
              <a:t>producing </a:t>
            </a:r>
            <a:r>
              <a:rPr lang="en-US" sz="3200" b="0" dirty="0">
                <a:latin typeface="Calibri" pitchFamily="34" charset="0"/>
                <a:cs typeface="Calibri" pitchFamily="34" charset="0"/>
              </a:rPr>
              <a:t>sugar for Britain </a:t>
            </a:r>
          </a:p>
        </p:txBody>
      </p:sp>
      <p:pic>
        <p:nvPicPr>
          <p:cNvPr id="55301" name="Picture 4" descr="http://www.indiana.edu/~h105swrd/images/317c/murchap2/02p58.jpg"/>
          <p:cNvPicPr>
            <a:picLocks noChangeAspect="1" noChangeArrowheads="1"/>
          </p:cNvPicPr>
          <p:nvPr/>
        </p:nvPicPr>
        <p:blipFill>
          <a:blip r:embed="rId4" cstate="email">
            <a:extLst>
              <a:ext uri="{28A0092B-C50C-407E-A947-70E740481C1C}">
                <a14:useLocalDpi xmlns:a14="http://schemas.microsoft.com/office/drawing/2010/main"/>
              </a:ext>
            </a:extLst>
          </a:blip>
          <a:srcRect t="-229"/>
          <a:stretch>
            <a:fillRect/>
          </a:stretch>
        </p:blipFill>
        <p:spPr bwMode="auto">
          <a:xfrm>
            <a:off x="6296025" y="2209800"/>
            <a:ext cx="2771775"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ular Callout 9"/>
          <p:cNvSpPr>
            <a:spLocks noChangeArrowheads="1"/>
          </p:cNvSpPr>
          <p:nvPr/>
        </p:nvSpPr>
        <p:spPr bwMode="auto">
          <a:xfrm>
            <a:off x="76200" y="76200"/>
            <a:ext cx="3429000" cy="1668463"/>
          </a:xfrm>
          <a:prstGeom prst="wedgeRectCallout">
            <a:avLst>
              <a:gd name="adj1" fmla="val 6343"/>
              <a:gd name="adj2" fmla="val -19676"/>
            </a:avLst>
          </a:prstGeom>
          <a:solidFill>
            <a:srgbClr val="CCCCFF"/>
          </a:solidFill>
          <a:ln w="12700" algn="ctr">
            <a:solidFill>
              <a:schemeClr val="tx1"/>
            </a:solidFill>
            <a:round/>
            <a:headEnd/>
            <a:tailEnd/>
          </a:ln>
        </p:spPr>
        <p:txBody>
          <a:bodyPr>
            <a:spAutoFit/>
          </a:bodyPr>
          <a:lstStyle/>
          <a:p>
            <a:pPr algn="ctr" eaLnBrk="0" hangingPunct="0">
              <a:lnSpc>
                <a:spcPct val="80000"/>
              </a:lnSpc>
            </a:pPr>
            <a:r>
              <a:rPr lang="en-US" sz="3200" b="0">
                <a:latin typeface="Calibri" pitchFamily="34" charset="0"/>
                <a:cs typeface="Calibri" pitchFamily="34" charset="0"/>
              </a:rPr>
              <a:t>Settlers built a fort, but struggled to survive in their first years in America </a:t>
            </a:r>
          </a:p>
        </p:txBody>
      </p:sp>
      <p:pic>
        <p:nvPicPr>
          <p:cNvPr id="10244" name="Picture 12" descr="JAMESTOWN_OVERVIEW_01"/>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l="4594" t="11197" r="4594" b="7895"/>
          <a:stretch>
            <a:fillRect/>
          </a:stretch>
        </p:blipFill>
        <p:spPr bwMode="auto">
          <a:xfrm>
            <a:off x="762000" y="1916113"/>
            <a:ext cx="800100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ular Callout 14"/>
          <p:cNvSpPr>
            <a:spLocks noChangeArrowheads="1"/>
          </p:cNvSpPr>
          <p:nvPr/>
        </p:nvSpPr>
        <p:spPr bwMode="auto">
          <a:xfrm>
            <a:off x="3638550" y="112713"/>
            <a:ext cx="5429250" cy="1668462"/>
          </a:xfrm>
          <a:prstGeom prst="wedgeRectCallout">
            <a:avLst>
              <a:gd name="adj1" fmla="val 6343"/>
              <a:gd name="adj2" fmla="val -19676"/>
            </a:avLst>
          </a:prstGeom>
          <a:solidFill>
            <a:srgbClr val="FFCC99"/>
          </a:solidFill>
          <a:ln w="12700" algn="ctr">
            <a:solidFill>
              <a:schemeClr val="tx1"/>
            </a:solidFill>
            <a:round/>
            <a:headEnd/>
            <a:tailEnd/>
          </a:ln>
        </p:spPr>
        <p:txBody>
          <a:bodyPr>
            <a:spAutoFit/>
          </a:bodyPr>
          <a:lstStyle/>
          <a:p>
            <a:pPr algn="ctr" eaLnBrk="0" hangingPunct="0">
              <a:lnSpc>
                <a:spcPct val="80000"/>
              </a:lnSpc>
            </a:pPr>
            <a:r>
              <a:rPr lang="en-US" sz="3200" b="0">
                <a:latin typeface="Calibri" pitchFamily="34" charset="0"/>
                <a:cs typeface="Calibri" pitchFamily="34" charset="0"/>
              </a:rPr>
              <a:t>Settlers arrived looking for gold so they did not prepare to stay long in America; They did not plant crops &amp; faced starvation </a:t>
            </a:r>
          </a:p>
        </p:txBody>
      </p:sp>
      <p:pic>
        <p:nvPicPr>
          <p:cNvPr id="16" name="Picture 5" descr="jamestown07"/>
          <p:cNvPicPr>
            <a:picLocks noChangeAspect="1" noChangeArrowheads="1"/>
          </p:cNvPicPr>
          <p:nvPr/>
        </p:nvPicPr>
        <p:blipFill>
          <a:blip r:embed="rId4" cstate="email">
            <a:lum bright="-12000" contrast="24000"/>
            <a:extLst>
              <a:ext uri="{28A0092B-C50C-407E-A947-70E740481C1C}">
                <a14:useLocalDpi xmlns:a14="http://schemas.microsoft.com/office/drawing/2010/main"/>
              </a:ext>
            </a:extLst>
          </a:blip>
          <a:srcRect b="-2"/>
          <a:stretch>
            <a:fillRect/>
          </a:stretch>
        </p:blipFill>
        <p:spPr bwMode="auto">
          <a:xfrm>
            <a:off x="95250" y="2054225"/>
            <a:ext cx="676275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7" name="Rectangle 9"/>
          <p:cNvSpPr>
            <a:spLocks noChangeArrowheads="1"/>
          </p:cNvSpPr>
          <p:nvPr/>
        </p:nvSpPr>
        <p:spPr bwMode="auto">
          <a:xfrm>
            <a:off x="6353175" y="1989138"/>
            <a:ext cx="2714625" cy="1668462"/>
          </a:xfrm>
          <a:prstGeom prst="rect">
            <a:avLst/>
          </a:prstGeom>
          <a:solidFill>
            <a:srgbClr val="FFCCFF"/>
          </a:solidFill>
          <a:ln w="12700">
            <a:solidFill>
              <a:schemeClr val="tx1"/>
            </a:solidFill>
            <a:miter lim="800000"/>
            <a:headEnd/>
            <a:tailEnd/>
          </a:ln>
        </p:spPr>
        <p:txBody>
          <a:bodyPr>
            <a:spAutoFit/>
          </a:bodyPr>
          <a:lstStyle/>
          <a:p>
            <a:pPr algn="ctr" eaLnBrk="0" hangingPunct="0">
              <a:lnSpc>
                <a:spcPct val="80000"/>
              </a:lnSpc>
              <a:buClr>
                <a:schemeClr val="accent1"/>
              </a:buClr>
              <a:buFont typeface="Arial" charset="0"/>
              <a:buNone/>
            </a:pPr>
            <a:r>
              <a:rPr kumimoji="1" lang="en-US" sz="3200" b="0">
                <a:latin typeface="Calibri" pitchFamily="34" charset="0"/>
                <a:cs typeface="Calibri" pitchFamily="34" charset="0"/>
              </a:rPr>
              <a:t>John Smith took control &amp; forced settlers to farm</a:t>
            </a:r>
          </a:p>
        </p:txBody>
      </p:sp>
      <p:pic>
        <p:nvPicPr>
          <p:cNvPr id="18" name="Picture 7" descr="Captain-John-Smith"/>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24613" y="3733800"/>
            <a:ext cx="2571750" cy="2895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AutoShape 8"/>
          <p:cNvSpPr>
            <a:spLocks noChangeArrowheads="1"/>
          </p:cNvSpPr>
          <p:nvPr/>
        </p:nvSpPr>
        <p:spPr bwMode="auto">
          <a:xfrm>
            <a:off x="3276600" y="5867400"/>
            <a:ext cx="3048000" cy="762000"/>
          </a:xfrm>
          <a:prstGeom prst="wedgeRectCallout">
            <a:avLst>
              <a:gd name="adj1" fmla="val 78824"/>
              <a:gd name="adj2" fmla="val -171222"/>
            </a:avLst>
          </a:prstGeom>
          <a:solidFill>
            <a:srgbClr val="FFFFCC"/>
          </a:solidFill>
          <a:ln w="12700">
            <a:solidFill>
              <a:schemeClr val="tx1"/>
            </a:solidFill>
            <a:miter lim="800000"/>
            <a:headEnd/>
            <a:tailEnd/>
          </a:ln>
        </p:spPr>
        <p:txBody>
          <a:bodyPr/>
          <a:lstStyle/>
          <a:p>
            <a:pPr algn="ctr" eaLnBrk="0" hangingPunct="0">
              <a:lnSpc>
                <a:spcPct val="80000"/>
              </a:lnSpc>
            </a:pPr>
            <a:r>
              <a:rPr lang="en-US" sz="3000" b="0" i="1">
                <a:latin typeface="Calibri" pitchFamily="34" charset="0"/>
                <a:cs typeface="Calibri" pitchFamily="34" charset="0"/>
              </a:rPr>
              <a:t>“He who will not </a:t>
            </a:r>
            <a:br>
              <a:rPr lang="en-US" sz="3000" b="0" i="1">
                <a:latin typeface="Calibri" pitchFamily="34" charset="0"/>
                <a:cs typeface="Calibri" pitchFamily="34" charset="0"/>
              </a:rPr>
            </a:br>
            <a:r>
              <a:rPr lang="en-US" sz="3000" b="0" i="1">
                <a:latin typeface="Calibri" pitchFamily="34" charset="0"/>
                <a:cs typeface="Calibri" pitchFamily="34" charset="0"/>
              </a:rPr>
              <a:t>work, will not eat”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xit" presetSubtype="0" fill="hold" nodeType="withEffect">
                                  <p:stCondLst>
                                    <p:cond delay="0"/>
                                  </p:stCondLst>
                                  <p:childTnLst>
                                    <p:animEffect transition="out" filter="fade">
                                      <p:cBhvr>
                                        <p:cTn id="14" dur="500"/>
                                        <p:tgtEl>
                                          <p:spTgt spid="10244"/>
                                        </p:tgtEl>
                                      </p:cBhvr>
                                    </p:animEffect>
                                    <p:set>
                                      <p:cBhvr>
                                        <p:cTn id="15" dur="1" fill="hold">
                                          <p:stCondLst>
                                            <p:cond delay="499"/>
                                          </p:stCondLst>
                                        </p:cTn>
                                        <p:tgtEl>
                                          <p:spTgt spid="1024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02"/>
          <p:cNvPicPr>
            <a:picLocks noChangeAspect="1" noChangeArrowheads="1"/>
          </p:cNvPicPr>
          <p:nvPr/>
        </p:nvPicPr>
        <p:blipFill>
          <a:blip r:embed="rId2" cstate="email">
            <a:lum bright="-12000" contrast="12000"/>
            <a:extLst>
              <a:ext uri="{28A0092B-C50C-407E-A947-70E740481C1C}">
                <a14:useLocalDpi xmlns:a14="http://schemas.microsoft.com/office/drawing/2010/main"/>
              </a:ext>
            </a:extLst>
          </a:blip>
          <a:srcRect/>
          <a:stretch>
            <a:fillRect/>
          </a:stretch>
        </p:blipFill>
        <p:spPr bwMode="auto">
          <a:xfrm>
            <a:off x="0" y="20638"/>
            <a:ext cx="6297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6323" name="Rectangular Callout 7"/>
          <p:cNvSpPr>
            <a:spLocks noChangeArrowheads="1"/>
          </p:cNvSpPr>
          <p:nvPr/>
        </p:nvSpPr>
        <p:spPr bwMode="auto">
          <a:xfrm>
            <a:off x="5867400" y="304800"/>
            <a:ext cx="3200400" cy="4742580"/>
          </a:xfrm>
          <a:prstGeom prst="wedgeRectCallout">
            <a:avLst>
              <a:gd name="adj1" fmla="val 3042"/>
              <a:gd name="adj2" fmla="val -5921"/>
            </a:avLst>
          </a:prstGeom>
          <a:solidFill>
            <a:srgbClr val="CCFFCC"/>
          </a:solidFill>
          <a:ln w="12700" algn="ctr">
            <a:solidFill>
              <a:schemeClr val="tx1"/>
            </a:solidFill>
            <a:round/>
            <a:headEnd/>
            <a:tailEnd/>
          </a:ln>
        </p:spPr>
        <p:txBody>
          <a:bodyPr>
            <a:spAutoFit/>
          </a:bodyPr>
          <a:lstStyle/>
          <a:p>
            <a:pPr eaLnBrk="0" hangingPunct="0">
              <a:lnSpc>
                <a:spcPct val="80000"/>
              </a:lnSpc>
            </a:pPr>
            <a:r>
              <a:rPr lang="en-US" sz="2900" dirty="0">
                <a:latin typeface="Calibri" pitchFamily="34" charset="0"/>
                <a:cs typeface="Calibri" pitchFamily="34" charset="0"/>
              </a:rPr>
              <a:t>    </a:t>
            </a:r>
            <a:r>
              <a:rPr lang="en-US" sz="2900" u="sng" dirty="0">
                <a:latin typeface="Calibri" pitchFamily="34" charset="0"/>
                <a:cs typeface="Calibri" pitchFamily="34" charset="0"/>
              </a:rPr>
              <a:t>Label on map: </a:t>
            </a:r>
            <a:br>
              <a:rPr lang="en-US" sz="2900" u="sng" dirty="0">
                <a:latin typeface="Calibri" pitchFamily="34" charset="0"/>
                <a:cs typeface="Calibri" pitchFamily="34" charset="0"/>
              </a:rPr>
            </a:br>
            <a:r>
              <a:rPr lang="en-US" sz="2900" b="0" dirty="0" smtClean="0">
                <a:latin typeface="Calibri" pitchFamily="34" charset="0"/>
                <a:cs typeface="Calibri" pitchFamily="34" charset="0"/>
              </a:rPr>
              <a:t>(a) </a:t>
            </a:r>
            <a:r>
              <a:rPr lang="en-US" sz="2900" b="0" dirty="0">
                <a:latin typeface="Calibri" pitchFamily="34" charset="0"/>
                <a:cs typeface="Calibri" pitchFamily="34" charset="0"/>
              </a:rPr>
              <a:t>New York </a:t>
            </a:r>
          </a:p>
          <a:p>
            <a:pPr eaLnBrk="0" hangingPunct="0">
              <a:lnSpc>
                <a:spcPct val="80000"/>
              </a:lnSpc>
            </a:pPr>
            <a:r>
              <a:rPr lang="en-US" sz="2900" b="0" dirty="0" smtClean="0">
                <a:latin typeface="Calibri" pitchFamily="34" charset="0"/>
                <a:cs typeface="Calibri" pitchFamily="34" charset="0"/>
              </a:rPr>
              <a:t>(b) </a:t>
            </a:r>
            <a:r>
              <a:rPr lang="en-US" sz="2900" b="0" dirty="0">
                <a:latin typeface="Calibri" pitchFamily="34" charset="0"/>
                <a:cs typeface="Calibri" pitchFamily="34" charset="0"/>
              </a:rPr>
              <a:t>Pennsylvania </a:t>
            </a:r>
            <a:br>
              <a:rPr lang="en-US" sz="2900" b="0" dirty="0">
                <a:latin typeface="Calibri" pitchFamily="34" charset="0"/>
                <a:cs typeface="Calibri" pitchFamily="34" charset="0"/>
              </a:rPr>
            </a:br>
            <a:r>
              <a:rPr lang="en-US" sz="2900" b="0" dirty="0" smtClean="0">
                <a:latin typeface="Calibri" pitchFamily="34" charset="0"/>
                <a:cs typeface="Calibri" pitchFamily="34" charset="0"/>
              </a:rPr>
              <a:t>(c) </a:t>
            </a:r>
            <a:r>
              <a:rPr lang="en-US" sz="2900" b="0" dirty="0">
                <a:latin typeface="Calibri" pitchFamily="34" charset="0"/>
                <a:cs typeface="Calibri" pitchFamily="34" charset="0"/>
              </a:rPr>
              <a:t>North Carolina</a:t>
            </a:r>
            <a:br>
              <a:rPr lang="en-US" sz="2900" b="0" dirty="0">
                <a:latin typeface="Calibri" pitchFamily="34" charset="0"/>
                <a:cs typeface="Calibri" pitchFamily="34" charset="0"/>
              </a:rPr>
            </a:br>
            <a:r>
              <a:rPr lang="en-US" sz="2900" b="0" dirty="0" smtClean="0">
                <a:latin typeface="Calibri" pitchFamily="34" charset="0"/>
                <a:cs typeface="Calibri" pitchFamily="34" charset="0"/>
              </a:rPr>
              <a:t>(d) </a:t>
            </a:r>
            <a:r>
              <a:rPr lang="en-US" sz="2900" b="0" dirty="0">
                <a:latin typeface="Calibri" pitchFamily="34" charset="0"/>
                <a:cs typeface="Calibri" pitchFamily="34" charset="0"/>
              </a:rPr>
              <a:t>South Carolina</a:t>
            </a:r>
          </a:p>
          <a:p>
            <a:pPr eaLnBrk="0" hangingPunct="0">
              <a:lnSpc>
                <a:spcPct val="80000"/>
              </a:lnSpc>
            </a:pPr>
            <a:r>
              <a:rPr lang="en-US" sz="2900" b="0" dirty="0" smtClean="0">
                <a:latin typeface="Calibri" pitchFamily="34" charset="0"/>
                <a:cs typeface="Calibri" pitchFamily="34" charset="0"/>
              </a:rPr>
              <a:t>(e)  </a:t>
            </a:r>
            <a:r>
              <a:rPr lang="en-US" sz="2900" b="0" dirty="0">
                <a:latin typeface="Calibri" pitchFamily="34" charset="0"/>
                <a:cs typeface="Calibri" pitchFamily="34" charset="0"/>
              </a:rPr>
              <a:t>Georgia</a:t>
            </a:r>
          </a:p>
          <a:p>
            <a:pPr eaLnBrk="0" hangingPunct="0">
              <a:lnSpc>
                <a:spcPct val="80000"/>
              </a:lnSpc>
              <a:tabLst>
                <a:tab pos="468313" algn="l"/>
              </a:tabLst>
            </a:pPr>
            <a:r>
              <a:rPr lang="en-US" sz="2900" b="0" dirty="0" smtClean="0">
                <a:latin typeface="Calibri" pitchFamily="34" charset="0"/>
                <a:cs typeface="Calibri" pitchFamily="34" charset="0"/>
              </a:rPr>
              <a:t>(f) </a:t>
            </a:r>
            <a:r>
              <a:rPr lang="en-US" sz="2900" b="0" dirty="0">
                <a:latin typeface="Calibri" pitchFamily="34" charset="0"/>
                <a:cs typeface="Calibri" pitchFamily="34" charset="0"/>
              </a:rPr>
              <a:t>Group and label</a:t>
            </a:r>
          </a:p>
          <a:p>
            <a:pPr eaLnBrk="0" hangingPunct="0">
              <a:lnSpc>
                <a:spcPct val="80000"/>
              </a:lnSpc>
              <a:tabLst>
                <a:tab pos="468313" algn="l"/>
              </a:tabLst>
            </a:pPr>
            <a:r>
              <a:rPr lang="en-US" sz="2900" b="0" dirty="0">
                <a:latin typeface="Calibri" pitchFamily="34" charset="0"/>
                <a:cs typeface="Calibri" pitchFamily="34" charset="0"/>
              </a:rPr>
              <a:t>      the Middle &amp;   	Southern 	colonies</a:t>
            </a:r>
          </a:p>
          <a:p>
            <a:pPr eaLnBrk="0" hangingPunct="0">
              <a:lnSpc>
                <a:spcPct val="80000"/>
              </a:lnSpc>
            </a:pPr>
            <a:r>
              <a:rPr lang="en-US" sz="2900" b="0" dirty="0" smtClean="0">
                <a:latin typeface="Calibri" pitchFamily="34" charset="0"/>
                <a:cs typeface="Calibri" pitchFamily="34" charset="0"/>
              </a:rPr>
              <a:t>(g) </a:t>
            </a:r>
            <a:r>
              <a:rPr lang="en-US" sz="2900" b="0" dirty="0">
                <a:latin typeface="Calibri" pitchFamily="34" charset="0"/>
                <a:cs typeface="Calibri" pitchFamily="34" charset="0"/>
              </a:rPr>
              <a:t>Label why these</a:t>
            </a:r>
          </a:p>
          <a:p>
            <a:pPr eaLnBrk="0" hangingPunct="0">
              <a:lnSpc>
                <a:spcPct val="80000"/>
              </a:lnSpc>
            </a:pPr>
            <a:r>
              <a:rPr lang="en-US" sz="2900" b="0" dirty="0">
                <a:latin typeface="Calibri" pitchFamily="34" charset="0"/>
                <a:cs typeface="Calibri" pitchFamily="34" charset="0"/>
              </a:rPr>
              <a:t>      colonies were</a:t>
            </a:r>
          </a:p>
          <a:p>
            <a:pPr eaLnBrk="0" hangingPunct="0">
              <a:lnSpc>
                <a:spcPct val="80000"/>
              </a:lnSpc>
            </a:pPr>
            <a:r>
              <a:rPr lang="en-US" sz="2900" b="0" dirty="0">
                <a:latin typeface="Calibri" pitchFamily="34" charset="0"/>
                <a:cs typeface="Calibri" pitchFamily="34" charset="0"/>
              </a:rPr>
              <a:t>      founded </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8915400" cy="1143000"/>
          </a:xfrm>
        </p:spPr>
        <p:txBody>
          <a:bodyPr/>
          <a:lstStyle/>
          <a:p>
            <a:r>
              <a:rPr lang="en-US" smtClean="0">
                <a:latin typeface="Calibri" pitchFamily="34" charset="0"/>
                <a:cs typeface="Calibri" pitchFamily="34" charset="0"/>
              </a:rPr>
              <a:t>Closure Activity </a:t>
            </a:r>
          </a:p>
        </p:txBody>
      </p:sp>
      <p:sp>
        <p:nvSpPr>
          <p:cNvPr id="57347" name="Rectangle 3"/>
          <p:cNvSpPr>
            <a:spLocks noGrp="1" noChangeArrowheads="1"/>
          </p:cNvSpPr>
          <p:nvPr>
            <p:ph type="body" idx="1"/>
          </p:nvPr>
        </p:nvSpPr>
        <p:spPr>
          <a:xfrm>
            <a:off x="0" y="1143000"/>
            <a:ext cx="9144000" cy="5715000"/>
          </a:xfrm>
        </p:spPr>
        <p:txBody>
          <a:bodyPr/>
          <a:lstStyle/>
          <a:p>
            <a:pPr marL="0" indent="0" algn="ctr">
              <a:lnSpc>
                <a:spcPct val="95000"/>
              </a:lnSpc>
              <a:buFont typeface="Arial" charset="0"/>
              <a:buNone/>
            </a:pPr>
            <a:endParaRPr lang="en-US" sz="4400" smtClean="0">
              <a:latin typeface="Calibri" pitchFamily="34" charset="0"/>
              <a:cs typeface="Calibri" pitchFamily="34" charset="0"/>
            </a:endParaRPr>
          </a:p>
          <a:p>
            <a:pPr marL="0" indent="0" algn="ctr">
              <a:lnSpc>
                <a:spcPct val="95000"/>
              </a:lnSpc>
              <a:buFont typeface="Arial" charset="0"/>
              <a:buNone/>
            </a:pPr>
            <a:r>
              <a:rPr lang="en-US" sz="4400" smtClean="0">
                <a:latin typeface="Calibri" pitchFamily="34" charset="0"/>
                <a:cs typeface="Calibri" pitchFamily="34" charset="0"/>
              </a:rPr>
              <a:t>Specialization and Trade in the Thirteen Colonies </a:t>
            </a:r>
            <a:br>
              <a:rPr lang="en-US" sz="4400" smtClean="0">
                <a:latin typeface="Calibri" pitchFamily="34" charset="0"/>
                <a:cs typeface="Calibri" pitchFamily="34" charset="0"/>
              </a:rPr>
            </a:br>
            <a:r>
              <a:rPr lang="en-US" sz="3200" smtClean="0">
                <a:latin typeface="Calibri" pitchFamily="34" charset="0"/>
                <a:cs typeface="Calibri" pitchFamily="34" charset="0"/>
              </a:rPr>
              <a:t>(</a:t>
            </a:r>
            <a:r>
              <a:rPr lang="en-US" sz="3200" i="1" smtClean="0">
                <a:latin typeface="Calibri" pitchFamily="34" charset="0"/>
                <a:cs typeface="Calibri" pitchFamily="34" charset="0"/>
              </a:rPr>
              <a:t>Understanding Economics in U.S. History</a:t>
            </a:r>
            <a:r>
              <a:rPr lang="en-US" sz="3200" smtClean="0">
                <a:latin typeface="Calibri" pitchFamily="34" charset="0"/>
                <a:cs typeface="Calibri" pitchFamily="34" charset="0"/>
              </a:rPr>
              <a:t>, Lesson 6)</a:t>
            </a:r>
          </a:p>
          <a:p>
            <a:pPr marL="0" indent="0" algn="ctr">
              <a:lnSpc>
                <a:spcPct val="95000"/>
              </a:lnSpc>
              <a:buFont typeface="Arial" charset="0"/>
              <a:buNone/>
            </a:pPr>
            <a:endParaRPr lang="en-US" sz="3200" smtClean="0">
              <a:latin typeface="Calibri" pitchFamily="34" charset="0"/>
              <a:cs typeface="Calibri" pitchFamily="34" charset="0"/>
            </a:endParaRPr>
          </a:p>
          <a:p>
            <a:pPr marL="0" indent="0" algn="ctr">
              <a:lnSpc>
                <a:spcPct val="95000"/>
              </a:lnSpc>
              <a:buFont typeface="Arial" charset="0"/>
              <a:buNone/>
            </a:pPr>
            <a:r>
              <a:rPr lang="en-US" sz="3200" smtClean="0">
                <a:latin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8915400" cy="1143000"/>
          </a:xfrm>
        </p:spPr>
        <p:txBody>
          <a:bodyPr/>
          <a:lstStyle/>
          <a:p>
            <a:r>
              <a:rPr lang="en-US" smtClean="0">
                <a:latin typeface="Calibri" pitchFamily="34" charset="0"/>
                <a:cs typeface="Calibri" pitchFamily="34" charset="0"/>
              </a:rPr>
              <a:t>Closure Activity </a:t>
            </a:r>
          </a:p>
        </p:txBody>
      </p:sp>
      <p:sp>
        <p:nvSpPr>
          <p:cNvPr id="58371" name="Rectangle 3"/>
          <p:cNvSpPr>
            <a:spLocks noGrp="1" noChangeArrowheads="1"/>
          </p:cNvSpPr>
          <p:nvPr>
            <p:ph type="body" idx="1"/>
          </p:nvPr>
        </p:nvSpPr>
        <p:spPr>
          <a:xfrm>
            <a:off x="0" y="1143000"/>
            <a:ext cx="9144000" cy="5715000"/>
          </a:xfrm>
        </p:spPr>
        <p:txBody>
          <a:bodyPr/>
          <a:lstStyle/>
          <a:p>
            <a:pPr marL="0" indent="0" algn="ctr">
              <a:lnSpc>
                <a:spcPct val="95000"/>
              </a:lnSpc>
              <a:buFont typeface="Arial" charset="0"/>
              <a:buNone/>
            </a:pPr>
            <a:endParaRPr lang="en-US" sz="4400" smtClean="0">
              <a:latin typeface="Calibri" pitchFamily="34" charset="0"/>
              <a:cs typeface="Calibri" pitchFamily="34" charset="0"/>
            </a:endParaRPr>
          </a:p>
          <a:p>
            <a:pPr marL="0" indent="0" algn="ctr">
              <a:lnSpc>
                <a:spcPct val="95000"/>
              </a:lnSpc>
              <a:buFont typeface="Arial" charset="0"/>
              <a:buNone/>
            </a:pPr>
            <a:r>
              <a:rPr lang="en-US" sz="4400" smtClean="0">
                <a:latin typeface="Calibri" pitchFamily="34" charset="0"/>
                <a:cs typeface="Calibri" pitchFamily="34" charset="0"/>
              </a:rPr>
              <a:t>Complete “Comparing the </a:t>
            </a:r>
            <a:br>
              <a:rPr lang="en-US" sz="4400" smtClean="0">
                <a:latin typeface="Calibri" pitchFamily="34" charset="0"/>
                <a:cs typeface="Calibri" pitchFamily="34" charset="0"/>
              </a:rPr>
            </a:br>
            <a:r>
              <a:rPr lang="en-US" sz="4400" smtClean="0">
                <a:latin typeface="Calibri" pitchFamily="34" charset="0"/>
                <a:cs typeface="Calibri" pitchFamily="34" charset="0"/>
              </a:rPr>
              <a:t>American Colonies” chart </a:t>
            </a:r>
          </a:p>
          <a:p>
            <a:pPr marL="0" indent="0" algn="ctr">
              <a:lnSpc>
                <a:spcPct val="95000"/>
              </a:lnSpc>
              <a:buFont typeface="Arial" charset="0"/>
              <a:buNone/>
            </a:pPr>
            <a:endParaRPr lang="en-US" sz="3200" smtClean="0">
              <a:latin typeface="Calibri" pitchFamily="34" charset="0"/>
              <a:cs typeface="Calibri" pitchFamily="34" charset="0"/>
            </a:endParaRPr>
          </a:p>
          <a:p>
            <a:pPr marL="0" indent="0" algn="ctr">
              <a:lnSpc>
                <a:spcPct val="95000"/>
              </a:lnSpc>
              <a:buFont typeface="Arial" charset="0"/>
              <a:buNone/>
            </a:pPr>
            <a:r>
              <a:rPr lang="en-US" sz="3200" smtClean="0">
                <a:latin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l="7718" t="7803" r="2296" b="13512"/>
          <a:stretch>
            <a:fillRect/>
          </a:stretch>
        </p:blipFill>
        <p:spPr bwMode="auto">
          <a:xfrm>
            <a:off x="285750" y="1828800"/>
            <a:ext cx="855345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ular Callout 6"/>
          <p:cNvSpPr>
            <a:spLocks noChangeArrowheads="1"/>
          </p:cNvSpPr>
          <p:nvPr/>
        </p:nvSpPr>
        <p:spPr bwMode="auto">
          <a:xfrm>
            <a:off x="76200" y="112713"/>
            <a:ext cx="4114800" cy="1639887"/>
          </a:xfrm>
          <a:prstGeom prst="wedgeRectCallout">
            <a:avLst>
              <a:gd name="adj1" fmla="val 6343"/>
              <a:gd name="adj2" fmla="val -19676"/>
            </a:avLst>
          </a:prstGeom>
          <a:solidFill>
            <a:srgbClr val="CCFFCC"/>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Jamestown was located on a swamp &amp; led to outbreaks of disease among colonists</a:t>
            </a:r>
          </a:p>
        </p:txBody>
      </p:sp>
      <p:sp>
        <p:nvSpPr>
          <p:cNvPr id="9" name="Rectangular Callout 8"/>
          <p:cNvSpPr>
            <a:spLocks noChangeArrowheads="1"/>
          </p:cNvSpPr>
          <p:nvPr/>
        </p:nvSpPr>
        <p:spPr bwMode="auto">
          <a:xfrm>
            <a:off x="4267200" y="112713"/>
            <a:ext cx="4724400" cy="1639887"/>
          </a:xfrm>
          <a:prstGeom prst="wedgeRectCallout">
            <a:avLst>
              <a:gd name="adj1" fmla="val 6343"/>
              <a:gd name="adj2" fmla="val -19676"/>
            </a:avLst>
          </a:prstGeom>
          <a:solidFill>
            <a:srgbClr val="CCCCFF"/>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Jamestown was located in territory controlled by the </a:t>
            </a:r>
            <a:r>
              <a:rPr lang="en-US" sz="3200" b="0" dirty="0">
                <a:solidFill>
                  <a:srgbClr val="0000CC"/>
                </a:solidFill>
                <a:effectLst>
                  <a:glow rad="101600">
                    <a:schemeClr val="accent1">
                      <a:satMod val="175000"/>
                      <a:alpha val="40000"/>
                    </a:schemeClr>
                  </a:glow>
                </a:effectLst>
                <a:latin typeface="Calibri" pitchFamily="34" charset="0"/>
                <a:cs typeface="Calibri" pitchFamily="34" charset="0"/>
              </a:rPr>
              <a:t>Powhatan Indians </a:t>
            </a:r>
            <a:r>
              <a:rPr lang="en-US" sz="3200" b="0" dirty="0">
                <a:latin typeface="Calibri" pitchFamily="34" charset="0"/>
                <a:cs typeface="Calibri" pitchFamily="34" charset="0"/>
              </a:rPr>
              <a:t>who attacked the settlement </a:t>
            </a:r>
          </a:p>
        </p:txBody>
      </p:sp>
      <p:pic>
        <p:nvPicPr>
          <p:cNvPr id="10" name="Picture 2" descr="c03m01"/>
          <p:cNvPicPr preferRelativeResize="0">
            <a:picLocks noChangeAspect="1" noChangeArrowheads="1"/>
          </p:cNvPicPr>
          <p:nvPr/>
        </p:nvPicPr>
        <p:blipFill>
          <a:blip r:embed="rId4" cstate="email">
            <a:lum bright="-6000" contrast="6000"/>
            <a:extLst>
              <a:ext uri="{28A0092B-C50C-407E-A947-70E740481C1C}">
                <a14:useLocalDpi xmlns:a14="http://schemas.microsoft.com/office/drawing/2010/main"/>
              </a:ext>
            </a:extLst>
          </a:blip>
          <a:srcRect l="1270" t="3557" r="256" b="3557"/>
          <a:stretch>
            <a:fillRect/>
          </a:stretch>
        </p:blipFill>
        <p:spPr bwMode="auto">
          <a:xfrm>
            <a:off x="76200" y="1828800"/>
            <a:ext cx="63642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The massacre of the settlers in 1622"/>
          <p:cNvPicPr>
            <a:picLocks noChangeAspect="1" noChangeArrowheads="1"/>
          </p:cNvPicPr>
          <p:nvPr/>
        </p:nvPicPr>
        <p:blipFill>
          <a:blip r:embed="rId5" cstate="email">
            <a:lum contrast="6000"/>
            <a:extLst>
              <a:ext uri="{28A0092B-C50C-407E-A947-70E740481C1C}">
                <a14:useLocalDpi xmlns:a14="http://schemas.microsoft.com/office/drawing/2010/main"/>
              </a:ext>
            </a:extLst>
          </a:blip>
          <a:srcRect/>
          <a:stretch>
            <a:fillRect/>
          </a:stretch>
        </p:blipFill>
        <p:spPr bwMode="auto">
          <a:xfrm>
            <a:off x="88900" y="1828800"/>
            <a:ext cx="621665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4" descr="Chief Powhatan"/>
          <p:cNvPicPr>
            <a:picLocks noChangeAspect="1" noChangeArrowheads="1"/>
          </p:cNvPicPr>
          <p:nvPr/>
        </p:nvPicPr>
        <p:blipFill>
          <a:blip r:embed="rId6">
            <a:lum bright="6000" contrast="6000"/>
            <a:extLst>
              <a:ext uri="{28A0092B-C50C-407E-A947-70E740481C1C}">
                <a14:useLocalDpi xmlns:a14="http://schemas.microsoft.com/office/drawing/2010/main"/>
              </a:ext>
            </a:extLst>
          </a:blip>
          <a:srcRect/>
          <a:stretch>
            <a:fillRect/>
          </a:stretch>
        </p:blipFill>
        <p:spPr bwMode="auto">
          <a:xfrm>
            <a:off x="6096000" y="2152650"/>
            <a:ext cx="2922588" cy="440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xit" presetSubtype="0" fill="hold"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714" name="Picture 2" descr="http://www.speedlivin.com/wp-content/uploads/2011/04/tobacco-Haul.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47800" y="2209800"/>
            <a:ext cx="7659688"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0" descr="John Rolfe"/>
          <p:cNvPicPr>
            <a:picLocks noChangeAspect="1" noChangeArrowheads="1"/>
          </p:cNvPicPr>
          <p:nvPr/>
        </p:nvPicPr>
        <p:blipFill>
          <a:blip r:embed="rId5" cstate="email">
            <a:lum bright="-12000" contrast="12000"/>
            <a:extLst>
              <a:ext uri="{28A0092B-C50C-407E-A947-70E740481C1C}">
                <a14:useLocalDpi xmlns:a14="http://schemas.microsoft.com/office/drawing/2010/main"/>
              </a:ext>
            </a:extLst>
          </a:blip>
          <a:srcRect/>
          <a:stretch>
            <a:fillRect/>
          </a:stretch>
        </p:blipFill>
        <p:spPr bwMode="auto">
          <a:xfrm>
            <a:off x="85725" y="3200400"/>
            <a:ext cx="1971675" cy="331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6" name="Rectangular Callout 5"/>
          <p:cNvSpPr>
            <a:spLocks noChangeArrowheads="1"/>
          </p:cNvSpPr>
          <p:nvPr/>
        </p:nvSpPr>
        <p:spPr bwMode="auto">
          <a:xfrm>
            <a:off x="76200" y="76200"/>
            <a:ext cx="4737100" cy="1981200"/>
          </a:xfrm>
          <a:prstGeom prst="wedgeRectCallout">
            <a:avLst>
              <a:gd name="adj1" fmla="val 8519"/>
              <a:gd name="adj2" fmla="val -28806"/>
            </a:avLst>
          </a:prstGeom>
          <a:solidFill>
            <a:srgbClr val="CCFFCC"/>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After the Jamestown colonists failed to find gold, the joint-stock investors demanded that colonists </a:t>
            </a:r>
            <a:br>
              <a:rPr lang="en-US" sz="3200" b="0">
                <a:latin typeface="Calibri" pitchFamily="34" charset="0"/>
                <a:cs typeface="Calibri" pitchFamily="34" charset="0"/>
              </a:rPr>
            </a:br>
            <a:r>
              <a:rPr lang="en-US" sz="3200" b="0">
                <a:latin typeface="Calibri" pitchFamily="34" charset="0"/>
                <a:cs typeface="Calibri" pitchFamily="34" charset="0"/>
              </a:rPr>
              <a:t>find a way to make money </a:t>
            </a:r>
          </a:p>
        </p:txBody>
      </p:sp>
      <p:sp>
        <p:nvSpPr>
          <p:cNvPr id="8197" name="Rectangular Callout 5"/>
          <p:cNvSpPr>
            <a:spLocks noChangeArrowheads="1"/>
          </p:cNvSpPr>
          <p:nvPr/>
        </p:nvSpPr>
        <p:spPr bwMode="auto">
          <a:xfrm>
            <a:off x="4953000" y="76200"/>
            <a:ext cx="4041775" cy="1981200"/>
          </a:xfrm>
          <a:prstGeom prst="wedgeRectCallout">
            <a:avLst>
              <a:gd name="adj1" fmla="val 8519"/>
              <a:gd name="adj2" fmla="val -28806"/>
            </a:avLst>
          </a:prstGeom>
          <a:solidFill>
            <a:srgbClr val="FFCC99"/>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In 1612, </a:t>
            </a:r>
            <a:r>
              <a:rPr lang="en-US" sz="3200" b="0">
                <a:solidFill>
                  <a:srgbClr val="0000CC"/>
                </a:solidFill>
                <a:effectLst>
                  <a:glow rad="101600">
                    <a:schemeClr val="accent1">
                      <a:satMod val="175000"/>
                      <a:alpha val="40000"/>
                    </a:schemeClr>
                  </a:glow>
                </a:effectLst>
                <a:latin typeface="Calibri" pitchFamily="34" charset="0"/>
                <a:cs typeface="Calibri" pitchFamily="34" charset="0"/>
              </a:rPr>
              <a:t>John Rolfe </a:t>
            </a:r>
            <a:r>
              <a:rPr lang="en-US" sz="3200" b="0">
                <a:latin typeface="Calibri" pitchFamily="34" charset="0"/>
                <a:cs typeface="Calibri" pitchFamily="34" charset="0"/>
              </a:rPr>
              <a:t>introduced </a:t>
            </a:r>
            <a:r>
              <a:rPr lang="en-US" sz="3200" b="0" dirty="0">
                <a:latin typeface="Calibri" pitchFamily="34" charset="0"/>
                <a:cs typeface="Calibri" pitchFamily="34" charset="0"/>
              </a:rPr>
              <a:t>tobacco in Jamestown which was popular in Europe &amp; made investors money </a:t>
            </a:r>
          </a:p>
        </p:txBody>
      </p:sp>
      <p:pic>
        <p:nvPicPr>
          <p:cNvPr id="11" name="Picture 23" descr="Photo of TOBACCO SHIPS, 1600s. &#10;English tobacco ships loading in the James River, Virginia, in the 17th century: colored engraving, 19th centur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0800" y="2209800"/>
            <a:ext cx="619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xit" presetSubtype="0" fill="hold" nodeType="withEffect">
                                  <p:stCondLst>
                                    <p:cond delay="0"/>
                                  </p:stCondLst>
                                  <p:childTnLst>
                                    <p:animEffect transition="out" filter="fade">
                                      <p:cBhvr>
                                        <p:cTn id="9" dur="500"/>
                                        <p:tgtEl>
                                          <p:spTgt spid="115714"/>
                                        </p:tgtEl>
                                      </p:cBhvr>
                                    </p:animEffect>
                                    <p:set>
                                      <p:cBhvr>
                                        <p:cTn id="10" dur="1" fill="hold">
                                          <p:stCondLst>
                                            <p:cond delay="499"/>
                                          </p:stCondLst>
                                        </p:cTn>
                                        <p:tgtEl>
                                          <p:spTgt spid="1157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465"/>
            <a:ext cx="9089433" cy="6836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340" y="383078"/>
            <a:ext cx="4222750" cy="611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68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6" descr="304690_m_03_05"/>
          <p:cNvPicPr>
            <a:picLocks noChangeAspect="1" noChangeArrowheads="1"/>
          </p:cNvPicPr>
          <p:nvPr/>
        </p:nvPicPr>
        <p:blipFill>
          <a:blip r:embed="rId2" cstate="email">
            <a:lum bright="-12000" contrast="12000"/>
            <a:extLst>
              <a:ext uri="{28A0092B-C50C-407E-A947-70E740481C1C}">
                <a14:useLocalDpi xmlns:a14="http://schemas.microsoft.com/office/drawing/2010/main"/>
              </a:ext>
            </a:extLst>
          </a:blip>
          <a:srcRect l="-2197" r="2" b="8121"/>
          <a:stretch>
            <a:fillRect/>
          </a:stretch>
        </p:blipFill>
        <p:spPr bwMode="auto">
          <a:xfrm>
            <a:off x="-228600" y="0"/>
            <a:ext cx="596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19" name="Rectangular Callout 5"/>
          <p:cNvSpPr>
            <a:spLocks noChangeArrowheads="1"/>
          </p:cNvSpPr>
          <p:nvPr/>
        </p:nvSpPr>
        <p:spPr bwMode="auto">
          <a:xfrm>
            <a:off x="5791200" y="152400"/>
            <a:ext cx="3276600" cy="2819400"/>
          </a:xfrm>
          <a:prstGeom prst="wedgeRectCallout">
            <a:avLst>
              <a:gd name="adj1" fmla="val 8519"/>
              <a:gd name="adj2" fmla="val -28806"/>
            </a:avLst>
          </a:prstGeom>
          <a:solidFill>
            <a:srgbClr val="CDE6FF"/>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Tobacco was so profitable that colonists planted more, built large plantations, &amp; expanded into new farm lands</a:t>
            </a:r>
          </a:p>
        </p:txBody>
      </p:sp>
      <p:pic>
        <p:nvPicPr>
          <p:cNvPr id="9" name="Picture 8" descr="21773"/>
          <p:cNvPicPr>
            <a:picLocks noChangeAspect="1" noChangeArrowheads="1"/>
          </p:cNvPicPr>
          <p:nvPr/>
        </p:nvPicPr>
        <p:blipFill>
          <a:blip r:embed="rId3" cstate="email">
            <a:extLst>
              <a:ext uri="{28A0092B-C50C-407E-A947-70E740481C1C}">
                <a14:useLocalDpi xmlns:a14="http://schemas.microsoft.com/office/drawing/2010/main"/>
              </a:ext>
            </a:extLst>
          </a:blip>
          <a:srcRect l="-241" t="-168"/>
          <a:stretch>
            <a:fillRect/>
          </a:stretch>
        </p:blipFill>
        <p:spPr bwMode="auto">
          <a:xfrm>
            <a:off x="-669925" y="76200"/>
            <a:ext cx="6384925" cy="674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Rectangular Callout 9"/>
          <p:cNvSpPr>
            <a:spLocks noChangeArrowheads="1"/>
          </p:cNvSpPr>
          <p:nvPr/>
        </p:nvSpPr>
        <p:spPr bwMode="auto">
          <a:xfrm>
            <a:off x="5791200" y="3048000"/>
            <a:ext cx="3276600" cy="2438400"/>
          </a:xfrm>
          <a:prstGeom prst="wedgeRectCallout">
            <a:avLst>
              <a:gd name="adj1" fmla="val 8519"/>
              <a:gd name="adj2" fmla="val -28806"/>
            </a:avLst>
          </a:prstGeom>
          <a:solidFill>
            <a:srgbClr val="FFFFCC"/>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Due to the success of tobacco, </a:t>
            </a:r>
            <a:br>
              <a:rPr lang="en-US" sz="3200" b="0">
                <a:latin typeface="Calibri" pitchFamily="34" charset="0"/>
                <a:cs typeface="Calibri" pitchFamily="34" charset="0"/>
              </a:rPr>
            </a:br>
            <a:r>
              <a:rPr lang="en-US" sz="3200" b="0">
                <a:latin typeface="Calibri" pitchFamily="34" charset="0"/>
                <a:cs typeface="Calibri" pitchFamily="34" charset="0"/>
              </a:rPr>
              <a:t>the Jamestown settlement expanded into the Virginia colony </a:t>
            </a:r>
          </a:p>
        </p:txBody>
      </p:sp>
      <p:pic>
        <p:nvPicPr>
          <p:cNvPr id="7" name="Picture 4" descr="02"/>
          <p:cNvPicPr>
            <a:picLocks noChangeAspect="1" noChangeArrowheads="1"/>
          </p:cNvPicPr>
          <p:nvPr/>
        </p:nvPicPr>
        <p:blipFill>
          <a:blip r:embed="rId4" cstate="email">
            <a:lum bright="-12000" contrast="12000"/>
            <a:extLst>
              <a:ext uri="{28A0092B-C50C-407E-A947-70E740481C1C}">
                <a14:useLocalDpi xmlns:a14="http://schemas.microsoft.com/office/drawing/2010/main"/>
              </a:ext>
            </a:extLst>
          </a:blip>
          <a:srcRect/>
          <a:stretch>
            <a:fillRect/>
          </a:stretch>
        </p:blipFill>
        <p:spPr bwMode="auto">
          <a:xfrm>
            <a:off x="-582613" y="0"/>
            <a:ext cx="6297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8" name="Rectangular Callout 7"/>
          <p:cNvSpPr>
            <a:spLocks noChangeArrowheads="1"/>
          </p:cNvSpPr>
          <p:nvPr/>
        </p:nvSpPr>
        <p:spPr bwMode="auto">
          <a:xfrm>
            <a:off x="5181600" y="5573713"/>
            <a:ext cx="3886200" cy="1200150"/>
          </a:xfrm>
          <a:prstGeom prst="wedgeRectCallout">
            <a:avLst>
              <a:gd name="adj1" fmla="val 3042"/>
              <a:gd name="adj2" fmla="val -5921"/>
            </a:avLst>
          </a:prstGeom>
          <a:solidFill>
            <a:srgbClr val="CCFFCC"/>
          </a:solidFill>
          <a:ln w="12700" algn="ctr">
            <a:solidFill>
              <a:schemeClr val="tx1"/>
            </a:solidFill>
            <a:round/>
            <a:headEnd/>
            <a:tailEnd/>
          </a:ln>
        </p:spPr>
        <p:txBody>
          <a:bodyPr>
            <a:spAutoFit/>
          </a:bodyPr>
          <a:lstStyle/>
          <a:p>
            <a:pPr algn="ctr" eaLnBrk="0" hangingPunct="0">
              <a:lnSpc>
                <a:spcPct val="80000"/>
              </a:lnSpc>
            </a:pPr>
            <a:r>
              <a:rPr lang="en-US" sz="3000" u="sng">
                <a:latin typeface="Calibri" pitchFamily="34" charset="0"/>
                <a:cs typeface="Calibri" pitchFamily="34" charset="0"/>
              </a:rPr>
              <a:t>Label on your map: </a:t>
            </a:r>
            <a:r>
              <a:rPr lang="en-US" sz="3000" b="0">
                <a:latin typeface="Calibri" pitchFamily="34" charset="0"/>
                <a:cs typeface="Calibri" pitchFamily="34" charset="0"/>
              </a:rPr>
              <a:t>Virginia &amp; write why the colony was founded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ular Callout 7"/>
          <p:cNvSpPr>
            <a:spLocks noChangeArrowheads="1"/>
          </p:cNvSpPr>
          <p:nvPr/>
        </p:nvSpPr>
        <p:spPr bwMode="auto">
          <a:xfrm>
            <a:off x="381000" y="152400"/>
            <a:ext cx="8259763" cy="1284288"/>
          </a:xfrm>
          <a:prstGeom prst="wedgeRectCallout">
            <a:avLst>
              <a:gd name="adj1" fmla="val 6343"/>
              <a:gd name="adj2" fmla="val -19676"/>
            </a:avLst>
          </a:prstGeom>
          <a:solidFill>
            <a:srgbClr val="CCFFCC"/>
          </a:solidFill>
          <a:ln w="12700" algn="ctr">
            <a:solidFill>
              <a:schemeClr val="tx1"/>
            </a:solidFill>
            <a:round/>
            <a:headEnd/>
            <a:tailEnd/>
          </a:ln>
        </p:spPr>
        <p:txBody>
          <a:bodyPr>
            <a:spAutoFit/>
          </a:bodyPr>
          <a:lstStyle/>
          <a:p>
            <a:pPr algn="ctr" eaLnBrk="0" hangingPunct="0">
              <a:lnSpc>
                <a:spcPct val="80000"/>
              </a:lnSpc>
            </a:pPr>
            <a:r>
              <a:rPr lang="en-US" sz="3200" u="sng" dirty="0">
                <a:latin typeface="Calibri" pitchFamily="34" charset="0"/>
                <a:cs typeface="Calibri" pitchFamily="34" charset="0"/>
              </a:rPr>
              <a:t>Quick discussion</a:t>
            </a:r>
            <a:r>
              <a:rPr lang="en-US" sz="3200" dirty="0">
                <a:latin typeface="Calibri" pitchFamily="34" charset="0"/>
                <a:cs typeface="Calibri" pitchFamily="34" charset="0"/>
              </a:rPr>
              <a:t>:  </a:t>
            </a:r>
            <a:r>
              <a:rPr lang="en-US" sz="3200" b="0" dirty="0">
                <a:latin typeface="Calibri" pitchFamily="34" charset="0"/>
                <a:cs typeface="Calibri" pitchFamily="34" charset="0"/>
              </a:rPr>
              <a:t>How did Jamestown settlers</a:t>
            </a:r>
            <a:br>
              <a:rPr lang="en-US" sz="3200" b="0" dirty="0">
                <a:latin typeface="Calibri" pitchFamily="34" charset="0"/>
                <a:cs typeface="Calibri" pitchFamily="34" charset="0"/>
              </a:rPr>
            </a:br>
            <a:r>
              <a:rPr lang="en-US" sz="3200" b="0" dirty="0">
                <a:latin typeface="Calibri" pitchFamily="34" charset="0"/>
                <a:cs typeface="Calibri" pitchFamily="34" charset="0"/>
              </a:rPr>
              <a:t>find enough workers to plant, harvest, and </a:t>
            </a:r>
            <a:br>
              <a:rPr lang="en-US" sz="3200" b="0" dirty="0">
                <a:latin typeface="Calibri" pitchFamily="34" charset="0"/>
                <a:cs typeface="Calibri" pitchFamily="34" charset="0"/>
              </a:rPr>
            </a:br>
            <a:r>
              <a:rPr lang="en-US" sz="3200" b="0" dirty="0">
                <a:latin typeface="Calibri" pitchFamily="34" charset="0"/>
                <a:cs typeface="Calibri" pitchFamily="34" charset="0"/>
              </a:rPr>
              <a:t>package large amounts of tobacco? </a:t>
            </a:r>
          </a:p>
        </p:txBody>
      </p:sp>
      <p:pic>
        <p:nvPicPr>
          <p:cNvPr id="10243" name="Picture 2" descr="http://www.speedlivin.com/wp-content/uploads/2011/04/tobacco-Hau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8913" y="1581150"/>
            <a:ext cx="87264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ular Callout 5"/>
          <p:cNvSpPr>
            <a:spLocks noChangeArrowheads="1"/>
          </p:cNvSpPr>
          <p:nvPr/>
        </p:nvSpPr>
        <p:spPr bwMode="auto">
          <a:xfrm>
            <a:off x="4191000" y="304800"/>
            <a:ext cx="4800600" cy="1219200"/>
          </a:xfrm>
          <a:prstGeom prst="wedgeRectCallout">
            <a:avLst>
              <a:gd name="adj1" fmla="val 8519"/>
              <a:gd name="adj2" fmla="val -28806"/>
            </a:avLst>
          </a:prstGeom>
          <a:solidFill>
            <a:srgbClr val="CDE6FF"/>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Tobacco created a need </a:t>
            </a:r>
            <a:br>
              <a:rPr lang="en-US" sz="3200" b="0">
                <a:latin typeface="Calibri" pitchFamily="34" charset="0"/>
                <a:cs typeface="Calibri" pitchFamily="34" charset="0"/>
              </a:rPr>
            </a:br>
            <a:r>
              <a:rPr lang="en-US" sz="3200" b="0">
                <a:latin typeface="Calibri" pitchFamily="34" charset="0"/>
                <a:cs typeface="Calibri" pitchFamily="34" charset="0"/>
              </a:rPr>
              <a:t>for field laborers to plant </a:t>
            </a:r>
            <a:br>
              <a:rPr lang="en-US" sz="3200" b="0">
                <a:latin typeface="Calibri" pitchFamily="34" charset="0"/>
                <a:cs typeface="Calibri" pitchFamily="34" charset="0"/>
              </a:rPr>
            </a:br>
            <a:r>
              <a:rPr lang="en-US" sz="3200" b="0">
                <a:latin typeface="Calibri" pitchFamily="34" charset="0"/>
                <a:cs typeface="Calibri" pitchFamily="34" charset="0"/>
              </a:rPr>
              <a:t>&amp; pick the tobacco</a:t>
            </a:r>
          </a:p>
        </p:txBody>
      </p:sp>
      <p:sp>
        <p:nvSpPr>
          <p:cNvPr id="10" name="Rectangular Callout 9"/>
          <p:cNvSpPr>
            <a:spLocks noChangeArrowheads="1"/>
          </p:cNvSpPr>
          <p:nvPr/>
        </p:nvSpPr>
        <p:spPr bwMode="auto">
          <a:xfrm>
            <a:off x="4191000" y="3733800"/>
            <a:ext cx="4800600" cy="2362200"/>
          </a:xfrm>
          <a:prstGeom prst="wedgeRectCallout">
            <a:avLst>
              <a:gd name="adj1" fmla="val 8519"/>
              <a:gd name="adj2" fmla="val -28806"/>
            </a:avLst>
          </a:prstGeom>
          <a:solidFill>
            <a:srgbClr val="CCCCFF"/>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Indentured servants were typically poor men or women who agreed to work for a land owner for </a:t>
            </a:r>
            <a:br>
              <a:rPr lang="en-US" sz="3200" b="0">
                <a:latin typeface="Calibri" pitchFamily="34" charset="0"/>
                <a:cs typeface="Calibri" pitchFamily="34" charset="0"/>
              </a:rPr>
            </a:br>
            <a:r>
              <a:rPr lang="en-US" sz="3200" b="0">
                <a:latin typeface="Calibri" pitchFamily="34" charset="0"/>
                <a:cs typeface="Calibri" pitchFamily="34" charset="0"/>
              </a:rPr>
              <a:t>4 to 7 years in exchange </a:t>
            </a:r>
            <a:br>
              <a:rPr lang="en-US" sz="3200" b="0">
                <a:latin typeface="Calibri" pitchFamily="34" charset="0"/>
                <a:cs typeface="Calibri" pitchFamily="34" charset="0"/>
              </a:rPr>
            </a:br>
            <a:r>
              <a:rPr lang="en-US" sz="3200" b="0">
                <a:latin typeface="Calibri" pitchFamily="34" charset="0"/>
                <a:cs typeface="Calibri" pitchFamily="34" charset="0"/>
              </a:rPr>
              <a:t>for their travel to America</a:t>
            </a:r>
          </a:p>
        </p:txBody>
      </p:sp>
      <p:sp>
        <p:nvSpPr>
          <p:cNvPr id="11268" name="Rectangular Callout 7"/>
          <p:cNvSpPr>
            <a:spLocks noChangeArrowheads="1"/>
          </p:cNvSpPr>
          <p:nvPr/>
        </p:nvSpPr>
        <p:spPr bwMode="auto">
          <a:xfrm>
            <a:off x="4191000" y="1828800"/>
            <a:ext cx="4800600" cy="1600200"/>
          </a:xfrm>
          <a:prstGeom prst="wedgeRectCallout">
            <a:avLst>
              <a:gd name="adj1" fmla="val 8519"/>
              <a:gd name="adj2" fmla="val -28806"/>
            </a:avLst>
          </a:prstGeom>
          <a:solidFill>
            <a:srgbClr val="FFFFCC"/>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To meet the demand for workers, landowners in Virginia used </a:t>
            </a:r>
            <a:r>
              <a:rPr lang="en-US" sz="3200" b="0"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indentured servants </a:t>
            </a:r>
            <a:r>
              <a:rPr lang="en-US" sz="3200" b="0" dirty="0">
                <a:latin typeface="Calibri" pitchFamily="34" charset="0"/>
                <a:cs typeface="Calibri" pitchFamily="34" charset="0"/>
              </a:rPr>
              <a:t>from England</a:t>
            </a:r>
          </a:p>
        </p:txBody>
      </p:sp>
      <p:pic>
        <p:nvPicPr>
          <p:cNvPr id="11269" name="Picture 6" descr="http://www.history.org/Foundation/journal/Spring05/images/scots_66_104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225" y="584200"/>
            <a:ext cx="3889375"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www.norcalblogs.com/commission/images/indentured_servant_sign.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238" y="228600"/>
            <a:ext cx="3916362" cy="65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304690_m_03_01"/>
          <p:cNvPicPr>
            <a:picLocks noChangeAspect="1" noChangeArrowheads="1"/>
          </p:cNvPicPr>
          <p:nvPr/>
        </p:nvPicPr>
        <p:blipFill>
          <a:blip r:embed="rId4" cstate="email">
            <a:lum bright="-12000" contrast="12000"/>
            <a:extLst>
              <a:ext uri="{28A0092B-C50C-407E-A947-70E740481C1C}">
                <a14:useLocalDpi xmlns:a14="http://schemas.microsoft.com/office/drawing/2010/main"/>
              </a:ext>
            </a:extLst>
          </a:blip>
          <a:srcRect b="8720"/>
          <a:stretch>
            <a:fillRect/>
          </a:stretch>
        </p:blipFill>
        <p:spPr bwMode="auto">
          <a:xfrm>
            <a:off x="0" y="1752600"/>
            <a:ext cx="6096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291" name="Rectangular Callout 15"/>
          <p:cNvSpPr>
            <a:spLocks noChangeArrowheads="1"/>
          </p:cNvSpPr>
          <p:nvPr/>
        </p:nvSpPr>
        <p:spPr bwMode="auto">
          <a:xfrm>
            <a:off x="152400" y="76200"/>
            <a:ext cx="5867400" cy="1600200"/>
          </a:xfrm>
          <a:prstGeom prst="wedgeRectCallout">
            <a:avLst>
              <a:gd name="adj1" fmla="val 8519"/>
              <a:gd name="adj2" fmla="val -28806"/>
            </a:avLst>
          </a:prstGeom>
          <a:solidFill>
            <a:srgbClr val="CDE6FF"/>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In 1618, Virginia introduced the </a:t>
            </a:r>
            <a:r>
              <a:rPr lang="en-US" sz="3200" b="0"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Headright System </a:t>
            </a:r>
            <a:r>
              <a:rPr lang="en-US" sz="3200" b="0" dirty="0">
                <a:latin typeface="Calibri" pitchFamily="34" charset="0"/>
                <a:cs typeface="Calibri" pitchFamily="34" charset="0"/>
              </a:rPr>
              <a:t>which gave </a:t>
            </a:r>
            <a:br>
              <a:rPr lang="en-US" sz="3200" b="0" dirty="0">
                <a:latin typeface="Calibri" pitchFamily="34" charset="0"/>
                <a:cs typeface="Calibri" pitchFamily="34" charset="0"/>
              </a:rPr>
            </a:br>
            <a:r>
              <a:rPr lang="en-US" sz="3200" b="0" dirty="0">
                <a:latin typeface="Calibri" pitchFamily="34" charset="0"/>
                <a:cs typeface="Calibri" pitchFamily="34" charset="0"/>
              </a:rPr>
              <a:t>50 acres to anyone who brought </a:t>
            </a:r>
            <a:br>
              <a:rPr lang="en-US" sz="3200" b="0" dirty="0">
                <a:latin typeface="Calibri" pitchFamily="34" charset="0"/>
                <a:cs typeface="Calibri" pitchFamily="34" charset="0"/>
              </a:rPr>
            </a:br>
            <a:r>
              <a:rPr lang="en-US" sz="3200" b="0" dirty="0">
                <a:latin typeface="Calibri" pitchFamily="34" charset="0"/>
                <a:cs typeface="Calibri" pitchFamily="34" charset="0"/>
              </a:rPr>
              <a:t>an indentured servant to America </a:t>
            </a:r>
          </a:p>
        </p:txBody>
      </p:sp>
      <p:sp>
        <p:nvSpPr>
          <p:cNvPr id="10" name="Rectangular Callout 15"/>
          <p:cNvSpPr>
            <a:spLocks noChangeArrowheads="1"/>
          </p:cNvSpPr>
          <p:nvPr/>
        </p:nvSpPr>
        <p:spPr bwMode="auto">
          <a:xfrm>
            <a:off x="6172200" y="3886200"/>
            <a:ext cx="2895600" cy="2743200"/>
          </a:xfrm>
          <a:prstGeom prst="wedgeRectCallout">
            <a:avLst>
              <a:gd name="adj1" fmla="val 8519"/>
              <a:gd name="adj2" fmla="val -28806"/>
            </a:avLst>
          </a:prstGeom>
          <a:solidFill>
            <a:srgbClr val="FFCCCC"/>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Indentured servants were worked hard, treated badly, </a:t>
            </a:r>
            <a:br>
              <a:rPr lang="en-US" sz="3200" b="0">
                <a:latin typeface="Calibri" pitchFamily="34" charset="0"/>
                <a:cs typeface="Calibri" pitchFamily="34" charset="0"/>
              </a:rPr>
            </a:br>
            <a:r>
              <a:rPr lang="en-US" sz="3200" b="0">
                <a:latin typeface="Calibri" pitchFamily="34" charset="0"/>
                <a:cs typeface="Calibri" pitchFamily="34" charset="0"/>
              </a:rPr>
              <a:t>&amp; many died before their contracts</a:t>
            </a:r>
            <a:r>
              <a:rPr lang="en-US" sz="2000" b="0">
                <a:latin typeface="Calibri" pitchFamily="34" charset="0"/>
                <a:cs typeface="Calibri" pitchFamily="34" charset="0"/>
              </a:rPr>
              <a:t> </a:t>
            </a:r>
            <a:r>
              <a:rPr lang="en-US" sz="3200" b="0">
                <a:latin typeface="Calibri" pitchFamily="34" charset="0"/>
                <a:cs typeface="Calibri" pitchFamily="34" charset="0"/>
              </a:rPr>
              <a:t>ended</a:t>
            </a:r>
          </a:p>
        </p:txBody>
      </p:sp>
      <p:sp>
        <p:nvSpPr>
          <p:cNvPr id="11" name="Rectangular Callout 15"/>
          <p:cNvSpPr>
            <a:spLocks noChangeArrowheads="1"/>
          </p:cNvSpPr>
          <p:nvPr/>
        </p:nvSpPr>
        <p:spPr bwMode="auto">
          <a:xfrm>
            <a:off x="6172200" y="152400"/>
            <a:ext cx="2895600" cy="3581400"/>
          </a:xfrm>
          <a:prstGeom prst="wedgeRectCallout">
            <a:avLst>
              <a:gd name="adj1" fmla="val 8519"/>
              <a:gd name="adj2" fmla="val -28806"/>
            </a:avLst>
          </a:prstGeom>
          <a:solidFill>
            <a:srgbClr val="CCFFCC"/>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The large population of poor people in Britain led thousands of people to immigrating as indentured servants</a:t>
            </a:r>
            <a:r>
              <a:rPr lang="en-US" b="0">
                <a:latin typeface="Calibri" pitchFamily="34" charset="0"/>
                <a:cs typeface="Calibri" pitchFamily="34" charset="0"/>
              </a:rPr>
              <a:t> </a:t>
            </a:r>
            <a:r>
              <a:rPr lang="en-US" sz="3200" b="0">
                <a:latin typeface="Calibri" pitchFamily="34" charset="0"/>
                <a:cs typeface="Calibri" pitchFamily="34" charset="0"/>
              </a:rPr>
              <a:t>by</a:t>
            </a:r>
            <a:r>
              <a:rPr lang="en-US" b="0">
                <a:latin typeface="Calibri" pitchFamily="34" charset="0"/>
                <a:cs typeface="Calibri" pitchFamily="34" charset="0"/>
              </a:rPr>
              <a:t> </a:t>
            </a:r>
            <a:r>
              <a:rPr lang="en-US" sz="3200" b="0">
                <a:latin typeface="Calibri" pitchFamily="34" charset="0"/>
                <a:cs typeface="Calibri" pitchFamily="34" charset="0"/>
              </a:rPr>
              <a:t>1700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Brooks PPT Template">
  <a:themeElements>
    <a:clrScheme name="Brooks PPT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fontScheme name="Brooks PPT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rooks PPT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PPT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PPT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PPT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PPT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PPT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PPT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7635</TotalTime>
  <Pages>7787800</Pages>
  <Words>797</Words>
  <Application>Microsoft Office PowerPoint</Application>
  <PresentationFormat>On-screen Show (4:3)</PresentationFormat>
  <Paragraphs>67</Paragraphs>
  <Slides>22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Brooks PPT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Middle &amp; Lower South Colonies</vt:lpstr>
      <vt:lpstr>The image below is from the “Lower South”  colony of South Carolina. Which other colony might it be similar to? Why?</vt:lpstr>
      <vt:lpstr>PowerPoint Presentation</vt:lpstr>
      <vt:lpstr>PowerPoint Presentation</vt:lpstr>
      <vt:lpstr>PowerPoint Presentation</vt:lpstr>
      <vt:lpstr>Closure Activity </vt:lpstr>
      <vt:lpstr>Closure Activity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Baggett, Brooks</dc:creator>
  <cp:lastModifiedBy>Schuster Deirdre</cp:lastModifiedBy>
  <cp:revision>366</cp:revision>
  <dcterms:created xsi:type="dcterms:W3CDTF">1997-09-19T16:12:28Z</dcterms:created>
  <dcterms:modified xsi:type="dcterms:W3CDTF">2017-08-23T17:43:43Z</dcterms:modified>
</cp:coreProperties>
</file>