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86345-463F-4C3D-BD58-25BEFA867478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599F1-515F-401E-A096-D33201808E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86345-463F-4C3D-BD58-25BEFA867478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599F1-515F-401E-A096-D33201808E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86345-463F-4C3D-BD58-25BEFA867478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599F1-515F-401E-A096-D33201808E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86345-463F-4C3D-BD58-25BEFA867478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599F1-515F-401E-A096-D33201808E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86345-463F-4C3D-BD58-25BEFA867478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599F1-515F-401E-A096-D33201808E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86345-463F-4C3D-BD58-25BEFA867478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599F1-515F-401E-A096-D33201808E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86345-463F-4C3D-BD58-25BEFA867478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599F1-515F-401E-A096-D33201808E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86345-463F-4C3D-BD58-25BEFA867478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599F1-515F-401E-A096-D33201808E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86345-463F-4C3D-BD58-25BEFA867478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599F1-515F-401E-A096-D33201808E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86345-463F-4C3D-BD58-25BEFA867478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599F1-515F-401E-A096-D33201808E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86345-463F-4C3D-BD58-25BEFA867478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0599F1-515F-401E-A096-D33201808E5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8386345-463F-4C3D-BD58-25BEFA867478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20599F1-515F-401E-A096-D33201808E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Models of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Measures of Productivity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10200"/>
            <a:ext cx="8382000" cy="1051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Evolution of economies from agrarian to industrial/manufacturing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81000"/>
            <a:ext cx="818388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Primary </a:t>
            </a:r>
          </a:p>
          <a:p>
            <a:pPr lvl="1"/>
            <a:r>
              <a:rPr lang="en-US" dirty="0" smtClean="0"/>
              <a:t>Harvest or extraction of raw materials</a:t>
            </a:r>
          </a:p>
          <a:p>
            <a:pPr lvl="1"/>
            <a:r>
              <a:rPr lang="en-US" dirty="0" smtClean="0"/>
              <a:t>Fishing, agriculture, ranching, mining</a:t>
            </a:r>
          </a:p>
          <a:p>
            <a:r>
              <a:rPr lang="en-US" dirty="0" smtClean="0"/>
              <a:t>Secondary</a:t>
            </a:r>
          </a:p>
          <a:p>
            <a:pPr lvl="1"/>
            <a:r>
              <a:rPr lang="en-US" dirty="0" smtClean="0"/>
              <a:t>Assembly of raw materials into goods for consumption</a:t>
            </a:r>
          </a:p>
          <a:p>
            <a:pPr lvl="1"/>
            <a:r>
              <a:rPr lang="en-US" dirty="0" smtClean="0"/>
              <a:t>Heavy industry, manufacturing, textile products</a:t>
            </a:r>
          </a:p>
          <a:p>
            <a:r>
              <a:rPr lang="en-US" dirty="0" smtClean="0"/>
              <a:t>Tertiary </a:t>
            </a:r>
          </a:p>
          <a:p>
            <a:pPr lvl="1"/>
            <a:r>
              <a:rPr lang="en-US" dirty="0" smtClean="0"/>
              <a:t>Exchange of goods produced in secondary activities</a:t>
            </a:r>
          </a:p>
          <a:p>
            <a:pPr lvl="1"/>
            <a:r>
              <a:rPr lang="en-US" dirty="0" smtClean="0"/>
              <a:t>Retailing, restaurants, basic service jobs</a:t>
            </a:r>
          </a:p>
          <a:p>
            <a:r>
              <a:rPr lang="en-US" dirty="0" smtClean="0"/>
              <a:t>Quaternary </a:t>
            </a:r>
          </a:p>
          <a:p>
            <a:pPr lvl="1"/>
            <a:r>
              <a:rPr lang="en-US" dirty="0" smtClean="0"/>
              <a:t>Research and development, teaching, tourism</a:t>
            </a:r>
          </a:p>
          <a:p>
            <a:pPr lvl="1"/>
            <a:r>
              <a:rPr lang="en-US" dirty="0" smtClean="0"/>
              <a:t>Generate and exchange knowledge</a:t>
            </a:r>
          </a:p>
          <a:p>
            <a:r>
              <a:rPr lang="en-US" dirty="0" err="1" smtClean="0"/>
              <a:t>Quinary</a:t>
            </a:r>
            <a:endParaRPr lang="en-US" dirty="0" smtClean="0"/>
          </a:p>
          <a:p>
            <a:pPr lvl="1"/>
            <a:r>
              <a:rPr lang="en-US" dirty="0" smtClean="0"/>
              <a:t>Subset of quaternary</a:t>
            </a:r>
          </a:p>
          <a:p>
            <a:pPr lvl="1"/>
            <a:r>
              <a:rPr lang="en-US" dirty="0" smtClean="0"/>
              <a:t>High-level decision making and scientific research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276600" cy="161924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Rostow’s</a:t>
            </a:r>
            <a:r>
              <a:rPr lang="en-US" dirty="0" smtClean="0"/>
              <a:t> Stages of Development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9832" y="6037421"/>
            <a:ext cx="2314544" cy="80021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Traditional Society</a:t>
            </a:r>
          </a:p>
          <a:p>
            <a:pPr algn="ctr"/>
            <a:r>
              <a:rPr lang="en-US" sz="1400" dirty="0" smtClean="0"/>
              <a:t>Limited technology; </a:t>
            </a:r>
          </a:p>
          <a:p>
            <a:pPr algn="ctr"/>
            <a:r>
              <a:rPr lang="en-US" sz="1400" dirty="0" smtClean="0"/>
              <a:t>static society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530324" y="3849469"/>
            <a:ext cx="2432076" cy="129266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Preconditions </a:t>
            </a:r>
          </a:p>
          <a:p>
            <a:pPr algn="ctr"/>
            <a:r>
              <a:rPr lang="en-US" dirty="0" smtClean="0"/>
              <a:t>for Take-Off</a:t>
            </a:r>
          </a:p>
          <a:p>
            <a:pPr algn="ctr"/>
            <a:r>
              <a:rPr lang="en-US" sz="1400" dirty="0" smtClean="0"/>
              <a:t>Commercial exploitation </a:t>
            </a:r>
          </a:p>
          <a:p>
            <a:pPr algn="ctr"/>
            <a:r>
              <a:rPr lang="en-US" sz="1400" dirty="0" smtClean="0"/>
              <a:t>of agriculture</a:t>
            </a:r>
          </a:p>
          <a:p>
            <a:pPr algn="ctr"/>
            <a:r>
              <a:rPr lang="en-US" sz="1400" dirty="0" smtClean="0"/>
              <a:t>And extractive industry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2800290"/>
            <a:ext cx="2106667" cy="80021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Take-Off</a:t>
            </a:r>
          </a:p>
          <a:p>
            <a:pPr algn="ctr"/>
            <a:r>
              <a:rPr lang="en-US" sz="1400" dirty="0" smtClean="0"/>
              <a:t>Development of a </a:t>
            </a:r>
          </a:p>
          <a:p>
            <a:pPr algn="ctr"/>
            <a:r>
              <a:rPr lang="en-US" sz="1400" dirty="0" smtClean="0"/>
              <a:t>manufacturing sector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694949" y="1504335"/>
            <a:ext cx="2169184" cy="1015663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Drive to Maturity</a:t>
            </a:r>
          </a:p>
          <a:p>
            <a:pPr algn="ctr"/>
            <a:r>
              <a:rPr lang="en-US" sz="1400" dirty="0" smtClean="0"/>
              <a:t>Development of wider</a:t>
            </a:r>
          </a:p>
          <a:p>
            <a:pPr algn="ctr"/>
            <a:r>
              <a:rPr lang="en-US" sz="1400" dirty="0" smtClean="0"/>
              <a:t>Industrial and</a:t>
            </a:r>
          </a:p>
          <a:p>
            <a:pPr algn="ctr"/>
            <a:r>
              <a:rPr lang="en-US" sz="1400" dirty="0" smtClean="0"/>
              <a:t>Commercial base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436481" y="228600"/>
            <a:ext cx="1707519" cy="646331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High Mass </a:t>
            </a:r>
          </a:p>
          <a:p>
            <a:pPr algn="ctr"/>
            <a:r>
              <a:rPr lang="en-US" dirty="0" smtClean="0"/>
              <a:t>Consumption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8075" y="5128611"/>
            <a:ext cx="1918730" cy="646331"/>
          </a:xfrm>
          <a:prstGeom prst="rect">
            <a:avLst/>
          </a:prstGeom>
          <a:solidFill>
            <a:schemeClr val="bg2"/>
          </a:solidFill>
          <a:scene3d>
            <a:camera prst="perspectiveContrastingLeftFacing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Transition triggered </a:t>
            </a:r>
          </a:p>
          <a:p>
            <a:pPr algn="ctr"/>
            <a:r>
              <a:rPr lang="en-US" sz="1200" dirty="0" smtClean="0"/>
              <a:t>by external influence, </a:t>
            </a:r>
          </a:p>
          <a:p>
            <a:pPr algn="ctr"/>
            <a:r>
              <a:rPr lang="en-US" sz="1200" dirty="0" smtClean="0"/>
              <a:t>interests, or markets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002143" y="2793086"/>
            <a:ext cx="2605137" cy="830997"/>
          </a:xfrm>
          <a:prstGeom prst="rect">
            <a:avLst/>
          </a:prstGeom>
          <a:solidFill>
            <a:schemeClr val="bg2"/>
          </a:solidFill>
          <a:scene3d>
            <a:camera prst="perspectiveContrastingLeftFacing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Installation of physical</a:t>
            </a:r>
          </a:p>
          <a:p>
            <a:pPr algn="ctr"/>
            <a:r>
              <a:rPr lang="en-US" sz="1200" dirty="0" smtClean="0"/>
              <a:t>Infrastructure (roads, railways,</a:t>
            </a:r>
          </a:p>
          <a:p>
            <a:pPr algn="ctr"/>
            <a:r>
              <a:rPr lang="en-US" sz="1200" dirty="0" smtClean="0"/>
              <a:t>Etc.) and emergence of</a:t>
            </a:r>
          </a:p>
          <a:p>
            <a:pPr algn="ctr"/>
            <a:r>
              <a:rPr lang="en-US" sz="1200" dirty="0" smtClean="0"/>
              <a:t>Social/political elite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144251" y="1447800"/>
            <a:ext cx="2550698" cy="1015663"/>
          </a:xfrm>
          <a:prstGeom prst="rect">
            <a:avLst/>
          </a:prstGeom>
          <a:solidFill>
            <a:schemeClr val="bg2"/>
          </a:solidFill>
          <a:scene3d>
            <a:camera prst="perspectiveContrastingLeftFacing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Investment in manufacturing</a:t>
            </a:r>
          </a:p>
          <a:p>
            <a:pPr algn="ctr"/>
            <a:r>
              <a:rPr lang="en-US" sz="1200" dirty="0"/>
              <a:t>e</a:t>
            </a:r>
            <a:r>
              <a:rPr lang="en-US" sz="1200" dirty="0" smtClean="0"/>
              <a:t>xceeds 10% of national </a:t>
            </a:r>
          </a:p>
          <a:p>
            <a:pPr algn="ctr"/>
            <a:r>
              <a:rPr lang="en-US" sz="1200" dirty="0" smtClean="0"/>
              <a:t>income; development of </a:t>
            </a:r>
          </a:p>
          <a:p>
            <a:pPr algn="ctr"/>
            <a:r>
              <a:rPr lang="en-US" sz="1200" dirty="0" smtClean="0"/>
              <a:t>modern social, economic, and </a:t>
            </a:r>
          </a:p>
          <a:p>
            <a:pPr algn="ctr"/>
            <a:r>
              <a:rPr lang="en-US" sz="1200" dirty="0" smtClean="0"/>
              <a:t>political institutions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367099"/>
            <a:ext cx="1350050" cy="1015663"/>
          </a:xfrm>
          <a:prstGeom prst="rect">
            <a:avLst/>
          </a:prstGeom>
          <a:solidFill>
            <a:schemeClr val="bg2"/>
          </a:solidFill>
          <a:scene3d>
            <a:camera prst="perspectiveContrastingLeftFacing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Exploitation of </a:t>
            </a:r>
          </a:p>
          <a:p>
            <a:pPr algn="ctr"/>
            <a:r>
              <a:rPr lang="en-US" sz="1200" dirty="0" smtClean="0"/>
              <a:t>comparative </a:t>
            </a:r>
          </a:p>
          <a:p>
            <a:pPr algn="ctr"/>
            <a:r>
              <a:rPr lang="en-US" sz="1200" dirty="0" smtClean="0"/>
              <a:t>advantages in </a:t>
            </a:r>
          </a:p>
          <a:p>
            <a:pPr algn="ctr"/>
            <a:r>
              <a:rPr lang="en-US" sz="1200" dirty="0" smtClean="0"/>
              <a:t>international </a:t>
            </a:r>
          </a:p>
          <a:p>
            <a:pPr algn="ctr"/>
            <a:r>
              <a:rPr lang="en-US" sz="1200" dirty="0" smtClean="0"/>
              <a:t>trade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2575D145"/>
          <p:cNvPicPr>
            <a:picLocks noChangeAspect="1" noChangeArrowheads="1"/>
          </p:cNvPicPr>
          <p:nvPr/>
        </p:nvPicPr>
        <p:blipFill>
          <a:blip r:embed="rId2" cstate="print"/>
          <a:srcRect l="13461" t="7692" r="10417" b="31235"/>
          <a:stretch>
            <a:fillRect/>
          </a:stretch>
        </p:blipFill>
        <p:spPr bwMode="auto">
          <a:xfrm>
            <a:off x="2133600" y="420303"/>
            <a:ext cx="5715000" cy="630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16200000">
            <a:off x="-2180873" y="3147732"/>
            <a:ext cx="57422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Core Periphery Model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578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147</TotalTime>
  <Words>177</Words>
  <Application>Microsoft Office PowerPoint</Application>
  <PresentationFormat>On-screen Show (4:3)</PresentationFormat>
  <Paragraphs>54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Aspect</vt:lpstr>
      <vt:lpstr>Models of Development</vt:lpstr>
      <vt:lpstr>Evolution of economies from agrarian to industrial/manufacturing</vt:lpstr>
      <vt:lpstr>Rostow’s Stages of Development</vt:lpstr>
      <vt:lpstr>PowerPoint Presentation</vt:lpstr>
    </vt:vector>
  </TitlesOfParts>
  <Company>PCSB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Models of Development</dc:title>
  <dc:creator>PCSB</dc:creator>
  <cp:lastModifiedBy>Schuster Deirdre</cp:lastModifiedBy>
  <cp:revision>15</cp:revision>
  <dcterms:created xsi:type="dcterms:W3CDTF">2011-01-20T12:48:18Z</dcterms:created>
  <dcterms:modified xsi:type="dcterms:W3CDTF">2015-12-10T16:41:55Z</dcterms:modified>
</cp:coreProperties>
</file>