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2" r:id="rId1"/>
  </p:sldMasterIdLst>
  <p:notesMasterIdLst>
    <p:notesMasterId r:id="rId19"/>
  </p:notesMasterIdLst>
  <p:handoutMasterIdLst>
    <p:handoutMasterId r:id="rId20"/>
  </p:handoutMasterIdLst>
  <p:sldIdLst>
    <p:sldId id="335" r:id="rId2"/>
    <p:sldId id="260" r:id="rId3"/>
    <p:sldId id="322" r:id="rId4"/>
    <p:sldId id="283" r:id="rId5"/>
    <p:sldId id="323" r:id="rId6"/>
    <p:sldId id="284" r:id="rId7"/>
    <p:sldId id="285" r:id="rId8"/>
    <p:sldId id="324" r:id="rId9"/>
    <p:sldId id="325" r:id="rId10"/>
    <p:sldId id="326" r:id="rId11"/>
    <p:sldId id="327" r:id="rId12"/>
    <p:sldId id="328" r:id="rId13"/>
    <p:sldId id="336" r:id="rId14"/>
    <p:sldId id="329" r:id="rId15"/>
    <p:sldId id="330" r:id="rId16"/>
    <p:sldId id="331" r:id="rId17"/>
    <p:sldId id="332"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CC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0" autoAdjust="0"/>
    <p:restoredTop sz="94600"/>
  </p:normalViewPr>
  <p:slideViewPr>
    <p:cSldViewPr>
      <p:cViewPr varScale="1">
        <p:scale>
          <a:sx n="47" d="100"/>
          <a:sy n="47" d="100"/>
        </p:scale>
        <p:origin x="-3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ltLang="en-US"/>
          </a:p>
        </p:txBody>
      </p:sp>
      <p:sp>
        <p:nvSpPr>
          <p:cNvPr id="296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ltLang="en-US"/>
          </a:p>
        </p:txBody>
      </p:sp>
      <p:sp>
        <p:nvSpPr>
          <p:cNvPr id="296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ltLang="en-US"/>
          </a:p>
        </p:txBody>
      </p:sp>
      <p:sp>
        <p:nvSpPr>
          <p:cNvPr id="296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6B82E081-5CF5-4B15-B4FB-D796F8DD3338}" type="slidenum">
              <a:rPr lang="en-US" altLang="en-US"/>
              <a:pPr/>
              <a:t>‹#›</a:t>
            </a:fld>
            <a:endParaRPr lang="en-US" altLang="en-US"/>
          </a:p>
        </p:txBody>
      </p:sp>
    </p:spTree>
    <p:extLst>
      <p:ext uri="{BB962C8B-B14F-4D97-AF65-F5344CB8AC3E}">
        <p14:creationId xmlns:p14="http://schemas.microsoft.com/office/powerpoint/2010/main" val="2728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ltLang="en-US"/>
          </a:p>
        </p:txBody>
      </p:sp>
      <p:sp>
        <p:nvSpPr>
          <p:cNvPr id="295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ltLang="en-US"/>
          </a:p>
        </p:txBody>
      </p:sp>
      <p:sp>
        <p:nvSpPr>
          <p:cNvPr id="295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5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5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ltLang="en-US"/>
          </a:p>
        </p:txBody>
      </p:sp>
      <p:sp>
        <p:nvSpPr>
          <p:cNvPr id="295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8E22D90B-2591-4B58-9382-B9D64E5D1BB3}" type="slidenum">
              <a:rPr lang="en-US" altLang="en-US"/>
              <a:pPr/>
              <a:t>‹#›</a:t>
            </a:fld>
            <a:endParaRPr lang="en-US" altLang="en-US"/>
          </a:p>
        </p:txBody>
      </p:sp>
    </p:spTree>
    <p:extLst>
      <p:ext uri="{BB962C8B-B14F-4D97-AF65-F5344CB8AC3E}">
        <p14:creationId xmlns:p14="http://schemas.microsoft.com/office/powerpoint/2010/main" val="39667394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EAECC-2575-42E6-8CB6-12E35DC6A2EB}" type="slidenum">
              <a:rPr lang="en-US" altLang="en-US"/>
              <a:pPr/>
              <a:t>1</a:t>
            </a:fld>
            <a:endParaRPr lang="en-US" alt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7E895-F4BC-4929-883D-BF4494A9D51D}" type="slidenum">
              <a:rPr lang="en-US" altLang="en-US"/>
              <a:pPr/>
              <a:t>10</a:t>
            </a:fld>
            <a:endParaRPr lang="en-US" alt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C5A74-3346-4899-8C24-BE707066EA4C}" type="slidenum">
              <a:rPr lang="en-US" altLang="en-US"/>
              <a:pPr/>
              <a:t>11</a:t>
            </a:fld>
            <a:endParaRPr lang="en-US" alt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216E9-F6DD-43CA-A341-B4E0E0EF8853}" type="slidenum">
              <a:rPr lang="en-US" altLang="en-US"/>
              <a:pPr/>
              <a:t>12</a:t>
            </a:fld>
            <a:endParaRPr lang="en-US" alt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077AD-7469-407B-9512-077185DB495B}" type="slidenum">
              <a:rPr lang="en-US" altLang="en-US"/>
              <a:pPr/>
              <a:t>14</a:t>
            </a:fld>
            <a:endParaRPr lang="en-US" alt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C54D5-D3BC-4069-A9E3-0DDE573A3961}" type="slidenum">
              <a:rPr lang="en-US" altLang="en-US"/>
              <a:pPr/>
              <a:t>15</a:t>
            </a:fld>
            <a:endParaRPr lang="en-US" alt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A965D-AB69-4F8F-8837-1115680979CE}" type="slidenum">
              <a:rPr lang="en-US" altLang="en-US"/>
              <a:pPr/>
              <a:t>16</a:t>
            </a:fld>
            <a:endParaRPr lang="en-US" alt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4458D-4260-4F23-AB5E-808528880CC9}" type="slidenum">
              <a:rPr lang="en-US" altLang="en-US"/>
              <a:pPr/>
              <a:t>17</a:t>
            </a:fld>
            <a:endParaRPr lang="en-US" alt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5A6FE-C7FD-4C14-B51A-71E5FBCC563D}" type="slidenum">
              <a:rPr lang="en-US" altLang="en-US"/>
              <a:pPr/>
              <a:t>2</a:t>
            </a:fld>
            <a:endParaRPr lang="en-US" alt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F845A-8233-4840-8495-0511943CDDFC}" type="slidenum">
              <a:rPr lang="en-US" altLang="en-US"/>
              <a:pPr/>
              <a:t>3</a:t>
            </a:fld>
            <a:endParaRPr lang="en-US" alt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36BD2-E03F-4D9F-A661-B17AE3815432}" type="slidenum">
              <a:rPr lang="en-US" altLang="en-US"/>
              <a:pPr/>
              <a:t>4</a:t>
            </a:fld>
            <a:endParaRPr lang="en-US" alt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8D366-5F78-4F06-8F1D-DAB4580EC9AA}" type="slidenum">
              <a:rPr lang="en-US" altLang="en-US"/>
              <a:pPr/>
              <a:t>5</a:t>
            </a:fld>
            <a:endParaRPr lang="en-US" alt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2312F-5FED-4B51-BBDD-6199B87FEFD6}" type="slidenum">
              <a:rPr lang="en-US" altLang="en-US"/>
              <a:pPr/>
              <a:t>6</a:t>
            </a:fld>
            <a:endParaRPr lang="en-US" alt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04A63-EED9-44BD-BB28-0563386AA35E}" type="slidenum">
              <a:rPr lang="en-US" altLang="en-US"/>
              <a:pPr/>
              <a:t>7</a:t>
            </a:fld>
            <a:endParaRPr lang="en-US" alt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0A947-8449-4A31-AA68-39E7CD603114}" type="slidenum">
              <a:rPr lang="en-US" altLang="en-US"/>
              <a:pPr/>
              <a:t>8</a:t>
            </a:fld>
            <a:endParaRPr lang="en-US" alt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521E3-5464-4EDC-84CC-640171B9DB3F}" type="slidenum">
              <a:rPr lang="en-US" altLang="en-US"/>
              <a:pPr/>
              <a:t>9</a:t>
            </a:fld>
            <a:endParaRPr lang="en-US" alt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4626" name="Group 2"/>
          <p:cNvGrpSpPr>
            <a:grpSpLocks/>
          </p:cNvGrpSpPr>
          <p:nvPr/>
        </p:nvGrpSpPr>
        <p:grpSpPr bwMode="auto">
          <a:xfrm>
            <a:off x="0" y="3902075"/>
            <a:ext cx="3400425" cy="2949575"/>
            <a:chOff x="0" y="2458"/>
            <a:chExt cx="2142" cy="1858"/>
          </a:xfrm>
        </p:grpSpPr>
        <p:sp>
          <p:nvSpPr>
            <p:cNvPr id="15462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2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2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3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3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3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63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4634"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smtClean="0"/>
              <a:t>Click to edit Master title style</a:t>
            </a:r>
          </a:p>
        </p:txBody>
      </p:sp>
      <p:sp>
        <p:nvSpPr>
          <p:cNvPr id="15463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54636" name="Rectangle 12"/>
          <p:cNvSpPr>
            <a:spLocks noGrp="1" noChangeArrowheads="1"/>
          </p:cNvSpPr>
          <p:nvPr>
            <p:ph type="dt" sz="quarter" idx="2"/>
          </p:nvPr>
        </p:nvSpPr>
        <p:spPr/>
        <p:txBody>
          <a:bodyPr/>
          <a:lstStyle>
            <a:lvl1pPr>
              <a:defRPr/>
            </a:lvl1pPr>
          </a:lstStyle>
          <a:p>
            <a:endParaRPr lang="en-US" altLang="en-US"/>
          </a:p>
        </p:txBody>
      </p:sp>
      <p:sp>
        <p:nvSpPr>
          <p:cNvPr id="154637" name="Rectangle 13"/>
          <p:cNvSpPr>
            <a:spLocks noGrp="1" noChangeArrowheads="1"/>
          </p:cNvSpPr>
          <p:nvPr>
            <p:ph type="ftr" sz="quarter" idx="3"/>
          </p:nvPr>
        </p:nvSpPr>
        <p:spPr/>
        <p:txBody>
          <a:bodyPr/>
          <a:lstStyle>
            <a:lvl1pPr>
              <a:defRPr/>
            </a:lvl1pPr>
          </a:lstStyle>
          <a:p>
            <a:endParaRPr lang="en-US" altLang="en-US"/>
          </a:p>
        </p:txBody>
      </p:sp>
      <p:sp>
        <p:nvSpPr>
          <p:cNvPr id="154638" name="Rectangle 14"/>
          <p:cNvSpPr>
            <a:spLocks noGrp="1" noChangeArrowheads="1"/>
          </p:cNvSpPr>
          <p:nvPr>
            <p:ph type="sldNum" sz="quarter" idx="4"/>
          </p:nvPr>
        </p:nvSpPr>
        <p:spPr/>
        <p:txBody>
          <a:bodyPr/>
          <a:lstStyle>
            <a:lvl1pPr>
              <a:defRPr/>
            </a:lvl1pPr>
          </a:lstStyle>
          <a:p>
            <a:fld id="{563450A6-12DD-4705-BC97-A14A7AE4D0D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95B17FD-80D4-4F68-AFED-EB39FE9F03C7}" type="slidenum">
              <a:rPr lang="en-US" altLang="en-US"/>
              <a:pPr/>
              <a:t>‹#›</a:t>
            </a:fld>
            <a:endParaRPr lang="en-US" altLang="en-US"/>
          </a:p>
        </p:txBody>
      </p:sp>
    </p:spTree>
    <p:extLst>
      <p:ext uri="{BB962C8B-B14F-4D97-AF65-F5344CB8AC3E}">
        <p14:creationId xmlns:p14="http://schemas.microsoft.com/office/powerpoint/2010/main" val="181215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B7D7EC-0903-43BF-86F8-39BCDFCE3019}" type="slidenum">
              <a:rPr lang="en-US" altLang="en-US"/>
              <a:pPr/>
              <a:t>‹#›</a:t>
            </a:fld>
            <a:endParaRPr lang="en-US" altLang="en-US"/>
          </a:p>
        </p:txBody>
      </p:sp>
    </p:spTree>
    <p:extLst>
      <p:ext uri="{BB962C8B-B14F-4D97-AF65-F5344CB8AC3E}">
        <p14:creationId xmlns:p14="http://schemas.microsoft.com/office/powerpoint/2010/main" val="3947741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241696D-01F3-47C4-B6AA-4A0FCF1D8C9E}" type="slidenum">
              <a:rPr lang="en-US" altLang="en-US"/>
              <a:pPr/>
              <a:t>‹#›</a:t>
            </a:fld>
            <a:endParaRPr lang="en-US" altLang="en-US"/>
          </a:p>
        </p:txBody>
      </p:sp>
    </p:spTree>
    <p:extLst>
      <p:ext uri="{BB962C8B-B14F-4D97-AF65-F5344CB8AC3E}">
        <p14:creationId xmlns:p14="http://schemas.microsoft.com/office/powerpoint/2010/main" val="127112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0F6C0AB-740B-41C7-AACB-2389C51F65A7}" type="slidenum">
              <a:rPr lang="en-US" altLang="en-US"/>
              <a:pPr/>
              <a:t>‹#›</a:t>
            </a:fld>
            <a:endParaRPr lang="en-US" altLang="en-US"/>
          </a:p>
        </p:txBody>
      </p:sp>
    </p:spTree>
    <p:extLst>
      <p:ext uri="{BB962C8B-B14F-4D97-AF65-F5344CB8AC3E}">
        <p14:creationId xmlns:p14="http://schemas.microsoft.com/office/powerpoint/2010/main" val="241664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5369278E-D622-4DF9-8C15-5353B335E288}" type="slidenum">
              <a:rPr lang="en-US" altLang="en-US"/>
              <a:pPr/>
              <a:t>‹#›</a:t>
            </a:fld>
            <a:endParaRPr lang="en-US" altLang="en-US"/>
          </a:p>
        </p:txBody>
      </p:sp>
    </p:spTree>
    <p:extLst>
      <p:ext uri="{BB962C8B-B14F-4D97-AF65-F5344CB8AC3E}">
        <p14:creationId xmlns:p14="http://schemas.microsoft.com/office/powerpoint/2010/main" val="409607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1027412-99B9-4115-A866-BF2F2865B235}" type="slidenum">
              <a:rPr lang="en-US" altLang="en-US"/>
              <a:pPr/>
              <a:t>‹#›</a:t>
            </a:fld>
            <a:endParaRPr lang="en-US" altLang="en-US"/>
          </a:p>
        </p:txBody>
      </p:sp>
    </p:spTree>
    <p:extLst>
      <p:ext uri="{BB962C8B-B14F-4D97-AF65-F5344CB8AC3E}">
        <p14:creationId xmlns:p14="http://schemas.microsoft.com/office/powerpoint/2010/main" val="19589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C8C7E8-6525-4E40-B176-AF433293B751}" type="slidenum">
              <a:rPr lang="en-US" altLang="en-US"/>
              <a:pPr/>
              <a:t>‹#›</a:t>
            </a:fld>
            <a:endParaRPr lang="en-US" altLang="en-US"/>
          </a:p>
        </p:txBody>
      </p:sp>
    </p:spTree>
    <p:extLst>
      <p:ext uri="{BB962C8B-B14F-4D97-AF65-F5344CB8AC3E}">
        <p14:creationId xmlns:p14="http://schemas.microsoft.com/office/powerpoint/2010/main" val="281823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E71FF6-6A68-4F8D-AABC-DDE3695076B6}" type="slidenum">
              <a:rPr lang="en-US" altLang="en-US"/>
              <a:pPr/>
              <a:t>‹#›</a:t>
            </a:fld>
            <a:endParaRPr lang="en-US" altLang="en-US"/>
          </a:p>
        </p:txBody>
      </p:sp>
    </p:spTree>
    <p:extLst>
      <p:ext uri="{BB962C8B-B14F-4D97-AF65-F5344CB8AC3E}">
        <p14:creationId xmlns:p14="http://schemas.microsoft.com/office/powerpoint/2010/main" val="222043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827E8F-1678-47F1-A9C9-9F72B613ECEA}" type="slidenum">
              <a:rPr lang="en-US" altLang="en-US"/>
              <a:pPr/>
              <a:t>‹#›</a:t>
            </a:fld>
            <a:endParaRPr lang="en-US" altLang="en-US"/>
          </a:p>
        </p:txBody>
      </p:sp>
    </p:spTree>
    <p:extLst>
      <p:ext uri="{BB962C8B-B14F-4D97-AF65-F5344CB8AC3E}">
        <p14:creationId xmlns:p14="http://schemas.microsoft.com/office/powerpoint/2010/main" val="228694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FF380C4-79B2-494C-A89B-8199702FB5C6}" type="slidenum">
              <a:rPr lang="en-US" altLang="en-US"/>
              <a:pPr/>
              <a:t>‹#›</a:t>
            </a:fld>
            <a:endParaRPr lang="en-US" altLang="en-US"/>
          </a:p>
        </p:txBody>
      </p:sp>
    </p:spTree>
    <p:extLst>
      <p:ext uri="{BB962C8B-B14F-4D97-AF65-F5344CB8AC3E}">
        <p14:creationId xmlns:p14="http://schemas.microsoft.com/office/powerpoint/2010/main" val="61487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FA56459-2EA7-45AB-BDF7-785379B705EE}" type="slidenum">
              <a:rPr lang="en-US" altLang="en-US"/>
              <a:pPr/>
              <a:t>‹#›</a:t>
            </a:fld>
            <a:endParaRPr lang="en-US" altLang="en-US"/>
          </a:p>
        </p:txBody>
      </p:sp>
    </p:spTree>
    <p:extLst>
      <p:ext uri="{BB962C8B-B14F-4D97-AF65-F5344CB8AC3E}">
        <p14:creationId xmlns:p14="http://schemas.microsoft.com/office/powerpoint/2010/main" val="261561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F0CEDDD-EA4C-4F1E-8F84-F4294920D265}" type="slidenum">
              <a:rPr lang="en-US" altLang="en-US"/>
              <a:pPr/>
              <a:t>‹#›</a:t>
            </a:fld>
            <a:endParaRPr lang="en-US" altLang="en-US"/>
          </a:p>
        </p:txBody>
      </p:sp>
    </p:spTree>
    <p:extLst>
      <p:ext uri="{BB962C8B-B14F-4D97-AF65-F5344CB8AC3E}">
        <p14:creationId xmlns:p14="http://schemas.microsoft.com/office/powerpoint/2010/main" val="363321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8D20ABC-5E63-443D-BF32-6C5A3406BFF3}" type="slidenum">
              <a:rPr lang="en-US" altLang="en-US"/>
              <a:pPr/>
              <a:t>‹#›</a:t>
            </a:fld>
            <a:endParaRPr lang="en-US" altLang="en-US"/>
          </a:p>
        </p:txBody>
      </p:sp>
    </p:spTree>
    <p:extLst>
      <p:ext uri="{BB962C8B-B14F-4D97-AF65-F5344CB8AC3E}">
        <p14:creationId xmlns:p14="http://schemas.microsoft.com/office/powerpoint/2010/main" val="235208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2DCC18-30D4-4350-B373-D36BDFA85E37}" type="slidenum">
              <a:rPr lang="en-US" altLang="en-US"/>
              <a:pPr/>
              <a:t>‹#›</a:t>
            </a:fld>
            <a:endParaRPr lang="en-US" altLang="en-US"/>
          </a:p>
        </p:txBody>
      </p:sp>
    </p:spTree>
    <p:extLst>
      <p:ext uri="{BB962C8B-B14F-4D97-AF65-F5344CB8AC3E}">
        <p14:creationId xmlns:p14="http://schemas.microsoft.com/office/powerpoint/2010/main" val="336360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02" name="Group 2"/>
          <p:cNvGrpSpPr>
            <a:grpSpLocks/>
          </p:cNvGrpSpPr>
          <p:nvPr/>
        </p:nvGrpSpPr>
        <p:grpSpPr bwMode="auto">
          <a:xfrm>
            <a:off x="0" y="3902075"/>
            <a:ext cx="3400425" cy="2949575"/>
            <a:chOff x="0" y="2458"/>
            <a:chExt cx="2142" cy="1858"/>
          </a:xfrm>
        </p:grpSpPr>
        <p:sp>
          <p:nvSpPr>
            <p:cNvPr id="15360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610"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53611"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12"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97037E"/>
                  </a:outerShdw>
                </a:effectLst>
              </a:defRPr>
            </a:lvl1pPr>
          </a:lstStyle>
          <a:p>
            <a:endParaRPr lang="en-US" altLang="en-US"/>
          </a:p>
        </p:txBody>
      </p:sp>
      <p:sp>
        <p:nvSpPr>
          <p:cNvPr id="153613"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97037E"/>
                  </a:outerShdw>
                </a:effectLst>
              </a:defRPr>
            </a:lvl1pPr>
          </a:lstStyle>
          <a:p>
            <a:endParaRPr lang="en-US" altLang="en-US"/>
          </a:p>
        </p:txBody>
      </p:sp>
      <p:sp>
        <p:nvSpPr>
          <p:cNvPr id="153614"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97037E"/>
                  </a:outerShdw>
                </a:effectLst>
              </a:defRPr>
            </a:lvl1pPr>
          </a:lstStyle>
          <a:p>
            <a:fld id="{00C1BD47-F9D1-4D34-8AC7-9EE7B3B9EAD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97037E"/>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97037E"/>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97037E"/>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97037E"/>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97037E"/>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a:t>Key Issues</a:t>
            </a:r>
          </a:p>
        </p:txBody>
      </p:sp>
      <p:sp>
        <p:nvSpPr>
          <p:cNvPr id="158724" name="Rectangle 4"/>
          <p:cNvSpPr>
            <a:spLocks noGrp="1" noChangeArrowheads="1"/>
          </p:cNvSpPr>
          <p:nvPr>
            <p:ph type="body" sz="half" idx="1"/>
          </p:nvPr>
        </p:nvSpPr>
        <p:spPr/>
        <p:txBody>
          <a:bodyPr/>
          <a:lstStyle/>
          <a:p>
            <a:pPr marL="0" indent="0">
              <a:buSzTx/>
              <a:buNone/>
            </a:pPr>
            <a:r>
              <a:rPr lang="en-US" altLang="en-US" sz="2800" dirty="0" smtClean="0"/>
              <a:t>Why </a:t>
            </a:r>
            <a:r>
              <a:rPr lang="en-US" altLang="en-US" sz="2800" dirty="0"/>
              <a:t>do industries face problems?</a:t>
            </a:r>
          </a:p>
        </p:txBody>
      </p:sp>
      <p:pic>
        <p:nvPicPr>
          <p:cNvPr id="158726" name="Picture 6" descr="industr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2286000"/>
            <a:ext cx="4495800" cy="299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5390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152400"/>
            <a:ext cx="8229600" cy="685800"/>
          </a:xfrm>
        </p:spPr>
        <p:txBody>
          <a:bodyPr/>
          <a:lstStyle/>
          <a:p>
            <a:r>
              <a:rPr lang="en-US" altLang="en-US" sz="4000"/>
              <a:t>Cooperation within Trading Blocs</a:t>
            </a:r>
          </a:p>
        </p:txBody>
      </p:sp>
      <p:sp>
        <p:nvSpPr>
          <p:cNvPr id="267267" name="Rectangle 3"/>
          <p:cNvSpPr>
            <a:spLocks noGrp="1" noChangeArrowheads="1"/>
          </p:cNvSpPr>
          <p:nvPr>
            <p:ph type="body" sz="half" idx="3"/>
          </p:nvPr>
        </p:nvSpPr>
        <p:spPr>
          <a:xfrm>
            <a:off x="3810000" y="990600"/>
            <a:ext cx="5181600" cy="5638800"/>
          </a:xfrm>
        </p:spPr>
        <p:txBody>
          <a:bodyPr/>
          <a:lstStyle/>
          <a:p>
            <a:pPr>
              <a:lnSpc>
                <a:spcPct val="80000"/>
              </a:lnSpc>
            </a:pPr>
            <a:r>
              <a:rPr lang="en-US" altLang="en-US" sz="2000"/>
              <a:t>The North Atlantic Free Trade Agreement brought Mexico into the free trade zone with the United States and Canada. </a:t>
            </a:r>
          </a:p>
          <a:p>
            <a:pPr>
              <a:lnSpc>
                <a:spcPct val="80000"/>
              </a:lnSpc>
            </a:pPr>
            <a:r>
              <a:rPr lang="en-US" altLang="en-US" sz="2000"/>
              <a:t>The three NAFTA partners have been negotiating with other Latin American countries.</a:t>
            </a:r>
          </a:p>
          <a:p>
            <a:pPr>
              <a:lnSpc>
                <a:spcPct val="80000"/>
              </a:lnSpc>
            </a:pPr>
            <a:r>
              <a:rPr lang="en-US" altLang="en-US" sz="2000"/>
              <a:t>The European Union has eliminated most barriers to trade through Western Europe. </a:t>
            </a:r>
          </a:p>
          <a:p>
            <a:pPr>
              <a:lnSpc>
                <a:spcPct val="80000"/>
              </a:lnSpc>
            </a:pPr>
            <a:r>
              <a:rPr lang="en-US" altLang="en-US" sz="2000"/>
              <a:t>Cooperation among countries is less formal in East Asia, in part because Japan’s neighbors have much lower levels of economic development and unpleasant memories of Japanese military aggression during the 1930s and 1940s. </a:t>
            </a:r>
          </a:p>
          <a:p>
            <a:pPr>
              <a:lnSpc>
                <a:spcPct val="80000"/>
              </a:lnSpc>
            </a:pPr>
            <a:r>
              <a:rPr lang="en-US" altLang="en-US" sz="2000"/>
              <a:t>The free movement of most products across the borders has led to closer integration of industries within North America and within Western Europe.</a:t>
            </a:r>
          </a:p>
          <a:p>
            <a:pPr>
              <a:lnSpc>
                <a:spcPct val="80000"/>
              </a:lnSpc>
            </a:pPr>
            <a:endParaRPr lang="en-US" altLang="en-US" sz="2000"/>
          </a:p>
        </p:txBody>
      </p:sp>
      <p:pic>
        <p:nvPicPr>
          <p:cNvPr id="267272" name="Picture 8" descr="eu_map"/>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3505200"/>
            <a:ext cx="3276600" cy="318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7273" name="Picture 9" descr="NAFTA"/>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8600" y="914400"/>
            <a:ext cx="3429000" cy="249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Rectangle 4"/>
          <p:cNvSpPr>
            <a:spLocks noGrp="1" noChangeArrowheads="1"/>
          </p:cNvSpPr>
          <p:nvPr>
            <p:ph type="title"/>
          </p:nvPr>
        </p:nvSpPr>
        <p:spPr/>
        <p:txBody>
          <a:bodyPr/>
          <a:lstStyle/>
          <a:p>
            <a:r>
              <a:rPr lang="en-US" altLang="en-US" sz="4000"/>
              <a:t>Competition among Trading Blocs</a:t>
            </a:r>
          </a:p>
        </p:txBody>
      </p:sp>
      <p:sp>
        <p:nvSpPr>
          <p:cNvPr id="271366" name="Rectangle 6"/>
          <p:cNvSpPr>
            <a:spLocks noGrp="1" noChangeArrowheads="1"/>
          </p:cNvSpPr>
          <p:nvPr>
            <p:ph type="body" sz="half" idx="2"/>
          </p:nvPr>
        </p:nvSpPr>
        <p:spPr>
          <a:xfrm>
            <a:off x="3276600" y="1371600"/>
            <a:ext cx="5715000" cy="5334000"/>
          </a:xfrm>
        </p:spPr>
        <p:txBody>
          <a:bodyPr/>
          <a:lstStyle/>
          <a:p>
            <a:pPr>
              <a:lnSpc>
                <a:spcPct val="80000"/>
              </a:lnSpc>
            </a:pPr>
            <a:r>
              <a:rPr lang="en-US" altLang="en-US" sz="2000"/>
              <a:t>The three trading blocs have promoted internal cooperation, yet they have erected trade barriers to restrict other regions from competing effectively.</a:t>
            </a:r>
          </a:p>
          <a:p>
            <a:pPr>
              <a:lnSpc>
                <a:spcPct val="80000"/>
              </a:lnSpc>
            </a:pPr>
            <a:r>
              <a:rPr lang="en-US" altLang="en-US" sz="2000"/>
              <a:t>Faced with a decline in domestic steel production of about one-third during the late 1970s, the U.S. government negotiated a series of voluntary export-restraint agreements with other major steel-producing countries. </a:t>
            </a:r>
          </a:p>
          <a:p>
            <a:pPr>
              <a:lnSpc>
                <a:spcPct val="80000"/>
              </a:lnSpc>
            </a:pPr>
            <a:r>
              <a:rPr lang="en-US" altLang="en-US" sz="2000"/>
              <a:t>When these quotas were in effect—from 1982 until 1992U.S. steel companies spent $24 billion modernizing their plants and buying more efficient equipment.</a:t>
            </a:r>
          </a:p>
          <a:p>
            <a:pPr>
              <a:lnSpc>
                <a:spcPct val="80000"/>
              </a:lnSpc>
            </a:pPr>
            <a:r>
              <a:rPr lang="en-US" altLang="en-US" sz="2000"/>
              <a:t>The number of steelworkers fell by two-thirds. </a:t>
            </a:r>
          </a:p>
          <a:p>
            <a:pPr>
              <a:lnSpc>
                <a:spcPct val="80000"/>
              </a:lnSpc>
            </a:pPr>
            <a:r>
              <a:rPr lang="en-US" altLang="en-US" sz="2000"/>
              <a:t>Steel towns have suffered severely from this decline.</a:t>
            </a:r>
          </a:p>
          <a:p>
            <a:pPr>
              <a:lnSpc>
                <a:spcPct val="80000"/>
              </a:lnSpc>
            </a:pPr>
            <a:r>
              <a:rPr lang="en-US" altLang="en-US" sz="2000"/>
              <a:t>Declines in other manufacturing sectors in MDCs have had similar impacts in their communities.</a:t>
            </a:r>
          </a:p>
          <a:p>
            <a:pPr>
              <a:lnSpc>
                <a:spcPct val="80000"/>
              </a:lnSpc>
            </a:pPr>
            <a:endParaRPr lang="en-US" altLang="en-US" sz="2000"/>
          </a:p>
        </p:txBody>
      </p:sp>
      <p:pic>
        <p:nvPicPr>
          <p:cNvPr id="271367" name="Picture 7" descr="2004-07-28 Multilateral free Trade Doha WTO blocks 22623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1676400"/>
            <a:ext cx="281940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title"/>
          </p:nvPr>
        </p:nvSpPr>
        <p:spPr>
          <a:xfrm>
            <a:off x="457200" y="277813"/>
            <a:ext cx="8229600" cy="788987"/>
          </a:xfrm>
        </p:spPr>
        <p:txBody>
          <a:bodyPr/>
          <a:lstStyle/>
          <a:p>
            <a:r>
              <a:rPr lang="en-US" altLang="en-US"/>
              <a:t>Transnational Corporations</a:t>
            </a:r>
          </a:p>
        </p:txBody>
      </p:sp>
      <p:sp>
        <p:nvSpPr>
          <p:cNvPr id="272390" name="Rectangle 6"/>
          <p:cNvSpPr>
            <a:spLocks noGrp="1" noChangeArrowheads="1"/>
          </p:cNvSpPr>
          <p:nvPr>
            <p:ph type="body" sz="half" idx="1"/>
          </p:nvPr>
        </p:nvSpPr>
        <p:spPr>
          <a:xfrm>
            <a:off x="152400" y="1295400"/>
            <a:ext cx="8839200" cy="3124200"/>
          </a:xfrm>
        </p:spPr>
        <p:txBody>
          <a:bodyPr/>
          <a:lstStyle/>
          <a:p>
            <a:pPr>
              <a:lnSpc>
                <a:spcPct val="80000"/>
              </a:lnSpc>
            </a:pPr>
            <a:r>
              <a:rPr lang="en-US" altLang="en-US" sz="1600"/>
              <a:t>Cooperation and competition within and among trading blocs take place primarily through the actions of large transnational corporations, sometimes called multinational corporations. </a:t>
            </a:r>
          </a:p>
          <a:p>
            <a:pPr>
              <a:lnSpc>
                <a:spcPct val="80000"/>
              </a:lnSpc>
            </a:pPr>
            <a:r>
              <a:rPr lang="en-US" altLang="en-US" sz="1600"/>
              <a:t>Initially, transnational corporations were primarily American-owned, but in recent years especially Japan, Germany, France, and the United Kingdom have been active as well. </a:t>
            </a:r>
          </a:p>
          <a:p>
            <a:pPr>
              <a:lnSpc>
                <a:spcPct val="80000"/>
              </a:lnSpc>
            </a:pPr>
            <a:r>
              <a:rPr lang="en-US" altLang="en-US" sz="1600"/>
              <a:t>Some transnational corporations locate factories in other countries to expand their markets. </a:t>
            </a:r>
          </a:p>
          <a:p>
            <a:pPr>
              <a:lnSpc>
                <a:spcPct val="80000"/>
              </a:lnSpc>
            </a:pPr>
            <a:r>
              <a:rPr lang="en-US" altLang="en-US" sz="1600"/>
              <a:t>Transnational corporations also open factories in countries with lower site factors to reduce their production cost. </a:t>
            </a:r>
          </a:p>
          <a:p>
            <a:pPr>
              <a:lnSpc>
                <a:spcPct val="80000"/>
              </a:lnSpc>
            </a:pPr>
            <a:r>
              <a:rPr lang="en-US" altLang="en-US" sz="1600"/>
              <a:t>The site factor that varies most dramatically among countries is labor.</a:t>
            </a:r>
          </a:p>
          <a:p>
            <a:pPr>
              <a:lnSpc>
                <a:spcPct val="80000"/>
              </a:lnSpc>
            </a:pPr>
            <a:r>
              <a:rPr lang="en-US" altLang="en-US" sz="1600"/>
              <a:t>Japanese transnational corporations have been especially active in the United States in recent years. </a:t>
            </a:r>
          </a:p>
          <a:p>
            <a:pPr>
              <a:lnSpc>
                <a:spcPct val="80000"/>
              </a:lnSpc>
            </a:pPr>
            <a:r>
              <a:rPr lang="en-US" altLang="en-US" sz="1600"/>
              <a:t>Most plants have been located in a handful of interior states, including Ohio, Indiana, Kentucky, Michigan, Tennessee, and Illinois. German transnationals have clustered in the Carolinas.</a:t>
            </a:r>
          </a:p>
          <a:p>
            <a:pPr>
              <a:lnSpc>
                <a:spcPct val="80000"/>
              </a:lnSpc>
            </a:pPr>
            <a:endParaRPr lang="en-US" altLang="en-US" sz="1600"/>
          </a:p>
        </p:txBody>
      </p:sp>
      <p:sp>
        <p:nvSpPr>
          <p:cNvPr id="2" name="Content Placeholder 1"/>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9" descr="transna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685800"/>
            <a:ext cx="8970332" cy="5878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4627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title"/>
          </p:nvPr>
        </p:nvSpPr>
        <p:spPr/>
        <p:txBody>
          <a:bodyPr/>
          <a:lstStyle/>
          <a:p>
            <a:r>
              <a:rPr lang="en-US" altLang="en-US"/>
              <a:t>Disparities within Trading Blocs</a:t>
            </a:r>
          </a:p>
        </p:txBody>
      </p:sp>
      <p:sp>
        <p:nvSpPr>
          <p:cNvPr id="273414" name="Rectangle 6"/>
          <p:cNvSpPr>
            <a:spLocks noGrp="1" noChangeArrowheads="1"/>
          </p:cNvSpPr>
          <p:nvPr>
            <p:ph type="body" sz="half" idx="2"/>
          </p:nvPr>
        </p:nvSpPr>
        <p:spPr>
          <a:xfrm>
            <a:off x="2971800" y="1600200"/>
            <a:ext cx="6019800" cy="5105400"/>
          </a:xfrm>
        </p:spPr>
        <p:txBody>
          <a:bodyPr/>
          <a:lstStyle/>
          <a:p>
            <a:pPr>
              <a:lnSpc>
                <a:spcPct val="80000"/>
              </a:lnSpc>
            </a:pPr>
            <a:r>
              <a:rPr lang="en-US" altLang="en-US" sz="1600"/>
              <a:t>One country or region within a country may have lower levels of income and amenities because it has less industry than other countries or regions within the trading bloc.</a:t>
            </a:r>
          </a:p>
          <a:p>
            <a:pPr>
              <a:lnSpc>
                <a:spcPct val="80000"/>
              </a:lnSpc>
            </a:pPr>
            <a:r>
              <a:rPr lang="en-US" altLang="en-US" sz="1600"/>
              <a:t>Disparities within Western Europe. Europe’s most important industrial areas, such as western Germany and northern Italy, are relatively wealthy. </a:t>
            </a:r>
          </a:p>
          <a:p>
            <a:pPr>
              <a:lnSpc>
                <a:spcPct val="80000"/>
              </a:lnSpc>
            </a:pPr>
            <a:r>
              <a:rPr lang="en-US" altLang="en-US" sz="1600"/>
              <a:t>Disparities exist at the scale of the individual country as well. </a:t>
            </a:r>
          </a:p>
          <a:p>
            <a:pPr>
              <a:lnSpc>
                <a:spcPct val="80000"/>
              </a:lnSpc>
            </a:pPr>
            <a:r>
              <a:rPr lang="en-US" altLang="en-US" sz="1600"/>
              <a:t>Industry is concentrated in the regions most accessible to Western Europe’s core of population, wealth, and industry. </a:t>
            </a:r>
          </a:p>
          <a:p>
            <a:pPr>
              <a:lnSpc>
                <a:spcPct val="80000"/>
              </a:lnSpc>
            </a:pPr>
            <a:r>
              <a:rPr lang="en-US" altLang="en-US" sz="1600"/>
              <a:t>Germany has had a particularly difficult problem with regional disparities, a legacy of Communist-run East Germany (German Democratic Republic). </a:t>
            </a:r>
          </a:p>
          <a:p>
            <a:pPr>
              <a:lnSpc>
                <a:spcPct val="80000"/>
              </a:lnSpc>
            </a:pPr>
            <a:r>
              <a:rPr lang="en-US" altLang="en-US" sz="1600"/>
              <a:t>The European Union, through its European Regional Development Fund, assists its three least industrialized member countries—Greece, Ireland, and Portugal—as well as regions in three other countries that lack industrial investment—Northern Ireland (part of the United Kingdom), southern Italy, and most of Spain. </a:t>
            </a:r>
          </a:p>
          <a:p>
            <a:pPr>
              <a:lnSpc>
                <a:spcPct val="80000"/>
              </a:lnSpc>
            </a:pPr>
            <a:r>
              <a:rPr lang="en-US" altLang="en-US" sz="1600"/>
              <a:t>Funds also aid a number of declining industrial areas. </a:t>
            </a:r>
          </a:p>
          <a:p>
            <a:pPr>
              <a:lnSpc>
                <a:spcPct val="80000"/>
              </a:lnSpc>
            </a:pPr>
            <a:r>
              <a:rPr lang="en-US" altLang="en-US" sz="1600"/>
              <a:t>A number of Western European countries use incentives to lure industry into poorer regions and discourage growth in the richer regions.</a:t>
            </a:r>
          </a:p>
          <a:p>
            <a:pPr>
              <a:lnSpc>
                <a:spcPct val="80000"/>
              </a:lnSpc>
            </a:pPr>
            <a:endParaRPr lang="en-US" altLang="en-US" sz="1600"/>
          </a:p>
        </p:txBody>
      </p:sp>
      <p:pic>
        <p:nvPicPr>
          <p:cNvPr id="273418" name="Picture 10" descr="selTB"/>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057400"/>
            <a:ext cx="25908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title"/>
          </p:nvPr>
        </p:nvSpPr>
        <p:spPr>
          <a:xfrm>
            <a:off x="457200" y="152400"/>
            <a:ext cx="8229600" cy="914400"/>
          </a:xfrm>
        </p:spPr>
        <p:txBody>
          <a:bodyPr/>
          <a:lstStyle/>
          <a:p>
            <a:r>
              <a:rPr lang="en-US" altLang="en-US" sz="4000"/>
              <a:t>Disparities within the United States</a:t>
            </a:r>
          </a:p>
        </p:txBody>
      </p:sp>
      <p:sp>
        <p:nvSpPr>
          <p:cNvPr id="274438" name="Rectangle 6"/>
          <p:cNvSpPr>
            <a:spLocks noGrp="1" noChangeArrowheads="1"/>
          </p:cNvSpPr>
          <p:nvPr>
            <p:ph type="body" sz="half" idx="1"/>
          </p:nvPr>
        </p:nvSpPr>
        <p:spPr>
          <a:xfrm>
            <a:off x="0" y="1143000"/>
            <a:ext cx="9144000" cy="2819400"/>
          </a:xfrm>
        </p:spPr>
        <p:txBody>
          <a:bodyPr/>
          <a:lstStyle/>
          <a:p>
            <a:pPr>
              <a:lnSpc>
                <a:spcPct val="80000"/>
              </a:lnSpc>
            </a:pPr>
            <a:r>
              <a:rPr lang="en-US" altLang="en-US" sz="1800"/>
              <a:t>The problem of regional disparity is somewhat different in the United States. </a:t>
            </a:r>
          </a:p>
          <a:p>
            <a:pPr>
              <a:lnSpc>
                <a:spcPct val="80000"/>
              </a:lnSpc>
            </a:pPr>
            <a:r>
              <a:rPr lang="en-US" altLang="en-US" sz="1800"/>
              <a:t>The South, historically the poorest U.S. region, has had the most rapid growth since the 1930s, stimulated partly by government policy and partly by changing site factors.</a:t>
            </a:r>
          </a:p>
          <a:p>
            <a:pPr>
              <a:lnSpc>
                <a:spcPct val="80000"/>
              </a:lnSpc>
            </a:pPr>
            <a:r>
              <a:rPr lang="en-US" altLang="en-US" sz="1800"/>
              <a:t>The Northeast, traditionally the wealthiest and most industrialized region, claims that development in the South has been at the expense of old industrialized communities in New England and the Great Lakes states.</a:t>
            </a:r>
          </a:p>
          <a:p>
            <a:pPr>
              <a:lnSpc>
                <a:spcPct val="80000"/>
              </a:lnSpc>
            </a:pPr>
            <a:r>
              <a:rPr lang="en-US" altLang="en-US" sz="1800"/>
              <a:t>Regional development policies scored some successes as long as national economies were expanding overall, because the lagging regions shared in the national growth. </a:t>
            </a:r>
          </a:p>
          <a:p>
            <a:pPr>
              <a:lnSpc>
                <a:spcPct val="80000"/>
              </a:lnSpc>
            </a:pPr>
            <a:r>
              <a:rPr lang="en-US" altLang="en-US" sz="1800"/>
              <a:t>But in an era of limited economic growth for MDCs, govermnents increasingly questioned policies that strongly encourage industrial location in poorer regions.</a:t>
            </a:r>
          </a:p>
          <a:p>
            <a:pPr>
              <a:lnSpc>
                <a:spcPct val="80000"/>
              </a:lnSpc>
            </a:pPr>
            <a:endParaRPr lang="en-US" altLang="en-US" sz="1800"/>
          </a:p>
        </p:txBody>
      </p:sp>
      <p:pic>
        <p:nvPicPr>
          <p:cNvPr id="274444" name="Picture 12" descr="countyMap4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14600" y="3959225"/>
            <a:ext cx="4406900" cy="289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5" name="Rectangle 7"/>
          <p:cNvSpPr>
            <a:spLocks noGrp="1" noChangeArrowheads="1"/>
          </p:cNvSpPr>
          <p:nvPr>
            <p:ph type="title"/>
          </p:nvPr>
        </p:nvSpPr>
        <p:spPr/>
        <p:txBody>
          <a:bodyPr/>
          <a:lstStyle/>
          <a:p>
            <a:r>
              <a:rPr lang="en-US" altLang="en-US" sz="4000"/>
              <a:t>Industrial Problems in Less Developed Countries </a:t>
            </a:r>
          </a:p>
        </p:txBody>
      </p:sp>
      <p:sp>
        <p:nvSpPr>
          <p:cNvPr id="283657" name="Rectangle 9"/>
          <p:cNvSpPr>
            <a:spLocks noGrp="1" noChangeArrowheads="1"/>
          </p:cNvSpPr>
          <p:nvPr>
            <p:ph type="body" sz="half" idx="1"/>
          </p:nvPr>
        </p:nvSpPr>
        <p:spPr>
          <a:xfrm>
            <a:off x="457200" y="1600200"/>
            <a:ext cx="8229600" cy="3352800"/>
          </a:xfrm>
        </p:spPr>
        <p:txBody>
          <a:bodyPr/>
          <a:lstStyle/>
          <a:p>
            <a:pPr>
              <a:lnSpc>
                <a:spcPct val="80000"/>
              </a:lnSpc>
            </a:pPr>
            <a:r>
              <a:rPr lang="en-US" altLang="en-US" sz="2000"/>
              <a:t>Knowing that their agriculture-based economies offer limited economic growth, the leaders of virtually every LDC encourage new industry.</a:t>
            </a:r>
          </a:p>
          <a:p>
            <a:pPr>
              <a:lnSpc>
                <a:spcPct val="80000"/>
              </a:lnSpc>
            </a:pPr>
            <a:r>
              <a:rPr lang="en-US" altLang="en-US" sz="2000"/>
              <a:t>In some respects, LDCs face obstacles similar to those once experienced by today’s MDCs.</a:t>
            </a:r>
          </a:p>
          <a:p>
            <a:pPr>
              <a:lnSpc>
                <a:spcPct val="80000"/>
              </a:lnSpc>
            </a:pPr>
            <a:r>
              <a:rPr lang="en-US" altLang="en-US" sz="2000"/>
              <a:t>One of the biggest issues is distance from markets.</a:t>
            </a:r>
          </a:p>
          <a:p>
            <a:pPr lvl="1">
              <a:lnSpc>
                <a:spcPct val="80000"/>
              </a:lnSpc>
            </a:pPr>
            <a:r>
              <a:rPr lang="en-US" altLang="en-US" sz="1800"/>
              <a:t>To minimize geographic isolation, industrializing countries invest scarce resources in constructing and subsidizing transportation facilities.</a:t>
            </a:r>
          </a:p>
          <a:p>
            <a:pPr>
              <a:lnSpc>
                <a:spcPct val="80000"/>
              </a:lnSpc>
            </a:pPr>
            <a:r>
              <a:rPr lang="en-US" altLang="en-US" sz="2000"/>
              <a:t>Another issues is inadequate infrastructure.</a:t>
            </a:r>
          </a:p>
          <a:p>
            <a:pPr lvl="1">
              <a:lnSpc>
                <a:spcPct val="80000"/>
              </a:lnSpc>
            </a:pPr>
            <a:r>
              <a:rPr lang="en-US" altLang="en-US" sz="1800"/>
              <a:t>The LDCs obtain support services by importing advisers and materials from other countries, or by borrowing money to develop domestic sources.</a:t>
            </a:r>
          </a:p>
        </p:txBody>
      </p:sp>
      <p:pic>
        <p:nvPicPr>
          <p:cNvPr id="283658" name="Picture 10" descr="third_world_ma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0" y="4668838"/>
            <a:ext cx="3751263" cy="218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4"/>
          <p:cNvSpPr>
            <a:spLocks noGrp="1" noChangeArrowheads="1"/>
          </p:cNvSpPr>
          <p:nvPr>
            <p:ph type="title"/>
          </p:nvPr>
        </p:nvSpPr>
        <p:spPr/>
        <p:txBody>
          <a:bodyPr/>
          <a:lstStyle/>
          <a:p>
            <a:r>
              <a:rPr lang="en-US" altLang="en-US"/>
              <a:t>New Problems for LDCs </a:t>
            </a:r>
          </a:p>
        </p:txBody>
      </p:sp>
      <p:sp>
        <p:nvSpPr>
          <p:cNvPr id="284679" name="Rectangle 7"/>
          <p:cNvSpPr>
            <a:spLocks noGrp="1" noChangeArrowheads="1"/>
          </p:cNvSpPr>
          <p:nvPr>
            <p:ph type="body" idx="1"/>
          </p:nvPr>
        </p:nvSpPr>
        <p:spPr>
          <a:xfrm>
            <a:off x="457200" y="1371600"/>
            <a:ext cx="8229600" cy="5257800"/>
          </a:xfrm>
        </p:spPr>
        <p:txBody>
          <a:bodyPr/>
          <a:lstStyle/>
          <a:p>
            <a:pPr>
              <a:lnSpc>
                <a:spcPct val="80000"/>
              </a:lnSpc>
            </a:pPr>
            <a:r>
              <a:rPr lang="en-US" altLang="en-US" sz="1800"/>
              <a:t>In addition, industrializing countries now face a new obstacle. </a:t>
            </a:r>
          </a:p>
          <a:p>
            <a:pPr>
              <a:lnSpc>
                <a:spcPct val="80000"/>
              </a:lnSpc>
            </a:pPr>
            <a:r>
              <a:rPr lang="en-US" altLang="en-US" sz="1800"/>
              <a:t>Few untapped foreign markets remain to be exploited. </a:t>
            </a:r>
          </a:p>
          <a:p>
            <a:pPr>
              <a:lnSpc>
                <a:spcPct val="80000"/>
              </a:lnSpc>
            </a:pPr>
            <a:r>
              <a:rPr lang="en-US" altLang="en-US" sz="1800"/>
              <a:t>New industries must sell primarily to consumers inside their own country. </a:t>
            </a:r>
          </a:p>
          <a:p>
            <a:pPr>
              <a:lnSpc>
                <a:spcPct val="80000"/>
              </a:lnSpc>
            </a:pPr>
            <a:r>
              <a:rPr lang="en-US" altLang="en-US" sz="1800"/>
              <a:t>According to principles of economic geography, (in addition to market access), there are two other critical locational factors: access to raw materials and site factors. </a:t>
            </a:r>
          </a:p>
          <a:p>
            <a:pPr>
              <a:lnSpc>
                <a:spcPct val="80000"/>
              </a:lnSpc>
            </a:pPr>
            <a:r>
              <a:rPr lang="en-US" altLang="en-US" sz="1800"/>
              <a:t>In fact, new African factories generally are those for which these factors are critical: (1) raw material access, (2) site factors.</a:t>
            </a:r>
          </a:p>
          <a:p>
            <a:pPr>
              <a:lnSpc>
                <a:spcPct val="80000"/>
              </a:lnSpc>
            </a:pPr>
            <a:r>
              <a:rPr lang="en-US" altLang="en-US" sz="1800"/>
              <a:t>Transnational corporations have been especially aggressive in using low-cost labor in LDCs. </a:t>
            </a:r>
          </a:p>
          <a:p>
            <a:pPr>
              <a:lnSpc>
                <a:spcPct val="80000"/>
              </a:lnSpc>
            </a:pPr>
            <a:r>
              <a:rPr lang="en-US" altLang="en-US" sz="1800"/>
              <a:t>Transnational corporations can profitably transfer some work to LDCs, despite greater transportation cost. </a:t>
            </a:r>
          </a:p>
          <a:p>
            <a:pPr>
              <a:lnSpc>
                <a:spcPct val="80000"/>
              </a:lnSpc>
            </a:pPr>
            <a:r>
              <a:rPr lang="en-US" altLang="en-US" sz="1800"/>
              <a:t>Operations that require highly skilled workers remain in factories in MDCs. </a:t>
            </a:r>
          </a:p>
          <a:p>
            <a:pPr>
              <a:lnSpc>
                <a:spcPct val="80000"/>
              </a:lnSpc>
            </a:pPr>
            <a:r>
              <a:rPr lang="en-US" altLang="en-US" sz="1800"/>
              <a:t>This selective transfer of some jobs to LDCs is known as the new international division of labor. </a:t>
            </a:r>
          </a:p>
          <a:p>
            <a:pPr>
              <a:lnSpc>
                <a:spcPct val="80000"/>
              </a:lnSpc>
            </a:pPr>
            <a:r>
              <a:rPr lang="en-US" altLang="en-US" sz="1800"/>
              <a:t>Many African countries possess iron ore. </a:t>
            </a:r>
          </a:p>
          <a:p>
            <a:pPr>
              <a:lnSpc>
                <a:spcPct val="80000"/>
              </a:lnSpc>
            </a:pPr>
            <a:r>
              <a:rPr lang="en-US" altLang="en-US" sz="1800"/>
              <a:t>But steel, perhaps the most important industry for a less developed country, has had difficulty getting a foothold in Africa. </a:t>
            </a:r>
          </a:p>
          <a:p>
            <a:pPr>
              <a:lnSpc>
                <a:spcPct val="80000"/>
              </a:lnSpc>
            </a:pPr>
            <a:r>
              <a:rPr lang="en-US" altLang="en-US" sz="1800"/>
              <a:t>Without cooperation among several small states, steel manufacturing is not likely to develop further in Africa.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3"/>
          <p:cNvSpPr>
            <a:spLocks noGrp="1" noChangeArrowheads="1"/>
          </p:cNvSpPr>
          <p:nvPr>
            <p:ph type="title"/>
          </p:nvPr>
        </p:nvSpPr>
        <p:spPr>
          <a:xfrm>
            <a:off x="685800" y="303213"/>
            <a:ext cx="7772400" cy="685800"/>
          </a:xfrm>
        </p:spPr>
        <p:txBody>
          <a:bodyPr/>
          <a:lstStyle/>
          <a:p>
            <a:r>
              <a:rPr lang="en-US" altLang="en-US" sz="4800"/>
              <a:t>Industrial Problems</a:t>
            </a:r>
            <a:endParaRPr lang="en-US" altLang="en-US"/>
          </a:p>
        </p:txBody>
      </p:sp>
      <p:sp>
        <p:nvSpPr>
          <p:cNvPr id="290818" name="Rectangle 2"/>
          <p:cNvSpPr>
            <a:spLocks noGrp="1" noChangeArrowheads="1"/>
          </p:cNvSpPr>
          <p:nvPr>
            <p:ph type="body" idx="1"/>
          </p:nvPr>
        </p:nvSpPr>
        <p:spPr>
          <a:xfrm>
            <a:off x="457200" y="1295400"/>
            <a:ext cx="8153400" cy="5105400"/>
          </a:xfrm>
        </p:spPr>
        <p:txBody>
          <a:bodyPr/>
          <a:lstStyle/>
          <a:p>
            <a:pPr>
              <a:lnSpc>
                <a:spcPct val="90000"/>
              </a:lnSpc>
            </a:pPr>
            <a:r>
              <a:rPr lang="en-US" altLang="en-US"/>
              <a:t>Global perspective</a:t>
            </a:r>
          </a:p>
          <a:p>
            <a:pPr lvl="1">
              <a:lnSpc>
                <a:spcPct val="90000"/>
              </a:lnSpc>
            </a:pPr>
            <a:r>
              <a:rPr lang="en-US" altLang="en-US"/>
              <a:t>Stagnant demand</a:t>
            </a:r>
          </a:p>
          <a:p>
            <a:pPr lvl="1">
              <a:lnSpc>
                <a:spcPct val="90000"/>
              </a:lnSpc>
            </a:pPr>
            <a:r>
              <a:rPr lang="en-US" altLang="en-US"/>
              <a:t>Increased capacity</a:t>
            </a:r>
          </a:p>
          <a:p>
            <a:pPr>
              <a:lnSpc>
                <a:spcPct val="90000"/>
              </a:lnSpc>
            </a:pPr>
            <a:endParaRPr lang="en-US" altLang="en-US" sz="900"/>
          </a:p>
          <a:p>
            <a:pPr>
              <a:lnSpc>
                <a:spcPct val="90000"/>
              </a:lnSpc>
            </a:pPr>
            <a:r>
              <a:rPr lang="en-US" altLang="en-US"/>
              <a:t>More developed countries</a:t>
            </a:r>
          </a:p>
          <a:p>
            <a:pPr lvl="1">
              <a:lnSpc>
                <a:spcPct val="90000"/>
              </a:lnSpc>
            </a:pPr>
            <a:r>
              <a:rPr lang="en-US" altLang="en-US"/>
              <a:t>Trading blocs</a:t>
            </a:r>
          </a:p>
          <a:p>
            <a:pPr lvl="1">
              <a:lnSpc>
                <a:spcPct val="90000"/>
              </a:lnSpc>
            </a:pPr>
            <a:r>
              <a:rPr lang="en-US" altLang="en-US"/>
              <a:t>Disparities within trading blocs</a:t>
            </a:r>
          </a:p>
          <a:p>
            <a:pPr>
              <a:lnSpc>
                <a:spcPct val="90000"/>
              </a:lnSpc>
            </a:pPr>
            <a:endParaRPr lang="en-US" altLang="en-US" sz="900"/>
          </a:p>
          <a:p>
            <a:pPr>
              <a:lnSpc>
                <a:spcPct val="90000"/>
              </a:lnSpc>
            </a:pPr>
            <a:r>
              <a:rPr lang="en-US" altLang="en-US"/>
              <a:t>Less developed countries</a:t>
            </a:r>
          </a:p>
          <a:p>
            <a:pPr lvl="1">
              <a:lnSpc>
                <a:spcPct val="90000"/>
              </a:lnSpc>
            </a:pPr>
            <a:r>
              <a:rPr lang="en-US" altLang="en-US"/>
              <a:t>Old problems for LDCs</a:t>
            </a:r>
          </a:p>
          <a:p>
            <a:pPr lvl="1">
              <a:lnSpc>
                <a:spcPct val="90000"/>
              </a:lnSpc>
            </a:pPr>
            <a:r>
              <a:rPr lang="en-US" altLang="en-US"/>
              <a:t>New problems for LDCs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4"/>
          <p:cNvSpPr>
            <a:spLocks noGrp="1" noChangeArrowheads="1"/>
          </p:cNvSpPr>
          <p:nvPr>
            <p:ph type="title"/>
          </p:nvPr>
        </p:nvSpPr>
        <p:spPr/>
        <p:txBody>
          <a:bodyPr/>
          <a:lstStyle/>
          <a:p>
            <a:r>
              <a:rPr lang="en-US" altLang="en-US"/>
              <a:t>Stagnant Demand</a:t>
            </a:r>
          </a:p>
        </p:txBody>
      </p:sp>
      <p:sp>
        <p:nvSpPr>
          <p:cNvPr id="257030" name="Rectangle 6"/>
          <p:cNvSpPr>
            <a:spLocks noGrp="1" noChangeArrowheads="1"/>
          </p:cNvSpPr>
          <p:nvPr>
            <p:ph type="body" sz="half" idx="2"/>
          </p:nvPr>
        </p:nvSpPr>
        <p:spPr>
          <a:xfrm>
            <a:off x="3429000" y="1600200"/>
            <a:ext cx="5257800" cy="4530725"/>
          </a:xfrm>
        </p:spPr>
        <p:txBody>
          <a:bodyPr/>
          <a:lstStyle/>
          <a:p>
            <a:pPr>
              <a:lnSpc>
                <a:spcPct val="90000"/>
              </a:lnSpc>
            </a:pPr>
            <a:r>
              <a:rPr lang="en-US" altLang="en-US" sz="2000"/>
              <a:t>From the Industrial Revolution’s beginnings in the late 1700s until the 1970s, industrial growth in more developed countries was fueled by long-term increases in population and wealth.</a:t>
            </a:r>
          </a:p>
          <a:p>
            <a:pPr>
              <a:lnSpc>
                <a:spcPct val="90000"/>
              </a:lnSpc>
            </a:pPr>
            <a:r>
              <a:rPr lang="en-US" altLang="en-US" sz="2000"/>
              <a:t>The growth formula was simple: More people with more wealth demanded more industrial goods.</a:t>
            </a:r>
          </a:p>
          <a:p>
            <a:pPr>
              <a:lnSpc>
                <a:spcPct val="90000"/>
              </a:lnSpc>
            </a:pPr>
            <a:r>
              <a:rPr lang="en-US" altLang="en-US" sz="2000"/>
              <a:t>However, demand for many manufactured goods has slowed in MDCs during the past quarter century. </a:t>
            </a:r>
          </a:p>
          <a:p>
            <a:pPr>
              <a:lnSpc>
                <a:spcPct val="90000"/>
              </a:lnSpc>
            </a:pPr>
            <a:r>
              <a:rPr lang="en-US" altLang="en-US" sz="2000"/>
              <a:t>More developed countries now have little, if any, population growth. </a:t>
            </a:r>
          </a:p>
          <a:p>
            <a:pPr>
              <a:lnSpc>
                <a:spcPct val="90000"/>
              </a:lnSpc>
            </a:pPr>
            <a:r>
              <a:rPr lang="en-US" altLang="en-US" sz="2000"/>
              <a:t>Wages have not risen as fast as prices during the past two decades. </a:t>
            </a:r>
          </a:p>
        </p:txBody>
      </p:sp>
      <p:pic>
        <p:nvPicPr>
          <p:cNvPr id="257031" name="Picture 7" descr="157805071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676400"/>
            <a:ext cx="271462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03288" y="277813"/>
            <a:ext cx="7515225" cy="523875"/>
          </a:xfrm>
        </p:spPr>
        <p:txBody>
          <a:bodyPr/>
          <a:lstStyle/>
          <a:p>
            <a:r>
              <a:rPr lang="en-US" altLang="en-US"/>
              <a:t>World Steel Production, 1973</a:t>
            </a:r>
          </a:p>
        </p:txBody>
      </p:sp>
      <p:pic>
        <p:nvPicPr>
          <p:cNvPr id="3072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066800"/>
            <a:ext cx="7772400" cy="4402138"/>
          </a:xfrm>
          <a:ln/>
        </p:spPr>
      </p:pic>
      <p:sp>
        <p:nvSpPr>
          <p:cNvPr id="30725" name="Text Box 5"/>
          <p:cNvSpPr txBox="1">
            <a:spLocks noChangeArrowheads="1"/>
          </p:cNvSpPr>
          <p:nvPr/>
        </p:nvSpPr>
        <p:spPr bwMode="auto">
          <a:xfrm>
            <a:off x="685800" y="5715000"/>
            <a:ext cx="779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0" indent="-1143000">
              <a:defRPr sz="2400">
                <a:solidFill>
                  <a:schemeClr val="tx1"/>
                </a:solidFill>
                <a:latin typeface="Times" charset="0"/>
              </a:defRPr>
            </a:lvl1pPr>
            <a:lvl2pPr marL="1257300">
              <a:defRPr sz="2400">
                <a:solidFill>
                  <a:schemeClr val="tx1"/>
                </a:solidFill>
                <a:latin typeface="Times" charset="0"/>
              </a:defRPr>
            </a:lvl2pPr>
            <a:lvl3pPr marL="1371600">
              <a:defRPr sz="2400">
                <a:solidFill>
                  <a:schemeClr val="tx1"/>
                </a:solidFill>
                <a:latin typeface="Times" charset="0"/>
              </a:defRPr>
            </a:lvl3pPr>
            <a:lvl4pPr marL="1485900">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altLang="en-US" sz="1600" b="1">
                <a:latin typeface="Arial" charset="0"/>
              </a:rPr>
              <a:t>Fig. 11-21a: The U.S., Soviet Union, and Japan were the largest steel producers in 1973, and with the rest of Europe, accounted for 90% of global steel production.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title"/>
          </p:nvPr>
        </p:nvSpPr>
        <p:spPr/>
        <p:txBody>
          <a:bodyPr/>
          <a:lstStyle/>
          <a:p>
            <a:r>
              <a:rPr lang="en-US" altLang="en-US"/>
              <a:t>Increased Capacity Worldwide</a:t>
            </a:r>
          </a:p>
        </p:txBody>
      </p:sp>
      <p:sp>
        <p:nvSpPr>
          <p:cNvPr id="259078" name="Rectangle 6"/>
          <p:cNvSpPr>
            <a:spLocks noGrp="1" noChangeArrowheads="1"/>
          </p:cNvSpPr>
          <p:nvPr>
            <p:ph type="body" sz="half" idx="2"/>
          </p:nvPr>
        </p:nvSpPr>
        <p:spPr>
          <a:xfrm>
            <a:off x="4495800" y="1447800"/>
            <a:ext cx="4495800" cy="5105400"/>
          </a:xfrm>
        </p:spPr>
        <p:txBody>
          <a:bodyPr/>
          <a:lstStyle/>
          <a:p>
            <a:pPr>
              <a:lnSpc>
                <a:spcPct val="80000"/>
              </a:lnSpc>
            </a:pPr>
            <a:r>
              <a:rPr lang="en-US" altLang="en-US" sz="1800"/>
              <a:t>While demand for products such as steel has stagnated during the past quarter century, global capacity to produce them has increased. </a:t>
            </a:r>
          </a:p>
          <a:p>
            <a:pPr>
              <a:lnSpc>
                <a:spcPct val="80000"/>
              </a:lnSpc>
            </a:pPr>
            <a:r>
              <a:rPr lang="en-US" altLang="en-US" sz="1800"/>
              <a:t>Higher industrial capacity is primarily a result of two trends: the global diffusion of the Industrial Revolution and the desire by individual countries to maintain their production despite a global overcapacity. </a:t>
            </a:r>
          </a:p>
          <a:p>
            <a:pPr>
              <a:lnSpc>
                <a:spcPct val="80000"/>
              </a:lnSpc>
            </a:pPr>
            <a:r>
              <a:rPr lang="en-US" altLang="en-US" sz="1800"/>
              <a:t>Historically, manufacturing was concentrated in a few locations. </a:t>
            </a:r>
          </a:p>
          <a:p>
            <a:pPr>
              <a:lnSpc>
                <a:spcPct val="80000"/>
              </a:lnSpc>
            </a:pPr>
            <a:r>
              <a:rPr lang="en-US" altLang="en-US" sz="1800"/>
              <a:t>Industrial growth through increased international sales was feasible when most of the world was organized into colonies and territories controlled by MDCs. </a:t>
            </a:r>
          </a:p>
          <a:p>
            <a:pPr>
              <a:lnSpc>
                <a:spcPct val="80000"/>
              </a:lnSpc>
            </a:pPr>
            <a:r>
              <a:rPr lang="en-US" altLang="en-US" sz="1800"/>
              <a:t>Few colonies remain in the world today, and nearly every independent country wants to establish its own industrial base. </a:t>
            </a:r>
          </a:p>
          <a:p>
            <a:pPr>
              <a:lnSpc>
                <a:spcPct val="80000"/>
              </a:lnSpc>
            </a:pPr>
            <a:endParaRPr lang="en-US" altLang="en-US" sz="1800"/>
          </a:p>
        </p:txBody>
      </p:sp>
      <p:pic>
        <p:nvPicPr>
          <p:cNvPr id="259079" name="Picture 7" descr="fools_map"/>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2286000"/>
            <a:ext cx="4038600" cy="297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77813"/>
            <a:ext cx="9144000" cy="523875"/>
          </a:xfrm>
        </p:spPr>
        <p:txBody>
          <a:bodyPr/>
          <a:lstStyle/>
          <a:p>
            <a:r>
              <a:rPr lang="en-US" altLang="en-US"/>
              <a:t>Steel Production, 1973 and 2002</a:t>
            </a:r>
          </a:p>
        </p:txBody>
      </p:sp>
      <p:pic>
        <p:nvPicPr>
          <p:cNvPr id="3174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124200" y="1066800"/>
            <a:ext cx="3048000" cy="4572000"/>
          </a:xfrm>
          <a:ln/>
        </p:spPr>
      </p:pic>
      <p:sp>
        <p:nvSpPr>
          <p:cNvPr id="31749" name="Text Box 5"/>
          <p:cNvSpPr txBox="1">
            <a:spLocks noChangeArrowheads="1"/>
          </p:cNvSpPr>
          <p:nvPr/>
        </p:nvSpPr>
        <p:spPr bwMode="auto">
          <a:xfrm>
            <a:off x="609600" y="5791200"/>
            <a:ext cx="81581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0150" indent="-1200150">
              <a:defRPr sz="2400">
                <a:solidFill>
                  <a:schemeClr val="tx1"/>
                </a:solidFill>
                <a:latin typeface="Times" charset="0"/>
              </a:defRPr>
            </a:lvl1pPr>
            <a:lvl2pPr marL="1314450">
              <a:defRPr sz="2400">
                <a:solidFill>
                  <a:schemeClr val="tx1"/>
                </a:solidFill>
                <a:latin typeface="Times" charset="0"/>
              </a:defRPr>
            </a:lvl2pPr>
            <a:lvl3pPr marL="1428750">
              <a:defRPr sz="2400">
                <a:solidFill>
                  <a:schemeClr val="tx1"/>
                </a:solidFill>
                <a:latin typeface="Times" charset="0"/>
              </a:defRPr>
            </a:lvl3pPr>
            <a:lvl4pPr marL="1543050">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altLang="en-US" sz="1600" b="1">
                <a:latin typeface="Arial" charset="0"/>
              </a:rPr>
              <a:t>Fig. 11-21b: About 60% of global steel production takes place in MDCs in 2002, compared to 90% in 1973. Growth of steel manufacturing in China has been especially dramatic.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1143000"/>
          </a:xfrm>
        </p:spPr>
        <p:txBody>
          <a:bodyPr/>
          <a:lstStyle/>
          <a:p>
            <a:r>
              <a:rPr lang="en-US" altLang="en-US"/>
              <a:t>Change in Steel Production, </a:t>
            </a:r>
            <a:r>
              <a:rPr lang="en-US" altLang="en-US" sz="4000" b="1"/>
              <a:t>1973–2002</a:t>
            </a:r>
            <a:endParaRPr lang="en-US" altLang="en-US"/>
          </a:p>
        </p:txBody>
      </p:sp>
      <p:pic>
        <p:nvPicPr>
          <p:cNvPr id="32772"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90800" y="1447800"/>
            <a:ext cx="3735388" cy="4572000"/>
          </a:xfrm>
          <a:ln/>
        </p:spPr>
      </p:pic>
      <p:sp>
        <p:nvSpPr>
          <p:cNvPr id="32773" name="Text Box 5"/>
          <p:cNvSpPr txBox="1">
            <a:spLocks noChangeArrowheads="1"/>
          </p:cNvSpPr>
          <p:nvPr/>
        </p:nvSpPr>
        <p:spPr bwMode="auto">
          <a:xfrm>
            <a:off x="669925" y="6080125"/>
            <a:ext cx="7915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0" indent="-1143000">
              <a:defRPr sz="2400">
                <a:solidFill>
                  <a:schemeClr val="tx1"/>
                </a:solidFill>
                <a:latin typeface="Times" charset="0"/>
              </a:defRPr>
            </a:lvl1pPr>
            <a:lvl2pPr marL="1257300">
              <a:defRPr sz="2400">
                <a:solidFill>
                  <a:schemeClr val="tx1"/>
                </a:solidFill>
                <a:latin typeface="Times" charset="0"/>
              </a:defRPr>
            </a:lvl2pPr>
            <a:lvl3pPr marL="1371600">
              <a:defRPr sz="2400">
                <a:solidFill>
                  <a:schemeClr val="tx1"/>
                </a:solidFill>
                <a:latin typeface="Times" charset="0"/>
              </a:defRPr>
            </a:lvl3pPr>
            <a:lvl4pPr marL="1485900">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r>
              <a:rPr lang="en-US" altLang="en-US" sz="1600" b="1">
                <a:latin typeface="Arial" charset="0"/>
              </a:rPr>
              <a:t>Fig. 11-21c: Steel production has generally declined in MDCs and increased in LDCs, especially in China, India, Brazil, and South Korea.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title"/>
          </p:nvPr>
        </p:nvSpPr>
        <p:spPr/>
        <p:txBody>
          <a:bodyPr/>
          <a:lstStyle/>
          <a:p>
            <a:r>
              <a:rPr lang="en-US" altLang="en-US" sz="4000"/>
              <a:t>Industrial Problems in More Developed Countries</a:t>
            </a:r>
          </a:p>
        </p:txBody>
      </p:sp>
      <p:sp>
        <p:nvSpPr>
          <p:cNvPr id="260102" name="Rectangle 6"/>
          <p:cNvSpPr>
            <a:spLocks noGrp="1" noChangeArrowheads="1"/>
          </p:cNvSpPr>
          <p:nvPr>
            <p:ph type="body" sz="half" idx="2"/>
          </p:nvPr>
        </p:nvSpPr>
        <p:spPr>
          <a:xfrm>
            <a:off x="4648200" y="1828800"/>
            <a:ext cx="4191000" cy="4724400"/>
          </a:xfrm>
        </p:spPr>
        <p:txBody>
          <a:bodyPr/>
          <a:lstStyle/>
          <a:p>
            <a:r>
              <a:rPr lang="en-US" altLang="en-US" sz="2400"/>
              <a:t>Countries at all levels of development face a similar challenge: to make their industries competitive in an increasingly integrated global economy. </a:t>
            </a:r>
          </a:p>
          <a:p>
            <a:r>
              <a:rPr lang="en-US" altLang="en-US" sz="2400"/>
              <a:t>Each state faces distinctive geographical issues in ensuring that their industries compete effectively.</a:t>
            </a:r>
          </a:p>
          <a:p>
            <a:endParaRPr lang="en-US" altLang="en-US" sz="2400"/>
          </a:p>
        </p:txBody>
      </p:sp>
      <p:pic>
        <p:nvPicPr>
          <p:cNvPr id="260103" name="Picture 7" descr="iron-man-competition"/>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676400"/>
            <a:ext cx="3998913"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5" name="Rectangle 7"/>
          <p:cNvSpPr>
            <a:spLocks noGrp="1" noChangeArrowheads="1"/>
          </p:cNvSpPr>
          <p:nvPr>
            <p:ph type="title"/>
          </p:nvPr>
        </p:nvSpPr>
        <p:spPr>
          <a:xfrm>
            <a:off x="457200" y="277813"/>
            <a:ext cx="8229600" cy="865187"/>
          </a:xfrm>
        </p:spPr>
        <p:txBody>
          <a:bodyPr/>
          <a:lstStyle/>
          <a:p>
            <a:r>
              <a:rPr lang="en-US" altLang="en-US"/>
              <a:t>Impact of Trading Blocs</a:t>
            </a:r>
          </a:p>
        </p:txBody>
      </p:sp>
      <p:sp>
        <p:nvSpPr>
          <p:cNvPr id="263177" name="Rectangle 9"/>
          <p:cNvSpPr>
            <a:spLocks noGrp="1" noChangeArrowheads="1"/>
          </p:cNvSpPr>
          <p:nvPr>
            <p:ph type="body" sz="half" idx="1"/>
          </p:nvPr>
        </p:nvSpPr>
        <p:spPr>
          <a:xfrm>
            <a:off x="381000" y="1143000"/>
            <a:ext cx="8534400" cy="2493963"/>
          </a:xfrm>
        </p:spPr>
        <p:txBody>
          <a:bodyPr/>
          <a:lstStyle/>
          <a:p>
            <a:pPr>
              <a:lnSpc>
                <a:spcPct val="80000"/>
              </a:lnSpc>
            </a:pPr>
            <a:r>
              <a:rPr lang="en-US" altLang="en-US" sz="2400"/>
              <a:t>Industrial competition in the more developed world increasingly occurs not among individual countries, but within regional trading blocs. </a:t>
            </a:r>
          </a:p>
          <a:p>
            <a:pPr>
              <a:lnSpc>
                <a:spcPct val="80000"/>
              </a:lnSpc>
            </a:pPr>
            <a:r>
              <a:rPr lang="en-US" altLang="en-US" sz="2400"/>
              <a:t>The three most important trading blocs are the Western Hemisphere, Western Europe, and East Asia. </a:t>
            </a:r>
          </a:p>
          <a:p>
            <a:pPr>
              <a:lnSpc>
                <a:spcPct val="80000"/>
              </a:lnSpc>
            </a:pPr>
            <a:r>
              <a:rPr lang="en-US" altLang="en-US" sz="2400"/>
              <a:t>Within each bloc, countries cooperate in trade. </a:t>
            </a:r>
          </a:p>
          <a:p>
            <a:pPr>
              <a:lnSpc>
                <a:spcPct val="80000"/>
              </a:lnSpc>
            </a:pPr>
            <a:r>
              <a:rPr lang="en-US" altLang="en-US" sz="2400"/>
              <a:t>Each bloc then competes against the other two.</a:t>
            </a:r>
          </a:p>
        </p:txBody>
      </p:sp>
      <p:pic>
        <p:nvPicPr>
          <p:cNvPr id="263180" name="Picture 12" descr="400px-ActiveBloc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3521075"/>
            <a:ext cx="5181600" cy="333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4">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9900CC"/>
      </a:hlink>
      <a:folHlink>
        <a:srgbClr val="CCECFF"/>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97037E"/>
        </a:dk1>
        <a:lt1>
          <a:srgbClr val="FFFFFF"/>
        </a:lt1>
        <a:dk2>
          <a:srgbClr val="000000"/>
        </a:dk2>
        <a:lt2>
          <a:srgbClr val="FFCCFF"/>
        </a:lt2>
        <a:accent1>
          <a:srgbClr val="FF33CC"/>
        </a:accent1>
        <a:accent2>
          <a:srgbClr val="CC00CC"/>
        </a:accent2>
        <a:accent3>
          <a:srgbClr val="AAAAAA"/>
        </a:accent3>
        <a:accent4>
          <a:srgbClr val="DADADA"/>
        </a:accent4>
        <a:accent5>
          <a:srgbClr val="FFADE2"/>
        </a:accent5>
        <a:accent6>
          <a:srgbClr val="B900B9"/>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11">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12">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99CCFF"/>
        </a:hlink>
        <a:folHlink>
          <a:srgbClr val="FFCC66"/>
        </a:folHlink>
      </a:clrScheme>
      <a:clrMap bg1="dk2" tx1="lt1" bg2="dk1" tx2="lt2" accent1="accent1" accent2="accent2" accent3="accent3" accent4="accent4" accent5="accent5" accent6="accent6" hlink="hlink" folHlink="folHlink"/>
    </a:extraClrScheme>
    <a:extraClrScheme>
      <a:clrScheme name="Orbit 13">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Orbit 14">
        <a:dk1>
          <a:srgbClr val="97037E"/>
        </a:dk1>
        <a:lt1>
          <a:srgbClr val="FFFFFF"/>
        </a:lt1>
        <a:dk2>
          <a:srgbClr val="000000"/>
        </a:dk2>
        <a:lt2>
          <a:srgbClr val="CC99FF"/>
        </a:lt2>
        <a:accent1>
          <a:srgbClr val="FF33CC"/>
        </a:accent1>
        <a:accent2>
          <a:srgbClr val="CC00CC"/>
        </a:accent2>
        <a:accent3>
          <a:srgbClr val="AAAAAA"/>
        </a:accent3>
        <a:accent4>
          <a:srgbClr val="DADADA"/>
        </a:accent4>
        <a:accent5>
          <a:srgbClr val="FFADE2"/>
        </a:accent5>
        <a:accent6>
          <a:srgbClr val="B900B9"/>
        </a:accent6>
        <a:hlink>
          <a:srgbClr val="9900CC"/>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2413</TotalTime>
  <Words>1474</Words>
  <Application>Microsoft Office PowerPoint</Application>
  <PresentationFormat>On-screen Show (4:3)</PresentationFormat>
  <Paragraphs>112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Orbit</vt:lpstr>
      <vt:lpstr>Key Issues</vt:lpstr>
      <vt:lpstr>Industrial Problems</vt:lpstr>
      <vt:lpstr>Stagnant Demand</vt:lpstr>
      <vt:lpstr>World Steel Production, 1973</vt:lpstr>
      <vt:lpstr>Increased Capacity Worldwide</vt:lpstr>
      <vt:lpstr>Steel Production, 1973 and 2002</vt:lpstr>
      <vt:lpstr>Change in Steel Production, 1973–2002</vt:lpstr>
      <vt:lpstr>Industrial Problems in More Developed Countries</vt:lpstr>
      <vt:lpstr>Impact of Trading Blocs</vt:lpstr>
      <vt:lpstr>Cooperation within Trading Blocs</vt:lpstr>
      <vt:lpstr>Competition among Trading Blocs</vt:lpstr>
      <vt:lpstr>Transnational Corporations</vt:lpstr>
      <vt:lpstr>PowerPoint Presentation</vt:lpstr>
      <vt:lpstr>Disparities within Trading Blocs</vt:lpstr>
      <vt:lpstr>Disparities within the United States</vt:lpstr>
      <vt:lpstr>Industrial Problems in Less Developed Countries </vt:lpstr>
      <vt:lpstr>New Problems for LDCs </vt:lpstr>
    </vt:vector>
  </TitlesOfParts>
  <Company>_x0008_ᖤ]狴뿿��뿿��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Abe Goldman</dc:creator>
  <cp:lastModifiedBy>Schuster Deirdre</cp:lastModifiedBy>
  <cp:revision>67</cp:revision>
  <dcterms:created xsi:type="dcterms:W3CDTF">2004-05-01T16:29:18Z</dcterms:created>
  <dcterms:modified xsi:type="dcterms:W3CDTF">2016-02-22T16:55:51Z</dcterms:modified>
</cp:coreProperties>
</file>