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2" r:id="rId1"/>
  </p:sldMasterIdLst>
  <p:notesMasterIdLst>
    <p:notesMasterId r:id="rId34"/>
  </p:notesMasterIdLst>
  <p:handoutMasterIdLst>
    <p:handoutMasterId r:id="rId35"/>
  </p:handoutMasterIdLst>
  <p:sldIdLst>
    <p:sldId id="334" r:id="rId2"/>
    <p:sldId id="259" r:id="rId3"/>
    <p:sldId id="306" r:id="rId4"/>
    <p:sldId id="269" r:id="rId5"/>
    <p:sldId id="270" r:id="rId6"/>
    <p:sldId id="271" r:id="rId7"/>
    <p:sldId id="307" r:id="rId8"/>
    <p:sldId id="308" r:id="rId9"/>
    <p:sldId id="272" r:id="rId10"/>
    <p:sldId id="309" r:id="rId11"/>
    <p:sldId id="273" r:id="rId12"/>
    <p:sldId id="274" r:id="rId13"/>
    <p:sldId id="275" r:id="rId14"/>
    <p:sldId id="310" r:id="rId15"/>
    <p:sldId id="276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277" r:id="rId24"/>
    <p:sldId id="278" r:id="rId25"/>
    <p:sldId id="279" r:id="rId26"/>
    <p:sldId id="318" r:id="rId27"/>
    <p:sldId id="280" r:id="rId28"/>
    <p:sldId id="281" r:id="rId29"/>
    <p:sldId id="320" r:id="rId30"/>
    <p:sldId id="282" r:id="rId31"/>
    <p:sldId id="319" r:id="rId32"/>
    <p:sldId id="321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00" autoAdjust="0"/>
    <p:restoredTop sz="94600"/>
  </p:normalViewPr>
  <p:slideViewPr>
    <p:cSldViewPr>
      <p:cViewPr varScale="1">
        <p:scale>
          <a:sx n="47" d="100"/>
          <a:sy n="47" d="100"/>
        </p:scale>
        <p:origin x="-3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6B82E081-5CF5-4B15-B4FB-D796F8DD33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7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295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5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5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295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8E22D90B-2591-4B58-9382-B9D64E5D1B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739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FEAECC-2575-42E6-8CB6-12E35DC6A2EB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4C6039-1D38-489D-BD97-C2076D1FB12B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C9AB4-7CF6-4488-9E8C-A5B85C4FC748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F37EE-6727-4A19-8E24-30805113CE26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231385-8E34-45BD-AECC-F1B724ED450A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5C0239-E744-4658-BBA3-C379DA5A528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547A21-BEB2-4287-83B4-1A9E8D0F880B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851A96-6CE5-45CC-A662-9D6382A4819A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1E8D6-6FF3-497D-BA87-B326155029E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51AABA-0C59-466A-A654-30C180060C8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3468C8-086C-4D03-8E8E-88E52F64D7B4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71E96D-A2B4-4135-B50B-A344F46F9F6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D48E8B-B994-45B1-981F-B50E2DC0AB0A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13968A-7109-42F7-8C9F-F72D4FBECBFD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B4EF62-9267-406E-B2E5-2C14226A7C04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C7860-B9E1-4EE6-A5CA-3FE86FBF4F03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08E4EB-7BB7-4058-BCA9-9C7D0B0F84C3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7E891-E74A-43AF-99EF-F2B2D5BF90DD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9C4ECE-6E76-4594-8AC7-97D6DD0654E7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DB319-8D09-4DA9-9824-E46ADE6DAFDD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E917B1-9AB8-4EAF-A099-1B82F0A6BDB4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7794A0-20A9-4E6B-AF35-43146531E235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6444A8-4034-4887-9689-E9A66FDAE35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471D04-F092-4FE0-B104-84879EAE6136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6F0AD1-FEF3-4951-80FA-F95A405E1BA0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4A4A41-F27F-431F-B056-FDBD4A30C731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62E129-5FD3-4145-A197-01D8389A553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FCC7F0-00F6-4336-AC37-6F719C5E15C5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7BB005-1420-4DE9-AC79-FD235DBBC46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2191F2-23D0-41B8-BE62-79D410B1A71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532644-4834-4C72-A585-52702EC158E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BB2AB9-2A00-4AAC-8A96-B1A82E32875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5462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63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5463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54636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54637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54638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63450A6-12DD-4705-BC97-A14A7AE4D0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B17FD-80D4-4F68-AFED-EB39FE9F03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15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7D7EC-0903-43BF-86F8-39BCDFCE3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741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241696D-01F3-47C4-B6AA-4A0FCF1D8C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123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0F6C0AB-740B-41C7-AACB-2389C51F65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647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369278E-D622-4DF9-8C15-5353B335E2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071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1027412-99B9-4115-A866-BF2F2865B2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9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8C7E8-6525-4E40-B176-AF433293B7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23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71FF6-6A68-4F8D-AABC-DDE3695076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43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27E8F-1678-47F1-A9C9-9F72B613EC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94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380C4-79B2-494C-A89B-8199702FB5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87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56459-2EA7-45AB-BDF7-785379B705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61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CEDDD-EA4C-4F1E-8F84-F4294920D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21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20ABC-5E63-443D-BF32-6C5A3406BF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08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DCC18-30D4-4350-B373-D36BDFA85E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604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0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5360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0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0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0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0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0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0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1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1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1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97037E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5361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97037E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5361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97037E"/>
                  </a:outerShdw>
                </a:effectLst>
              </a:defRPr>
            </a:lvl1pPr>
          </a:lstStyle>
          <a:p>
            <a:fld id="{00C1BD47-F9D1-4D34-8AC7-9EE7B3B9EAD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97037E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97037E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97037E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97037E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97037E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97037E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97037E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97037E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97037E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Issues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SzTx/>
              <a:buNone/>
            </a:pPr>
            <a:r>
              <a:rPr lang="en-US" altLang="en-US" sz="2800" dirty="0" smtClean="0"/>
              <a:t>Why </a:t>
            </a:r>
            <a:r>
              <a:rPr lang="en-US" altLang="en-US" sz="2800" dirty="0"/>
              <a:t>do industries have different distributions</a:t>
            </a:r>
            <a:r>
              <a:rPr lang="en-US" altLang="en-US" sz="2800" dirty="0" smtClean="0"/>
              <a:t>?</a:t>
            </a:r>
            <a:endParaRPr lang="en-US" altLang="en-US" sz="2800" dirty="0"/>
          </a:p>
        </p:txBody>
      </p:sp>
      <p:pic>
        <p:nvPicPr>
          <p:cNvPr id="158726" name="Picture 6" descr="indust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286000"/>
            <a:ext cx="4495800" cy="299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390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Bulk-Gaining Industries </a:t>
            </a:r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600200"/>
            <a:ext cx="41148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More commonly, bulk-gaining industries manufacture products that gain volume rather than weight.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Common fabricated products include televisions, refrigerators, and motor vehicles. 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If the fabricated product occupies a much larger volume than its individual parts, then the cost of shipping the final product to consumers is likely to be a critical factor. </a:t>
            </a:r>
          </a:p>
        </p:txBody>
      </p:sp>
      <p:pic>
        <p:nvPicPr>
          <p:cNvPr id="227337" name="Picture 9" descr="PyeongtaekSsangyongCarManufacturingPlan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524000"/>
            <a:ext cx="3402013" cy="2551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38" name="Picture 10" descr="nissan-lin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4267200"/>
            <a:ext cx="3886200" cy="2125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44488"/>
            <a:ext cx="9144000" cy="657225"/>
          </a:xfrm>
        </p:spPr>
        <p:txBody>
          <a:bodyPr/>
          <a:lstStyle/>
          <a:p>
            <a:r>
              <a:rPr lang="en-US" altLang="en-US"/>
              <a:t>Chevrolet Assembly Plants, 1955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143000"/>
            <a:ext cx="6643688" cy="4800600"/>
          </a:xfrm>
          <a:ln/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17525" y="6080125"/>
            <a:ext cx="7934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0150" indent="-1200150">
              <a:defRPr sz="2400">
                <a:solidFill>
                  <a:schemeClr val="tx1"/>
                </a:solidFill>
                <a:latin typeface="Times" charset="0"/>
              </a:defRPr>
            </a:lvl1pPr>
            <a:lvl2pPr marL="13144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42875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543050">
              <a:defRPr sz="2400">
                <a:solidFill>
                  <a:schemeClr val="tx1"/>
                </a:solidFill>
                <a:latin typeface="Times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600" b="1">
                <a:latin typeface="Arial" charset="0"/>
              </a:rPr>
              <a:t>Fig. 11-13a: In 1955, GM assembled identical Chevrolets at ten final assembly plants located near major population centers.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523875"/>
          </a:xfrm>
        </p:spPr>
        <p:txBody>
          <a:bodyPr/>
          <a:lstStyle/>
          <a:p>
            <a:r>
              <a:rPr lang="en-US" altLang="en-US"/>
              <a:t>Chevrolet Assembly Plants, 2003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066800"/>
            <a:ext cx="4397375" cy="4953000"/>
          </a:xfrm>
          <a:ln/>
        </p:spPr>
      </p:pic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52400" y="6080125"/>
            <a:ext cx="883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0150" indent="-1200150">
              <a:defRPr sz="2400">
                <a:solidFill>
                  <a:schemeClr val="tx1"/>
                </a:solidFill>
                <a:latin typeface="Times" charset="0"/>
              </a:defRPr>
            </a:lvl1pPr>
            <a:lvl2pPr marL="13144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42875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543050">
              <a:defRPr sz="2400">
                <a:solidFill>
                  <a:schemeClr val="tx1"/>
                </a:solidFill>
                <a:latin typeface="Times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600" b="1">
                <a:latin typeface="Arial" charset="0"/>
              </a:rPr>
              <a:t>Fig. 11-13b: In 2003, GM was producing a wider variety of vehicles, and production of various models was spread through the middle of the country.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altLang="en-US"/>
              <a:t>Site Selection for Saturn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838200"/>
            <a:ext cx="4597400" cy="4800600"/>
          </a:xfrm>
          <a:ln/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33400" y="5791200"/>
            <a:ext cx="76803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0150" indent="-1200150">
              <a:defRPr sz="2400">
                <a:solidFill>
                  <a:schemeClr val="tx1"/>
                </a:solidFill>
                <a:latin typeface="Times" charset="0"/>
              </a:defRPr>
            </a:lvl1pPr>
            <a:lvl2pPr marL="1373188">
              <a:defRPr sz="2400">
                <a:solidFill>
                  <a:schemeClr val="tx1"/>
                </a:solidFill>
                <a:latin typeface="Times" charset="0"/>
              </a:defRPr>
            </a:lvl2pPr>
            <a:lvl3pPr marL="1487488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1788">
              <a:defRPr sz="2400">
                <a:solidFill>
                  <a:schemeClr val="tx1"/>
                </a:solidFill>
                <a:latin typeface="Times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600" b="1">
                <a:latin typeface="Arial" charset="0"/>
              </a:rPr>
              <a:t>Fig. 11-1.1: GM considered a variety of economic and geographic factors when it searched for a site for producing the new Saturn in 1985. The plant was eventually located in Spring Hill, TN.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Single-Market Manufacturers</a:t>
            </a: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3276600" y="1371600"/>
            <a:ext cx="5638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/>
              <a:t>Single-market manufacturers make products sold primarily in one location, so they also cluster near their markets. 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For example, several times a year, buyers come to New York from all over the United States to select high-style apparel. 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Manufacturers of fashion clothing then receive large orders for certain garments to be delivered in a short time. 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Consequently, high-style clothing manufacturers concentrate around New York.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Manufacturers in turn demand rapid delivery of specialized components, such as clasps, clips, pins, and zippers. 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The specialized component manufacturers, therefore, also concentrate in New </a:t>
            </a:r>
          </a:p>
        </p:txBody>
      </p:sp>
      <p:pic>
        <p:nvPicPr>
          <p:cNvPr id="230409" name="Picture 9" descr="_39526022_models-ap-220x30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295400"/>
            <a:ext cx="2219325" cy="3027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0410" name="Picture 10" descr="18101638_1b0fb282e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4343400"/>
            <a:ext cx="2338388" cy="2338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830263" y="277813"/>
            <a:ext cx="7513637" cy="523875"/>
          </a:xfrm>
        </p:spPr>
        <p:txBody>
          <a:bodyPr/>
          <a:lstStyle/>
          <a:p>
            <a:r>
              <a:rPr lang="en-US" altLang="en-US"/>
              <a:t>Motor Vehicle Parts Plants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914400"/>
            <a:ext cx="2970213" cy="4800600"/>
          </a:xfrm>
          <a:ln/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85800" y="5867400"/>
            <a:ext cx="79692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0150" indent="-1200150">
              <a:defRPr sz="2400">
                <a:solidFill>
                  <a:schemeClr val="tx1"/>
                </a:solidFill>
                <a:latin typeface="Times" charset="0"/>
              </a:defRPr>
            </a:lvl1pPr>
            <a:lvl2pPr marL="13144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42875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543050">
              <a:defRPr sz="2400">
                <a:solidFill>
                  <a:schemeClr val="tx1"/>
                </a:solidFill>
                <a:latin typeface="Times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600" b="1">
                <a:latin typeface="Arial" charset="0"/>
              </a:rPr>
              <a:t>Fig. 11-14: U.S.-owned parts plants are clustered near the main final assembly plants. Foreign-owned plants tend to be located further south, where labor unions are weaker.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Perishable Products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371600"/>
            <a:ext cx="46482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/>
              <a:t>To deliver their products to consumers as rapidly as possible, perishable-product industries must be located near their markets.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Processors of fresh food into frozen, canned, and preserved products can locate far from their customers.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The daily newspaper is an example of a product other than food that is highly perishable because it contains dated information.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In European countries, national newspapers are printed in the largest city during the evening and delivered by train throughout the country overnight.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Until recently, publishers considered the United States to be too large to make a national newspaper feasible.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With satellite technology, however, The New York Times, Wall Street Journal, and USA Today have moved in the direction of national delivery.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1800"/>
          </a:p>
        </p:txBody>
      </p:sp>
      <p:pic>
        <p:nvPicPr>
          <p:cNvPr id="233477" name="Picture 5" descr="preview_newspap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600200"/>
            <a:ext cx="4038600" cy="426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6588"/>
          </a:xfrm>
        </p:spPr>
        <p:txBody>
          <a:bodyPr/>
          <a:lstStyle/>
          <a:p>
            <a:r>
              <a:rPr lang="en-US" altLang="en-US" sz="4000"/>
              <a:t>Ship, Rail, Truck, or Air?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114800" y="685800"/>
            <a:ext cx="5029200" cy="6172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1800"/>
          </a:p>
          <a:p>
            <a:pPr>
              <a:lnSpc>
                <a:spcPct val="80000"/>
              </a:lnSpc>
            </a:pPr>
            <a:r>
              <a:rPr lang="en-US" altLang="en-US" sz="1800"/>
              <a:t>Firms seek the lowest-cost mode of transport, but the cheapest of the four alternatives changes with the distance that goods are being sent.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The farther something is transported, the lower is the cost per kilometer (or mile).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The cost per kilometer decreases at different rates for each of the four modes, because the loading and unloading expenses differ for each mode.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Trucks are most often used for short- distance delivery and trains for longer distances.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Ship transport is attractive for very long distances.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Air is normally the most expensive alternative for all distances, but an increasing number of firms transport by air to ensure speedy delivery of small-bulk, high-value packages.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Late at night, planes filled with packages are flown to a central hub airport then flown to airports nearest their destination, transferred to trucks, and delivered the next morning.</a:t>
            </a:r>
          </a:p>
        </p:txBody>
      </p:sp>
      <p:pic>
        <p:nvPicPr>
          <p:cNvPr id="235526" name="Picture 6" descr="DSC_3717 DC-10-30F N315FE FedEx right front taxiing 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066800"/>
            <a:ext cx="2514600" cy="167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27" name="Picture 7" descr="FilePhotoofCylindricalHopperConsis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2438400"/>
            <a:ext cx="2895600" cy="1339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28" name="Picture 8" descr="P47215C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25146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29" name="Picture 9" descr="tru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099050"/>
            <a:ext cx="2540000" cy="14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Break-of-Bulk Points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343400" y="1295400"/>
            <a:ext cx="43434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Regardless of transportation mode, cost rises each time that inputs or products are transferred from one mode to another. 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Many companies that use multiple transport modes locate at a break-of-bulk point. 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A break-of-bulk point is a location where transfer among transportation modes is possible. 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Important break-of-bulk points include seaports and airports.</a:t>
            </a:r>
          </a:p>
        </p:txBody>
      </p:sp>
      <p:pic>
        <p:nvPicPr>
          <p:cNvPr id="237575" name="Picture 7" descr="mt1xd9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95400"/>
            <a:ext cx="3906838" cy="246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7576" name="Picture 8" descr="2163-2005071909493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962400"/>
            <a:ext cx="3886200" cy="2395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Site Factors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/>
              <a:t>Locations near markets or break-of-bulk points have become more important than locations near raw materials for firms in developed countries. 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However, situation factors do not explain the growing importance of Japanese and other Asian manufacturers. 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Japan is far from markets. 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The cost of conducting business varies among locations, depending on the cost of three production factors: land, labor, and capital.</a:t>
            </a:r>
          </a:p>
          <a:p>
            <a:pPr>
              <a:lnSpc>
                <a:spcPct val="80000"/>
              </a:lnSpc>
            </a:pPr>
            <a:endParaRPr lang="en-US" altLang="en-US" sz="2000"/>
          </a:p>
        </p:txBody>
      </p:sp>
      <p:pic>
        <p:nvPicPr>
          <p:cNvPr id="240645" name="Picture 5" descr="japan_ind_197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263" y="1600200"/>
            <a:ext cx="4138612" cy="472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altLang="en-US" sz="4800"/>
              <a:t>Industrial Location</a:t>
            </a: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334000"/>
          </a:xfrm>
        </p:spPr>
        <p:txBody>
          <a:bodyPr/>
          <a:lstStyle/>
          <a:p>
            <a:r>
              <a:rPr lang="en-US" altLang="en-US"/>
              <a:t>Situation factors</a:t>
            </a:r>
          </a:p>
          <a:p>
            <a:pPr lvl="1"/>
            <a:r>
              <a:rPr lang="en-US" altLang="en-US"/>
              <a:t>Location near inputs</a:t>
            </a:r>
          </a:p>
          <a:p>
            <a:pPr lvl="1"/>
            <a:r>
              <a:rPr lang="en-US" altLang="en-US"/>
              <a:t>Location near markets</a:t>
            </a:r>
          </a:p>
          <a:p>
            <a:pPr lvl="1"/>
            <a:r>
              <a:rPr lang="en-US" altLang="en-US"/>
              <a:t>Transport choices</a:t>
            </a:r>
          </a:p>
          <a:p>
            <a:endParaRPr lang="en-US" altLang="en-US" sz="800"/>
          </a:p>
          <a:p>
            <a:r>
              <a:rPr lang="en-US" altLang="en-US"/>
              <a:t>Site factors</a:t>
            </a:r>
          </a:p>
          <a:p>
            <a:pPr lvl="1"/>
            <a:r>
              <a:rPr lang="en-US" altLang="en-US"/>
              <a:t>Land</a:t>
            </a:r>
          </a:p>
          <a:p>
            <a:pPr lvl="1"/>
            <a:r>
              <a:rPr lang="en-US" altLang="en-US"/>
              <a:t>Labor</a:t>
            </a:r>
          </a:p>
          <a:p>
            <a:pPr lvl="1"/>
            <a:r>
              <a:rPr lang="en-US" altLang="en-US"/>
              <a:t>Capital</a:t>
            </a:r>
          </a:p>
          <a:p>
            <a:endParaRPr lang="en-US" altLang="en-US" sz="800"/>
          </a:p>
          <a:p>
            <a:r>
              <a:rPr lang="en-US" altLang="en-US"/>
              <a:t>Obstacles to optimum location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altLang="en-US"/>
              <a:t>Land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/>
              <a:t>The land needed to build one-story factories is more likely to be available in suburban or rural locations.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Also, land is much cheaper in suburban or rural locations than near the center city.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Industries may be attracted to specific parcels of land that are accessible to energy sources.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Prior to the Industrial Revolution, running water and burning of wood were the two most important sources of energy.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When coal became dominant in the late eighteenth century, industry began to concentrate in fewer locations.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Electricity became an important source of energy for industry in the twentieth century.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Although large industrial users usually pay a lower rate than do home consumers industries with a particularly high demand for energy may select a location with lower electrical rates.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The aluminum industry, for example, requires a large amount of electricity.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The first aluminum plant was located near Niagara Falls.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Aluminum plants have been built near other sources of inexpensive hydroelectric power, including the Tennessee Valley and the Pacific Northwest.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Industry may also be attracted to a particular location because of amenities at the site.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Labor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A labor-intensive industry is one in which labor cost is a high percentage of expense.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Some labor intensive industries require highly skilled labor to maximize profit, whereas others need less skilled, inexpensive labor.</a:t>
            </a:r>
          </a:p>
        </p:txBody>
      </p:sp>
      <p:pic>
        <p:nvPicPr>
          <p:cNvPr id="243717" name="Picture 5" descr="MCBD06552_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28800"/>
            <a:ext cx="3810000" cy="3470275"/>
          </a:xfrm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Textile and Clothing Industries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/>
              <a:t>Textile and clothing production are prominent examples of labor intensive industries that generally require less skilled, low-cost workers.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The global distributions of spinning, weaving, and sewing plants are not the same, because the three steps are not equally labor-intensive. 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(Some) natural fiber manufacturing is concentrated in countries where the principal input—cotton-—is grown. </a:t>
            </a:r>
          </a:p>
          <a:p>
            <a:pPr>
              <a:lnSpc>
                <a:spcPct val="90000"/>
              </a:lnSpc>
            </a:pPr>
            <a:endParaRPr lang="en-US" altLang="en-US" sz="2000"/>
          </a:p>
        </p:txBody>
      </p:sp>
      <p:pic>
        <p:nvPicPr>
          <p:cNvPr id="245765" name="Picture 5" descr="titelsei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6300" y="1600200"/>
            <a:ext cx="3198813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830263" y="277813"/>
            <a:ext cx="7513637" cy="588962"/>
          </a:xfrm>
        </p:spPr>
        <p:txBody>
          <a:bodyPr/>
          <a:lstStyle/>
          <a:p>
            <a:r>
              <a:rPr lang="en-US" altLang="en-US"/>
              <a:t>Cotton Yarn Production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447800"/>
            <a:ext cx="8077200" cy="3657600"/>
          </a:xfrm>
          <a:ln/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62000" y="5562600"/>
            <a:ext cx="7848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0" indent="-1143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12573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371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485900">
              <a:defRPr sz="2400">
                <a:solidFill>
                  <a:schemeClr val="tx1"/>
                </a:solidFill>
                <a:latin typeface="Times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600" b="1">
                <a:latin typeface="Arial" charset="0"/>
              </a:rPr>
              <a:t>Fig. 11-15: Production of cotton yarn from fiber is clustered in major cotton growing countries, including the U.S., China, India, Pakistan, and Russia.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03250" y="352425"/>
            <a:ext cx="8078788" cy="765175"/>
          </a:xfrm>
        </p:spPr>
        <p:txBody>
          <a:bodyPr/>
          <a:lstStyle/>
          <a:p>
            <a:r>
              <a:rPr lang="en-US" altLang="en-US"/>
              <a:t>Woven Cotton Fabric Production</a:t>
            </a: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447800"/>
            <a:ext cx="8077200" cy="3546475"/>
          </a:xfrm>
          <a:ln/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200" y="5410200"/>
            <a:ext cx="81692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0" indent="-1143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12573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371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485900">
              <a:defRPr sz="2400">
                <a:solidFill>
                  <a:schemeClr val="tx1"/>
                </a:solidFill>
                <a:latin typeface="Times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600" b="1">
                <a:latin typeface="Arial" charset="0"/>
              </a:rPr>
              <a:t>Fig. 11-16: Production of woven cotton fabric is labor intensive and is likely to be located in LDCs. China and India account for over 75% of world production.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3213"/>
            <a:ext cx="7772400" cy="685800"/>
          </a:xfrm>
        </p:spPr>
        <p:txBody>
          <a:bodyPr/>
          <a:lstStyle/>
          <a:p>
            <a:r>
              <a:rPr lang="en-US" altLang="en-US"/>
              <a:t>Shirt Production</a:t>
            </a: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71600"/>
            <a:ext cx="8153400" cy="3505200"/>
          </a:xfrm>
          <a:ln/>
        </p:spPr>
      </p:pic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41325" y="5394325"/>
            <a:ext cx="8407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0" indent="-1143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12573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371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485900">
              <a:defRPr sz="2400">
                <a:solidFill>
                  <a:schemeClr val="tx1"/>
                </a:solidFill>
                <a:latin typeface="Times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600" b="1">
                <a:latin typeface="Arial" charset="0"/>
              </a:rPr>
              <a:t>Fig. 11-17: Sewing cotton fabric into men’s and boys’ shirts is more likely to be located near customers in MDCs, but much production now occurs in LDCs.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U.S. Textile and Clothing Industries</a:t>
            </a:r>
          </a:p>
        </p:txBody>
      </p:sp>
      <p:sp>
        <p:nvSpPr>
          <p:cNvPr id="2478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1447800"/>
            <a:ext cx="51054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U.S. textile weavers and clothing manufacturers have changed locations to be near sources of low-cost employees. 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U.S. textile and clothing firms were concentrated in the Northeast during the nineteenth century (employing) European immigrants. 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Workers began to demand better working conditions and higher wages around 1900. 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Their claim was bolstered by tragic events, such as the 1911 Triangle Shirtwaist Company fire in New York City. </a:t>
            </a:r>
          </a:p>
          <a:p>
            <a:pPr>
              <a:lnSpc>
                <a:spcPct val="80000"/>
              </a:lnSpc>
            </a:pPr>
            <a:endParaRPr lang="en-US" altLang="en-US" sz="2400"/>
          </a:p>
        </p:txBody>
      </p:sp>
      <p:pic>
        <p:nvPicPr>
          <p:cNvPr id="247815" name="Picture 7" descr="medd_02_img014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447800"/>
            <a:ext cx="2760663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3213"/>
            <a:ext cx="7772400" cy="685800"/>
          </a:xfrm>
        </p:spPr>
        <p:txBody>
          <a:bodyPr/>
          <a:lstStyle/>
          <a:p>
            <a:r>
              <a:rPr lang="en-US" altLang="en-US"/>
              <a:t>Hosiery and Sock Production</a:t>
            </a: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143000"/>
            <a:ext cx="5094288" cy="4724400"/>
          </a:xfrm>
          <a:ln/>
        </p:spPr>
      </p:pic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09600" y="6019800"/>
            <a:ext cx="75390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0" indent="-1143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13144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42875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543050">
              <a:defRPr sz="2400">
                <a:solidFill>
                  <a:schemeClr val="tx1"/>
                </a:solidFill>
                <a:latin typeface="Times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600" b="1">
                <a:latin typeface="Arial" charset="0"/>
              </a:rPr>
              <a:t>Fig. 11-18: Hosiery manufacturers usually locate near a low-cost labor force, such as found in the southeastern U.S.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altLang="en-US"/>
              <a:t>Knit Outerwear Manufacturing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990600"/>
            <a:ext cx="5257800" cy="4876800"/>
          </a:xfrm>
          <a:ln/>
        </p:spPr>
      </p:pic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93725" y="6080125"/>
            <a:ext cx="76184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0" indent="-1143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13144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42875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543050">
              <a:defRPr sz="2400">
                <a:solidFill>
                  <a:schemeClr val="tx1"/>
                </a:solidFill>
                <a:latin typeface="Times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600" b="1">
                <a:latin typeface="Arial" charset="0"/>
              </a:rPr>
              <a:t>Fig. 11-19: Knit outerwear requires more skilled workers, and much manufacturing is still clustered in or near New York City.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Skilled Labor Industries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524000"/>
            <a:ext cx="50292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/>
              <a:t>Companies may become more successful by paying higher wages for skilled labor than by producing an inferior product made by lower-paid, less skilled workers.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Computer manufacturers have concentrated in the highest-wage regions in the United States.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These regions have a large concentration of skilled workers because of proximity to major university centers.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Traditionally in large factories, each worker was assigned one specific task to perform repeatedly.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Some geographers call this approach Fordist, because the Ford Motor Company was one of the first to organize its production this way.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Relatively skilled workers are needed to master the wider variety of assignments given them under more flexible post-Fordist work rules.</a:t>
            </a:r>
          </a:p>
          <a:p>
            <a:pPr>
              <a:lnSpc>
                <a:spcPct val="80000"/>
              </a:lnSpc>
            </a:pPr>
            <a:endParaRPr lang="en-US" altLang="en-US" sz="1800"/>
          </a:p>
        </p:txBody>
      </p:sp>
      <p:pic>
        <p:nvPicPr>
          <p:cNvPr id="250886" name="Picture 6" descr="aton945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209800"/>
            <a:ext cx="3657600" cy="3181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Situation Factors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343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/>
              <a:t>A manufacturer tries to locate its factory as close as possible to both buyers and sellers. 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If the cost of transporting the product exceeds the cost of transporting inputs, then optimal plant location is as close as possible to the customer. 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Conversely, if inputs are more expensive to transport, a factory should locate near the source of inputs.</a:t>
            </a:r>
          </a:p>
          <a:p>
            <a:pPr>
              <a:lnSpc>
                <a:spcPct val="90000"/>
              </a:lnSpc>
              <a:buFont typeface="Symbol" pitchFamily="18" charset="2"/>
              <a:buChar char="·"/>
            </a:pPr>
            <a:r>
              <a:rPr lang="en-US" altLang="en-US" sz="2000"/>
              <a:t>If the weight and bulk of any one input is particularly great, the firm may locate near the source of that input to minimize transportation cost.</a:t>
            </a:r>
          </a:p>
        </p:txBody>
      </p:sp>
      <p:pic>
        <p:nvPicPr>
          <p:cNvPr id="218117" name="Picture 5" descr="Factory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438400"/>
            <a:ext cx="4191000" cy="320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609600"/>
          </a:xfrm>
        </p:spPr>
        <p:txBody>
          <a:bodyPr/>
          <a:lstStyle/>
          <a:p>
            <a:r>
              <a:rPr lang="en-US" altLang="en-US"/>
              <a:t>Electronic Computer Industry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914400"/>
            <a:ext cx="5340350" cy="4953000"/>
          </a:xfrm>
          <a:ln/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6096000"/>
            <a:ext cx="9144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0" indent="-1143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12573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371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485900">
              <a:defRPr sz="2400">
                <a:solidFill>
                  <a:schemeClr val="tx1"/>
                </a:solidFill>
                <a:latin typeface="Times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latin typeface="Arial" charset="0"/>
              </a:rPr>
              <a:t>Fig. 11-20: Computer and parts manufacturing requires highly skilled workers and capital. It is clustered in the Northeast and the West Coast. 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Capital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447800"/>
            <a:ext cx="4343400" cy="5105400"/>
          </a:xfrm>
        </p:spPr>
        <p:txBody>
          <a:bodyPr/>
          <a:lstStyle/>
          <a:p>
            <a:r>
              <a:rPr lang="en-US" altLang="en-US" sz="2400"/>
              <a:t>Financial institutions in many LDCs are short of funds, so new industries must seek loans from banks in MDCs. </a:t>
            </a:r>
          </a:p>
          <a:p>
            <a:r>
              <a:rPr lang="en-US" altLang="en-US" sz="2400"/>
              <a:t>Local and national governments increasingly attempt to influence the location of industry by providing financial incentives. </a:t>
            </a:r>
          </a:p>
          <a:p>
            <a:r>
              <a:rPr lang="en-US" altLang="en-US" sz="2400"/>
              <a:t>These include grants, low-cost loans, and tax breaks.</a:t>
            </a:r>
          </a:p>
        </p:txBody>
      </p:sp>
      <p:pic>
        <p:nvPicPr>
          <p:cNvPr id="249861" name="Picture 5" descr="MCj0233778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981200"/>
            <a:ext cx="4114800" cy="3328988"/>
          </a:xfrm>
          <a:ln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Obstacles to Optimum Location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371600"/>
            <a:ext cx="4648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The location that a firm chooses cannot always be explained by situation and site factors. 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Many industries have become “footloose,” meaning they can locate in a wide variety of places. 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An industry may be especially footloose if it uses facsimile machines, electronic mail, the Internet, and other communications systems to move inputs and products.</a:t>
            </a:r>
          </a:p>
        </p:txBody>
      </p:sp>
      <p:pic>
        <p:nvPicPr>
          <p:cNvPr id="253957" name="Picture 5" descr="aton942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057400"/>
            <a:ext cx="3886200" cy="3390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10600" cy="685800"/>
          </a:xfrm>
        </p:spPr>
        <p:txBody>
          <a:bodyPr/>
          <a:lstStyle/>
          <a:p>
            <a:r>
              <a:rPr lang="en-US" altLang="en-US" sz="4200"/>
              <a:t>Copper Industry in North America</a:t>
            </a:r>
            <a:endParaRPr lang="en-US" altLang="en-US"/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066800"/>
            <a:ext cx="6111875" cy="4572000"/>
          </a:xfrm>
          <a:ln/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52400" y="5867400"/>
            <a:ext cx="876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27113" indent="-1027113">
              <a:defRPr sz="2400">
                <a:solidFill>
                  <a:schemeClr val="tx1"/>
                </a:solidFill>
                <a:latin typeface="Times" charset="0"/>
              </a:defRPr>
            </a:lvl1pPr>
            <a:lvl2pPr marL="1141413">
              <a:defRPr sz="2400">
                <a:solidFill>
                  <a:schemeClr val="tx1"/>
                </a:solidFill>
                <a:latin typeface="Times" charset="0"/>
              </a:defRPr>
            </a:lvl2pPr>
            <a:lvl3pPr marL="1255713">
              <a:defRPr sz="2400">
                <a:solidFill>
                  <a:schemeClr val="tx1"/>
                </a:solidFill>
                <a:latin typeface="Times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600" b="1">
                <a:latin typeface="Arial" charset="0"/>
              </a:rPr>
              <a:t>Fig. 11-9: Copper mining, concentration, smelting, and refining are examples of bulk-reducing industries. Many are located near the copper mines in Arizona.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4" name="Rectangle 4"/>
          <p:cNvSpPr>
            <a:spLocks noGrp="1" noChangeArrowheads="1"/>
          </p:cNvSpPr>
          <p:nvPr>
            <p:ph type="title"/>
          </p:nvPr>
        </p:nvSpPr>
        <p:spPr>
          <a:xfrm>
            <a:off x="830263" y="277813"/>
            <a:ext cx="7513637" cy="523875"/>
          </a:xfrm>
        </p:spPr>
        <p:txBody>
          <a:bodyPr/>
          <a:lstStyle/>
          <a:p>
            <a:r>
              <a:rPr lang="en-US" altLang="en-US"/>
              <a:t>Integrated Steel Mills</a:t>
            </a:r>
          </a:p>
        </p:txBody>
      </p:sp>
      <p:pic>
        <p:nvPicPr>
          <p:cNvPr id="291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066800"/>
            <a:ext cx="3886200" cy="4800600"/>
          </a:xfrm>
          <a:ln/>
        </p:spPr>
      </p:pic>
      <p:sp>
        <p:nvSpPr>
          <p:cNvPr id="291842" name="Text Box 2"/>
          <p:cNvSpPr txBox="1">
            <a:spLocks noChangeArrowheads="1"/>
          </p:cNvSpPr>
          <p:nvPr/>
        </p:nvSpPr>
        <p:spPr bwMode="auto">
          <a:xfrm>
            <a:off x="152400" y="6080125"/>
            <a:ext cx="876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85850" indent="-1085850">
              <a:defRPr sz="2400">
                <a:solidFill>
                  <a:schemeClr val="tx1"/>
                </a:solidFill>
                <a:latin typeface="Times" charset="0"/>
              </a:defRPr>
            </a:lvl1pPr>
            <a:lvl2pPr marL="12001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31445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428750">
              <a:defRPr sz="2400">
                <a:solidFill>
                  <a:schemeClr val="tx1"/>
                </a:solidFill>
                <a:latin typeface="Times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600" b="1">
                <a:latin typeface="Arial" charset="0"/>
              </a:rPr>
              <a:t>Fig. 11-10: Integrated steel mills in the U.S. are clustered near the southern Great Lakes, which helped minimize transport costs of heavy raw materials.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altLang="en-US"/>
              <a:t>Steel Minimills</a:t>
            </a:r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914400"/>
            <a:ext cx="7196138" cy="4876800"/>
          </a:xfrm>
          <a:ln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6019800"/>
            <a:ext cx="9144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85850" indent="-1085850">
              <a:defRPr sz="2400">
                <a:solidFill>
                  <a:schemeClr val="tx1"/>
                </a:solidFill>
                <a:latin typeface="Times" charset="0"/>
              </a:defRPr>
            </a:lvl1pPr>
            <a:lvl2pPr marL="12001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31445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428750">
              <a:defRPr sz="2400">
                <a:solidFill>
                  <a:schemeClr val="tx1"/>
                </a:solidFill>
                <a:latin typeface="Times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600" b="1">
                <a:latin typeface="Arial" charset="0"/>
              </a:rPr>
              <a:t>Fig. 11-11: Minimills produce steel from scrap metal, and they are distributed around the country near local markets. These are the two largest minimill operators.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Location near Markets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Symbol" pitchFamily="18" charset="2"/>
              <a:buChar char="·"/>
            </a:pPr>
            <a:r>
              <a:rPr lang="en-US" altLang="en-US" sz="2800"/>
              <a:t>The cost of transporting goods to consumers is a critical locational factor for three types of industries:bulk-gaining, single-market, and perishable.</a:t>
            </a:r>
          </a:p>
          <a:p>
            <a:pPr>
              <a:buFont typeface="Wingdings" pitchFamily="2" charset="2"/>
              <a:buNone/>
            </a:pPr>
            <a:endParaRPr lang="en-US" altLang="en-US" sz="2800"/>
          </a:p>
        </p:txBody>
      </p:sp>
      <p:pic>
        <p:nvPicPr>
          <p:cNvPr id="220166" name="Picture 6" descr="ssimg_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3473450"/>
            <a:ext cx="5638800" cy="3384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Bulk-gaining Industries 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0" y="1371600"/>
            <a:ext cx="42672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/>
              <a:t>A bulk-gaining industry makes something that gains volume or weight during production. 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Soft-drink bottling is a good example. 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Major soft-drink companies like Coca-Cola and Pepsi-co manufacture syrups according to proprietary recipes and ship them to bottlers in hundreds of communities. 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Because water is available where people live, bottlers can minimize costs by producing soft drinks near their consumers instead of shipping water (their heaviest input) long distances. </a:t>
            </a:r>
          </a:p>
        </p:txBody>
      </p:sp>
      <p:pic>
        <p:nvPicPr>
          <p:cNvPr id="224264" name="Picture 8" descr="_754852_coke_30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3962400" cy="2378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4265" name="Picture 9" descr="20060310022319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4191000"/>
            <a:ext cx="4071938" cy="2135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830263" y="277813"/>
            <a:ext cx="7513637" cy="588962"/>
          </a:xfrm>
        </p:spPr>
        <p:txBody>
          <a:bodyPr/>
          <a:lstStyle/>
          <a:p>
            <a:r>
              <a:rPr lang="en-US" altLang="en-US"/>
              <a:t>Location of Beer Breweries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066800"/>
            <a:ext cx="6519863" cy="4648200"/>
          </a:xfrm>
          <a:ln/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28600" y="5867400"/>
            <a:ext cx="8915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85850" indent="-1085850">
              <a:defRPr sz="2400">
                <a:solidFill>
                  <a:schemeClr val="tx1"/>
                </a:solidFill>
                <a:latin typeface="Times" charset="0"/>
              </a:defRPr>
            </a:lvl1pPr>
            <a:lvl2pPr marL="12001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31445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428750">
              <a:defRPr sz="2400">
                <a:solidFill>
                  <a:schemeClr val="tx1"/>
                </a:solidFill>
                <a:latin typeface="Times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600" b="1">
                <a:latin typeface="Arial" charset="0"/>
              </a:rPr>
              <a:t>Fig. 11-12: Beer brewing is a bulk-gaining industry that needs to be located near consumers.  Breweries of the two largest brewers are located near major population centers.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rbit">
  <a:themeElements>
    <a:clrScheme name="Orbit 14">
      <a:dk1>
        <a:srgbClr val="97037E"/>
      </a:dk1>
      <a:lt1>
        <a:srgbClr val="FFFFFF"/>
      </a:lt1>
      <a:dk2>
        <a:srgbClr val="000000"/>
      </a:dk2>
      <a:lt2>
        <a:srgbClr val="CC99FF"/>
      </a:lt2>
      <a:accent1>
        <a:srgbClr val="FF33CC"/>
      </a:accent1>
      <a:accent2>
        <a:srgbClr val="CC00CC"/>
      </a:accent2>
      <a:accent3>
        <a:srgbClr val="AAAAAA"/>
      </a:accent3>
      <a:accent4>
        <a:srgbClr val="DADADA"/>
      </a:accent4>
      <a:accent5>
        <a:srgbClr val="FFADE2"/>
      </a:accent5>
      <a:accent6>
        <a:srgbClr val="B900B9"/>
      </a:accent6>
      <a:hlink>
        <a:srgbClr val="9900CC"/>
      </a:hlink>
      <a:folHlink>
        <a:srgbClr val="CCECFF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97037E"/>
        </a:dk1>
        <a:lt1>
          <a:srgbClr val="FFFFFF"/>
        </a:lt1>
        <a:dk2>
          <a:srgbClr val="000000"/>
        </a:dk2>
        <a:lt2>
          <a:srgbClr val="FFCCFF"/>
        </a:lt2>
        <a:accent1>
          <a:srgbClr val="FF33CC"/>
        </a:accent1>
        <a:accent2>
          <a:srgbClr val="CC00CC"/>
        </a:accent2>
        <a:accent3>
          <a:srgbClr val="AAAAAA"/>
        </a:accent3>
        <a:accent4>
          <a:srgbClr val="DADADA"/>
        </a:accent4>
        <a:accent5>
          <a:srgbClr val="FFADE2"/>
        </a:accent5>
        <a:accent6>
          <a:srgbClr val="B900B9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1">
        <a:dk1>
          <a:srgbClr val="97037E"/>
        </a:dk1>
        <a:lt1>
          <a:srgbClr val="FFFFFF"/>
        </a:lt1>
        <a:dk2>
          <a:srgbClr val="000000"/>
        </a:dk2>
        <a:lt2>
          <a:srgbClr val="CC99FF"/>
        </a:lt2>
        <a:accent1>
          <a:srgbClr val="FF33CC"/>
        </a:accent1>
        <a:accent2>
          <a:srgbClr val="CC00CC"/>
        </a:accent2>
        <a:accent3>
          <a:srgbClr val="AAAAAA"/>
        </a:accent3>
        <a:accent4>
          <a:srgbClr val="DADADA"/>
        </a:accent4>
        <a:accent5>
          <a:srgbClr val="FFADE2"/>
        </a:accent5>
        <a:accent6>
          <a:srgbClr val="B900B9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2">
        <a:dk1>
          <a:srgbClr val="97037E"/>
        </a:dk1>
        <a:lt1>
          <a:srgbClr val="FFFFFF"/>
        </a:lt1>
        <a:dk2>
          <a:srgbClr val="000000"/>
        </a:dk2>
        <a:lt2>
          <a:srgbClr val="CC99FF"/>
        </a:lt2>
        <a:accent1>
          <a:srgbClr val="FF33CC"/>
        </a:accent1>
        <a:accent2>
          <a:srgbClr val="CC00CC"/>
        </a:accent2>
        <a:accent3>
          <a:srgbClr val="AAAAAA"/>
        </a:accent3>
        <a:accent4>
          <a:srgbClr val="DADADA"/>
        </a:accent4>
        <a:accent5>
          <a:srgbClr val="FFADE2"/>
        </a:accent5>
        <a:accent6>
          <a:srgbClr val="B900B9"/>
        </a:accent6>
        <a:hlink>
          <a:srgbClr val="99CCFF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3">
        <a:dk1>
          <a:srgbClr val="97037E"/>
        </a:dk1>
        <a:lt1>
          <a:srgbClr val="FFFFFF"/>
        </a:lt1>
        <a:dk2>
          <a:srgbClr val="000000"/>
        </a:dk2>
        <a:lt2>
          <a:srgbClr val="CC99FF"/>
        </a:lt2>
        <a:accent1>
          <a:srgbClr val="FF33CC"/>
        </a:accent1>
        <a:accent2>
          <a:srgbClr val="CC00CC"/>
        </a:accent2>
        <a:accent3>
          <a:srgbClr val="AAAAAA"/>
        </a:accent3>
        <a:accent4>
          <a:srgbClr val="DADADA"/>
        </a:accent4>
        <a:accent5>
          <a:srgbClr val="FFADE2"/>
        </a:accent5>
        <a:accent6>
          <a:srgbClr val="B900B9"/>
        </a:accent6>
        <a:hlink>
          <a:srgbClr val="99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4">
        <a:dk1>
          <a:srgbClr val="97037E"/>
        </a:dk1>
        <a:lt1>
          <a:srgbClr val="FFFFFF"/>
        </a:lt1>
        <a:dk2>
          <a:srgbClr val="000000"/>
        </a:dk2>
        <a:lt2>
          <a:srgbClr val="CC99FF"/>
        </a:lt2>
        <a:accent1>
          <a:srgbClr val="FF33CC"/>
        </a:accent1>
        <a:accent2>
          <a:srgbClr val="CC00CC"/>
        </a:accent2>
        <a:accent3>
          <a:srgbClr val="AAAAAA"/>
        </a:accent3>
        <a:accent4>
          <a:srgbClr val="DADADA"/>
        </a:accent4>
        <a:accent5>
          <a:srgbClr val="FFADE2"/>
        </a:accent5>
        <a:accent6>
          <a:srgbClr val="B900B9"/>
        </a:accent6>
        <a:hlink>
          <a:srgbClr val="9900CC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2123</TotalTime>
  <Words>1929</Words>
  <Application>Microsoft Office PowerPoint</Application>
  <PresentationFormat>On-screen Show (4:3)</PresentationFormat>
  <Paragraphs>162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Orbit</vt:lpstr>
      <vt:lpstr>Key Issues</vt:lpstr>
      <vt:lpstr>Industrial Location</vt:lpstr>
      <vt:lpstr>Situation Factors</vt:lpstr>
      <vt:lpstr>Copper Industry in North America</vt:lpstr>
      <vt:lpstr>Integrated Steel Mills</vt:lpstr>
      <vt:lpstr>Steel Minimills</vt:lpstr>
      <vt:lpstr>Location near Markets</vt:lpstr>
      <vt:lpstr>Bulk-gaining Industries </vt:lpstr>
      <vt:lpstr>Location of Beer Breweries</vt:lpstr>
      <vt:lpstr>Other Bulk-Gaining Industries </vt:lpstr>
      <vt:lpstr>Chevrolet Assembly Plants, 1955</vt:lpstr>
      <vt:lpstr>Chevrolet Assembly Plants, 2003</vt:lpstr>
      <vt:lpstr>Site Selection for Saturn</vt:lpstr>
      <vt:lpstr>Single-Market Manufacturers</vt:lpstr>
      <vt:lpstr>Motor Vehicle Parts Plants</vt:lpstr>
      <vt:lpstr>Perishable Products</vt:lpstr>
      <vt:lpstr>Ship, Rail, Truck, or Air?</vt:lpstr>
      <vt:lpstr>Break-of-Bulk Points </vt:lpstr>
      <vt:lpstr>Site Factors</vt:lpstr>
      <vt:lpstr>Land</vt:lpstr>
      <vt:lpstr>Labor</vt:lpstr>
      <vt:lpstr>Textile and Clothing Industries</vt:lpstr>
      <vt:lpstr>Cotton Yarn Production</vt:lpstr>
      <vt:lpstr>Woven Cotton Fabric Production</vt:lpstr>
      <vt:lpstr>Shirt Production</vt:lpstr>
      <vt:lpstr>U.S. Textile and Clothing Industries</vt:lpstr>
      <vt:lpstr>Hosiery and Sock Production</vt:lpstr>
      <vt:lpstr>Knit Outerwear Manufacturing</vt:lpstr>
      <vt:lpstr>Skilled Labor Industries</vt:lpstr>
      <vt:lpstr>Electronic Computer Industry</vt:lpstr>
      <vt:lpstr>Capital</vt:lpstr>
      <vt:lpstr>Obstacles to Optimum Location</vt:lpstr>
    </vt:vector>
  </TitlesOfParts>
  <Company>_x0008_ᖤ]狴뿿��뿿��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creator>Abe Goldman</dc:creator>
  <cp:lastModifiedBy>Schuster Deirdre</cp:lastModifiedBy>
  <cp:revision>66</cp:revision>
  <dcterms:created xsi:type="dcterms:W3CDTF">2004-05-01T16:29:18Z</dcterms:created>
  <dcterms:modified xsi:type="dcterms:W3CDTF">2016-02-18T20:07:00Z</dcterms:modified>
</cp:coreProperties>
</file>