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333" r:id="rId2"/>
    <p:sldId id="258" r:id="rId3"/>
    <p:sldId id="263" r:id="rId4"/>
    <p:sldId id="300" r:id="rId5"/>
    <p:sldId id="264" r:id="rId6"/>
    <p:sldId id="265" r:id="rId7"/>
    <p:sldId id="301" r:id="rId8"/>
    <p:sldId id="266" r:id="rId9"/>
    <p:sldId id="302" r:id="rId10"/>
    <p:sldId id="303" r:id="rId11"/>
    <p:sldId id="304" r:id="rId12"/>
    <p:sldId id="30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0" autoAdjust="0"/>
    <p:restoredTop sz="94600"/>
  </p:normalViewPr>
  <p:slideViewPr>
    <p:cSldViewPr>
      <p:cViewPr varScale="1">
        <p:scale>
          <a:sx n="47" d="100"/>
          <a:sy n="47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B82E081-5CF5-4B15-B4FB-D796F8DD3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8E22D90B-2591-4B58-9382-B9D64E5D1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AECC-2575-42E6-8CB6-12E35DC6A2E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EB824-361E-47BD-94D9-167EDF0D2F1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DA65A-F679-493E-BCA2-FE817EE4305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3E111-CB62-4454-8337-ECD7B9BD642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9348F-E8B3-4B24-9B8F-1170CF77367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A62BD-80AB-40E0-91AE-1B3F703CB25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93F23-FFF0-4036-AA59-69E61035E91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85F8-FB31-49A8-88E2-C3C8A250FB2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58453-691E-4B30-BDB6-86E262110CF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40309-69E0-48FF-9209-0664D154298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5F21D-EDF0-4739-BB06-4E9A59D9E38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6E793-F00C-488C-A2CB-48A8BF95C3D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90305-1E61-4B61-8EDE-68A4DC8CA5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E7497-EC08-4B7C-B845-0F083D5B9F4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46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463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3450A6-12DD-4705-BC97-A14A7AE4D0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B17FD-80D4-4F68-AFED-EB39FE9F0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5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D7EC-0903-43BF-86F8-39BCDFC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41696D-01F3-47C4-B6AA-4A0FCF1D8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12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F6C0AB-740B-41C7-AACB-2389C51F6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4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69278E-D622-4DF9-8C15-5353B335E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7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027412-99B9-4115-A866-BF2F2865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8C7E8-6525-4E40-B176-AF433293B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71FF6-6A68-4F8D-AABC-DDE369507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27E8F-1678-47F1-A9C9-9F72B613E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9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80C4-79B2-494C-A89B-8199702FB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7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56459-2EA7-45AB-BDF7-785379B70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61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EDDD-EA4C-4F1E-8F84-F4294920D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21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0ABC-5E63-443D-BF32-6C5A3406B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CC18-30D4-4350-B373-D36BDFA85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3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97037E"/>
                  </a:outerShdw>
                </a:effectLst>
              </a:defRPr>
            </a:lvl1pPr>
          </a:lstStyle>
          <a:p>
            <a:fld id="{00C1BD47-F9D1-4D34-8AC7-9EE7B3B9EA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97037E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Issues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SzTx/>
              <a:buNone/>
            </a:pPr>
            <a:r>
              <a:rPr lang="en-US" altLang="en-US" sz="2800" dirty="0" smtClean="0"/>
              <a:t>Where </a:t>
            </a:r>
            <a:r>
              <a:rPr lang="en-US" altLang="en-US" sz="2800" dirty="0"/>
              <a:t>is industry distributed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  <p:pic>
        <p:nvPicPr>
          <p:cNvPr id="158726" name="Picture 6" descr="indus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86000"/>
            <a:ext cx="4495800" cy="299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9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Mid-Rhine</a:t>
            </a:r>
          </a:p>
        </p:txBody>
      </p:sp>
      <p:sp>
        <p:nvSpPr>
          <p:cNvPr id="2027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4582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The second most important industrial area in Western Europe includes southwestern Germany, northeastern France, and the small country of Luxembourg.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In contrast to the Rhine—Ruhr Valley, the German portion of the Mid-Rhine region lacks abundant raw materials, but it is at the center of Europe’s most important consumer market.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French portion of the Mid-Rhine region—Alsace and Lorraine—contains Europe’s largest iron- ore field and is the production center for two-thirds of France’s steel.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Tiny Luxembourg is also one of the world’s leading steel producers, because the Lorraine iron-ore field extends into the southern part of the country.</a:t>
            </a:r>
          </a:p>
        </p:txBody>
      </p:sp>
      <p:pic>
        <p:nvPicPr>
          <p:cNvPr id="202759" name="Picture 7" descr="germany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4191000"/>
            <a:ext cx="3581400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/>
              <a:t>United Kingdom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219200"/>
            <a:ext cx="5867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The Industrial Revolution originated in the Midlands and northern England and southern Scotland, in part because those areas contained a remarkable concentration of innovative engineers and mechanics during the late eighteenth century.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United Kingdom lost its international industrial leadership in the twentieth century.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Britain was saddled with outmoded and deteriorating factories and their “misfortune” of winning World War II.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losers, Germany and Japan, received American financial assistance to build modern factories, replacing those destroyed during the war.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United Kingdom expanded industrial production in the late twentieth century by attracting new high-tech industries that serve the European market.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Japanese companies have built more factories in the United Kingdom than has any other European country.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Today British industries are more likely to locate in southeastern England near the country’s largest concentrations of population and wealth and the Channel Tunnel.</a:t>
            </a:r>
          </a:p>
        </p:txBody>
      </p:sp>
      <p:pic>
        <p:nvPicPr>
          <p:cNvPr id="203783" name="Picture 7" descr="Pictur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299085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Northern Italy</a:t>
            </a:r>
          </a:p>
        </p:txBody>
      </p:sp>
      <p:sp>
        <p:nvSpPr>
          <p:cNvPr id="2048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189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fourth European industrial region of some importance lies in the Po River Basin of northern Italy.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Modern industrial development in the Po Basin began with establishment of textile manufacturing during the nineteenth century because of two key assets: numerous workers and inexpensive hydroelectricity.</a:t>
            </a:r>
          </a:p>
        </p:txBody>
      </p:sp>
      <p:pic>
        <p:nvPicPr>
          <p:cNvPr id="204810" name="Picture 10" descr="italy-northern-c-encar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0"/>
            <a:ext cx="3657600" cy="298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11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810000"/>
            <a:ext cx="2033588" cy="30480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Manufacturing Centers in Eastern Europe and Russia</a:t>
            </a:r>
          </a:p>
        </p:txBody>
      </p:sp>
      <p:pic>
        <p:nvPicPr>
          <p:cNvPr id="293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540500" cy="4343400"/>
          </a:xfrm>
          <a:ln/>
        </p:spPr>
      </p:pic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593725" y="6080125"/>
            <a:ext cx="752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11-7: Major manufacturing centers are clustered in European Russia and the Ukraine. Other centers were developed east of the Urals.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r>
              <a:rPr lang="en-US" altLang="en-US" sz="4100"/>
              <a:t>Manufacturing Centers in East Asia</a:t>
            </a:r>
            <a:endParaRPr lang="en-US" altLang="en-US"/>
          </a:p>
        </p:txBody>
      </p:sp>
      <p:pic>
        <p:nvPicPr>
          <p:cNvPr id="292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990600"/>
            <a:ext cx="4200525" cy="4953000"/>
          </a:xfrm>
          <a:ln/>
        </p:spPr>
      </p:pic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441325" y="6080125"/>
            <a:ext cx="8142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11-8: Many industries in China are clustered in three centers near the east coast. In Japan, production is clustered along the southeast coast.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1813" y="344488"/>
            <a:ext cx="8035925" cy="657225"/>
          </a:xfrm>
        </p:spPr>
        <p:txBody>
          <a:bodyPr/>
          <a:lstStyle/>
          <a:p>
            <a:r>
              <a:rPr lang="en-US" altLang="en-US" sz="4800"/>
              <a:t>World Industrial Regions</a:t>
            </a:r>
            <a:endParaRPr lang="en-US" alt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648200"/>
          </a:xfrm>
        </p:spPr>
        <p:txBody>
          <a:bodyPr/>
          <a:lstStyle/>
          <a:p>
            <a:r>
              <a:rPr lang="en-US" altLang="en-US"/>
              <a:t>North America</a:t>
            </a:r>
          </a:p>
          <a:p>
            <a:pPr lvl="1"/>
            <a:r>
              <a:rPr lang="en-US" altLang="en-US"/>
              <a:t>Industrialized areas in North America</a:t>
            </a:r>
          </a:p>
          <a:p>
            <a:pPr lvl="1"/>
            <a:r>
              <a:rPr lang="en-US" altLang="en-US"/>
              <a:t>Changing distribution of U.S. manufacturing</a:t>
            </a:r>
          </a:p>
          <a:p>
            <a:endParaRPr lang="en-US" altLang="en-US" sz="1000"/>
          </a:p>
          <a:p>
            <a:r>
              <a:rPr lang="en-US" altLang="en-US"/>
              <a:t>Europe</a:t>
            </a:r>
          </a:p>
          <a:p>
            <a:pPr lvl="1"/>
            <a:r>
              <a:rPr lang="en-US" altLang="en-US"/>
              <a:t>Western Europe</a:t>
            </a:r>
          </a:p>
          <a:p>
            <a:pPr lvl="1"/>
            <a:r>
              <a:rPr lang="en-US" altLang="en-US"/>
              <a:t>Eastern Europe</a:t>
            </a:r>
          </a:p>
          <a:p>
            <a:endParaRPr lang="en-US" altLang="en-US" sz="1000"/>
          </a:p>
          <a:p>
            <a:r>
              <a:rPr lang="en-US" altLang="en-US"/>
              <a:t>East Asia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723900"/>
          </a:xfrm>
        </p:spPr>
        <p:txBody>
          <a:bodyPr/>
          <a:lstStyle/>
          <a:p>
            <a:r>
              <a:rPr lang="en-US" altLang="en-US"/>
              <a:t>Manufacturing Regions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772400" cy="4343400"/>
          </a:xfrm>
          <a:ln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586740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11-3: The world’s major manufacturing regions are found in North America, Europe, and East Asia. Other manufacturing centers are also found elsewhere.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America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Manufacturing in North America is concentrated in the northeastern quadrant of the United States and in southeastern Canada.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Only 5 percent of the land area of these countries.., contains one-third of the population and nearly two-thirds of the manufacturing output.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This manufacturing belt has achieved its dominance through a combination of historical and environmental factors.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Early. . . settlement gave eastern cities an advantage. . . to become the country’s dominant industrial center.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Northeast also had essential raw materials. . . and good transportation.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The Great Lakes and major rivers. . . were supplemented in the 1 800s by canals, railways, and highways.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196615" name="Picture 7" descr="tri_m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419600"/>
            <a:ext cx="4191000" cy="239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altLang="en-US"/>
              <a:t>Industrial Regions of North America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447800"/>
            <a:ext cx="5008563" cy="4495800"/>
          </a:xfrm>
          <a:ln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6096000"/>
            <a:ext cx="853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11-4: The major industrial regions of North America are clustered in the northeast U.S. and southeastern Canada, although there are other important centers.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77813"/>
            <a:ext cx="7513637" cy="655637"/>
          </a:xfrm>
        </p:spPr>
        <p:txBody>
          <a:bodyPr/>
          <a:lstStyle/>
          <a:p>
            <a:r>
              <a:rPr lang="en-US" altLang="en-US"/>
              <a:t>Manufacturing Value Change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705725" cy="4800600"/>
          </a:xfrm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7525" y="6080125"/>
            <a:ext cx="8216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11-5: The value and growth of manufacturing in major metropolitan areas in the U.S. between 1972 and 1997.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Europe and Manufacturing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The Western European industrial region appears as one region on a world map.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In reality, four distinct districts have emerged, primarily because European countries competed with one another to develop their own industrial areas.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Eastern Europe has six major industrial regions.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Four are entirely in Russia, one is in Ukraine, and one is southern Poland and northern Czech Republic.</a:t>
            </a:r>
          </a:p>
        </p:txBody>
      </p:sp>
      <p:pic>
        <p:nvPicPr>
          <p:cNvPr id="199687" name="Picture 7" descr="europe_re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600200"/>
            <a:ext cx="39751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86200" cy="3048000"/>
          </a:xfrm>
        </p:spPr>
        <p:txBody>
          <a:bodyPr/>
          <a:lstStyle/>
          <a:p>
            <a:r>
              <a:rPr lang="en-US" altLang="en-US"/>
              <a:t>Manufacturing Centers in Western Europe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"/>
            <a:ext cx="4332288" cy="6553200"/>
          </a:xfrm>
          <a:ln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5486400"/>
            <a:ext cx="3962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2001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1445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428750"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Fig. 11-6: The major manufacturing centers in Western Europe extend in a north-south band  from Britain to Italy.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altLang="en-US"/>
              <a:t>Rhine—Ruhr Valley </a:t>
            </a:r>
          </a:p>
        </p:txBody>
      </p:sp>
      <p:sp>
        <p:nvSpPr>
          <p:cNvPr id="20173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3276600" y="1371600"/>
            <a:ext cx="5867400" cy="53340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1800"/>
              <a:t>Western Europe’s most important industrial area is the Rhine—Ruhr Valley... in northwestern Germany, Belgium, France, and the Netherlands.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Within the region, industry is dispersed rather than concentrated in one or two cities.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No individual city has more than one million inhabitants.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Rhine divides into multiple branches as it passes through the Netherlands.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city of Rotterdam is near to where several major branches flow into the North Sea.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This location at the mouth of Europe’s most important river has made Rotterdam the world’s largest port.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Iron and steel manufacturing has concentrated in the Rhine—Ruhr Valley because of proximity to large coalfields.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Access to iron and steel production stimulated the location of other heavy-metal industries, such as locomotives, machinery, and armaments.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01739" name="Picture 11" descr="300px-Ruhr_area-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419600"/>
            <a:ext cx="3314700" cy="196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740" name="Picture 12" descr="Legendary_Rhine_and_Moselle_(Antwerp_to_Basel)_7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2971800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4">
      <a:dk1>
        <a:srgbClr val="97037E"/>
      </a:dk1>
      <a:lt1>
        <a:srgbClr val="FFFFFF"/>
      </a:lt1>
      <a:dk2>
        <a:srgbClr val="000000"/>
      </a:dk2>
      <a:lt2>
        <a:srgbClr val="CC99FF"/>
      </a:lt2>
      <a:accent1>
        <a:srgbClr val="FF33CC"/>
      </a:accent1>
      <a:accent2>
        <a:srgbClr val="CC00CC"/>
      </a:accent2>
      <a:accent3>
        <a:srgbClr val="AAAAAA"/>
      </a:accent3>
      <a:accent4>
        <a:srgbClr val="DADADA"/>
      </a:accent4>
      <a:accent5>
        <a:srgbClr val="FFADE2"/>
      </a:accent5>
      <a:accent6>
        <a:srgbClr val="B900B9"/>
      </a:accent6>
      <a:hlink>
        <a:srgbClr val="9900CC"/>
      </a:hlink>
      <a:folHlink>
        <a:srgbClr val="CCECFF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97037E"/>
        </a:dk1>
        <a:lt1>
          <a:srgbClr val="FFFFFF"/>
        </a:lt1>
        <a:dk2>
          <a:srgbClr val="000000"/>
        </a:dk2>
        <a:lt2>
          <a:srgbClr val="FFCC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1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2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CC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3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4">
        <a:dk1>
          <a:srgbClr val="97037E"/>
        </a:dk1>
        <a:lt1>
          <a:srgbClr val="FFFFFF"/>
        </a:lt1>
        <a:dk2>
          <a:srgbClr val="000000"/>
        </a:dk2>
        <a:lt2>
          <a:srgbClr val="CC99FF"/>
        </a:lt2>
        <a:accent1>
          <a:srgbClr val="FF33CC"/>
        </a:accent1>
        <a:accent2>
          <a:srgbClr val="CC00CC"/>
        </a:accent2>
        <a:accent3>
          <a:srgbClr val="AAAAAA"/>
        </a:accent3>
        <a:accent4>
          <a:srgbClr val="DADADA"/>
        </a:accent4>
        <a:accent5>
          <a:srgbClr val="FFADE2"/>
        </a:accent5>
        <a:accent6>
          <a:srgbClr val="B900B9"/>
        </a:accent6>
        <a:hlink>
          <a:srgbClr val="9900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2122</TotalTime>
  <Words>866</Words>
  <Application>Microsoft Office PowerPoint</Application>
  <PresentationFormat>On-screen Show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Orbit</vt:lpstr>
      <vt:lpstr>Key Issues</vt:lpstr>
      <vt:lpstr>World Industrial Regions</vt:lpstr>
      <vt:lpstr>Manufacturing Regions</vt:lpstr>
      <vt:lpstr>North America</vt:lpstr>
      <vt:lpstr>Industrial Regions of North America</vt:lpstr>
      <vt:lpstr>Manufacturing Value Change</vt:lpstr>
      <vt:lpstr>Europe and Manufacturing</vt:lpstr>
      <vt:lpstr>Manufacturing Centers in Western Europe</vt:lpstr>
      <vt:lpstr>Rhine—Ruhr Valley </vt:lpstr>
      <vt:lpstr>Mid-Rhine</vt:lpstr>
      <vt:lpstr>United Kingdom</vt:lpstr>
      <vt:lpstr>Northern Italy</vt:lpstr>
      <vt:lpstr>Manufacturing Centers in Eastern Europe and Russia</vt:lpstr>
      <vt:lpstr>Manufacturing Centers in East Asia</vt:lpstr>
    </vt:vector>
  </TitlesOfParts>
  <Company>_x0008_ᖤ]狴뿿��뿿��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Abe Goldman</dc:creator>
  <cp:lastModifiedBy>Schuster Deirdre</cp:lastModifiedBy>
  <cp:revision>66</cp:revision>
  <dcterms:created xsi:type="dcterms:W3CDTF">2004-05-01T16:29:18Z</dcterms:created>
  <dcterms:modified xsi:type="dcterms:W3CDTF">2016-02-18T20:05:51Z</dcterms:modified>
</cp:coreProperties>
</file>