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2" r:id="rId1"/>
  </p:sldMasterIdLst>
  <p:notesMasterIdLst>
    <p:notesMasterId r:id="rId17"/>
  </p:notesMasterIdLst>
  <p:handoutMasterIdLst>
    <p:handoutMasterId r:id="rId18"/>
  </p:handoutMasterIdLst>
  <p:sldIdLst>
    <p:sldId id="288" r:id="rId2"/>
    <p:sldId id="289" r:id="rId3"/>
    <p:sldId id="257" r:id="rId4"/>
    <p:sldId id="290" r:id="rId5"/>
    <p:sldId id="261" r:id="rId6"/>
    <p:sldId id="291" r:id="rId7"/>
    <p:sldId id="292" r:id="rId8"/>
    <p:sldId id="293" r:id="rId9"/>
    <p:sldId id="294" r:id="rId10"/>
    <p:sldId id="295" r:id="rId11"/>
    <p:sldId id="296" r:id="rId12"/>
    <p:sldId id="297" r:id="rId13"/>
    <p:sldId id="298" r:id="rId14"/>
    <p:sldId id="262" r:id="rId15"/>
    <p:sldId id="29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0" autoAdjust="0"/>
    <p:restoredTop sz="94600"/>
  </p:normalViewPr>
  <p:slideViewPr>
    <p:cSldViewPr>
      <p:cViewPr varScale="1">
        <p:scale>
          <a:sx n="47" d="100"/>
          <a:sy n="47" d="100"/>
        </p:scale>
        <p:origin x="-3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296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296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296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6B82E081-5CF5-4B15-B4FB-D796F8DD3338}" type="slidenum">
              <a:rPr lang="en-US" altLang="en-US"/>
              <a:pPr/>
              <a:t>‹#›</a:t>
            </a:fld>
            <a:endParaRPr lang="en-US" altLang="en-US"/>
          </a:p>
        </p:txBody>
      </p:sp>
    </p:spTree>
    <p:extLst>
      <p:ext uri="{BB962C8B-B14F-4D97-AF65-F5344CB8AC3E}">
        <p14:creationId xmlns:p14="http://schemas.microsoft.com/office/powerpoint/2010/main" val="2728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295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295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5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295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8E22D90B-2591-4B58-9382-B9D64E5D1BB3}" type="slidenum">
              <a:rPr lang="en-US" altLang="en-US"/>
              <a:pPr/>
              <a:t>‹#›</a:t>
            </a:fld>
            <a:endParaRPr lang="en-US" altLang="en-US"/>
          </a:p>
        </p:txBody>
      </p:sp>
    </p:spTree>
    <p:extLst>
      <p:ext uri="{BB962C8B-B14F-4D97-AF65-F5344CB8AC3E}">
        <p14:creationId xmlns:p14="http://schemas.microsoft.com/office/powerpoint/2010/main" val="39667394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EAECC-2575-42E6-8CB6-12E35DC6A2EB}" type="slidenum">
              <a:rPr lang="en-US" altLang="en-US"/>
              <a:pPr/>
              <a:t>1</a:t>
            </a:fld>
            <a:endParaRPr lang="en-US" altLang="en-US"/>
          </a:p>
        </p:txBody>
      </p:sp>
      <p:sp>
        <p:nvSpPr>
          <p:cNvPr id="300034" name="Rectangle 2"/>
          <p:cNvSpPr>
            <a:spLocks noRo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29752-F35F-46DE-A4F2-23F96A92732C}" type="slidenum">
              <a:rPr lang="en-US" altLang="en-US"/>
              <a:pPr/>
              <a:t>10</a:t>
            </a:fld>
            <a:endParaRPr lang="en-US" alt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AC8FD-9CC5-4D8F-8129-C026A621B78F}" type="slidenum">
              <a:rPr lang="en-US" altLang="en-US"/>
              <a:pPr/>
              <a:t>11</a:t>
            </a:fld>
            <a:endParaRPr lang="en-US" altLang="en-US"/>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8A81C-971A-4152-B381-CD6B50E856F5}" type="slidenum">
              <a:rPr lang="en-US" altLang="en-US"/>
              <a:pPr/>
              <a:t>12</a:t>
            </a:fld>
            <a:endParaRPr lang="en-US" altLang="en-US"/>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2D022-0398-4DC8-BE34-810328203DB0}" type="slidenum">
              <a:rPr lang="en-US" altLang="en-US"/>
              <a:pPr/>
              <a:t>13</a:t>
            </a:fld>
            <a:endParaRPr lang="en-US" altLang="en-US"/>
          </a:p>
        </p:txBody>
      </p:sp>
      <p:sp>
        <p:nvSpPr>
          <p:cNvPr id="312322" name="Rectangle 2"/>
          <p:cNvSpPr>
            <a:spLocks noRo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7C93B-3F87-4830-A59C-55348B8495B6}" type="slidenum">
              <a:rPr lang="en-US" altLang="en-US"/>
              <a:pPr/>
              <a:t>14</a:t>
            </a:fld>
            <a:endParaRPr lang="en-US" altLang="en-US"/>
          </a:p>
        </p:txBody>
      </p:sp>
      <p:sp>
        <p:nvSpPr>
          <p:cNvPr id="313346" name="Rectangle 2"/>
          <p:cNvSpPr>
            <a:spLocks noRo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9A976-9ADD-404D-AE72-2A75AF4DC65E}" type="slidenum">
              <a:rPr lang="en-US" altLang="en-US"/>
              <a:pPr/>
              <a:t>15</a:t>
            </a:fld>
            <a:endParaRPr lang="en-US" altLang="en-US"/>
          </a:p>
        </p:txBody>
      </p:sp>
      <p:sp>
        <p:nvSpPr>
          <p:cNvPr id="314370" name="Rectangle 2"/>
          <p:cNvSpPr>
            <a:spLocks noRo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57D89-4BAB-460D-AFA8-DAC340BD1C2D}" type="slidenum">
              <a:rPr lang="en-US" altLang="en-US"/>
              <a:pPr/>
              <a:t>2</a:t>
            </a:fld>
            <a:endParaRPr lang="en-US" altLang="en-US"/>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D0A35-8EC2-453E-B8D3-6867D3B41443}" type="slidenum">
              <a:rPr lang="en-US" altLang="en-US"/>
              <a:pPr/>
              <a:t>3</a:t>
            </a:fld>
            <a:endParaRPr lang="en-US" altLang="en-US"/>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25CE8-A5A4-4B9B-A4A2-5B6B0D8026AF}" type="slidenum">
              <a:rPr lang="en-US" altLang="en-US"/>
              <a:pPr/>
              <a:t>4</a:t>
            </a:fld>
            <a:endParaRPr lang="en-US" altLang="en-US"/>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32163-3F88-4867-9F04-1E31D110EF3B}" type="slidenum">
              <a:rPr lang="en-US" altLang="en-US"/>
              <a:pPr/>
              <a:t>5</a:t>
            </a:fld>
            <a:endParaRPr lang="en-US" altLang="en-US"/>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1074A-4DB5-4AB1-A3F6-259F8E1514E9}" type="slidenum">
              <a:rPr lang="en-US" altLang="en-US"/>
              <a:pPr/>
              <a:t>6</a:t>
            </a:fld>
            <a:endParaRPr lang="en-US" altLang="en-US"/>
          </a:p>
        </p:txBody>
      </p:sp>
      <p:sp>
        <p:nvSpPr>
          <p:cNvPr id="305154" name="Rectangle 2"/>
          <p:cNvSpPr>
            <a:spLocks noRo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2420A-A01D-4B59-9946-49253F721D31}" type="slidenum">
              <a:rPr lang="en-US" altLang="en-US"/>
              <a:pPr/>
              <a:t>7</a:t>
            </a:fld>
            <a:endParaRPr lang="en-US" alt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B7100-6E16-418A-A702-25EE970055A2}" type="slidenum">
              <a:rPr lang="en-US" altLang="en-US"/>
              <a:pPr/>
              <a:t>8</a:t>
            </a:fld>
            <a:endParaRPr lang="en-US" altLang="en-US"/>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62D1D-31A9-40D2-8E65-ABC7AC5D9BF6}" type="slidenum">
              <a:rPr lang="en-US" altLang="en-US"/>
              <a:pPr/>
              <a:t>9</a:t>
            </a:fld>
            <a:endParaRPr lang="en-US" altLang="en-US"/>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4626" name="Group 2"/>
          <p:cNvGrpSpPr>
            <a:grpSpLocks/>
          </p:cNvGrpSpPr>
          <p:nvPr/>
        </p:nvGrpSpPr>
        <p:grpSpPr bwMode="auto">
          <a:xfrm>
            <a:off x="0" y="3902075"/>
            <a:ext cx="3400425" cy="2949575"/>
            <a:chOff x="0" y="2458"/>
            <a:chExt cx="2142" cy="1858"/>
          </a:xfrm>
        </p:grpSpPr>
        <p:sp>
          <p:nvSpPr>
            <p:cNvPr id="15462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2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2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463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smtClean="0"/>
              <a:t>Click to edit Master title style</a:t>
            </a:r>
          </a:p>
        </p:txBody>
      </p:sp>
      <p:sp>
        <p:nvSpPr>
          <p:cNvPr id="1546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54636" name="Rectangle 12"/>
          <p:cNvSpPr>
            <a:spLocks noGrp="1" noChangeArrowheads="1"/>
          </p:cNvSpPr>
          <p:nvPr>
            <p:ph type="dt" sz="quarter" idx="2"/>
          </p:nvPr>
        </p:nvSpPr>
        <p:spPr/>
        <p:txBody>
          <a:bodyPr/>
          <a:lstStyle>
            <a:lvl1pPr>
              <a:defRPr/>
            </a:lvl1pPr>
          </a:lstStyle>
          <a:p>
            <a:endParaRPr lang="en-US" altLang="en-US"/>
          </a:p>
        </p:txBody>
      </p:sp>
      <p:sp>
        <p:nvSpPr>
          <p:cNvPr id="154637" name="Rectangle 13"/>
          <p:cNvSpPr>
            <a:spLocks noGrp="1" noChangeArrowheads="1"/>
          </p:cNvSpPr>
          <p:nvPr>
            <p:ph type="ftr" sz="quarter" idx="3"/>
          </p:nvPr>
        </p:nvSpPr>
        <p:spPr/>
        <p:txBody>
          <a:bodyPr/>
          <a:lstStyle>
            <a:lvl1pPr>
              <a:defRPr/>
            </a:lvl1pPr>
          </a:lstStyle>
          <a:p>
            <a:endParaRPr lang="en-US" altLang="en-US"/>
          </a:p>
        </p:txBody>
      </p:sp>
      <p:sp>
        <p:nvSpPr>
          <p:cNvPr id="154638" name="Rectangle 14"/>
          <p:cNvSpPr>
            <a:spLocks noGrp="1" noChangeArrowheads="1"/>
          </p:cNvSpPr>
          <p:nvPr>
            <p:ph type="sldNum" sz="quarter" idx="4"/>
          </p:nvPr>
        </p:nvSpPr>
        <p:spPr/>
        <p:txBody>
          <a:bodyPr/>
          <a:lstStyle>
            <a:lvl1pPr>
              <a:defRPr/>
            </a:lvl1pPr>
          </a:lstStyle>
          <a:p>
            <a:fld id="{563450A6-12DD-4705-BC97-A14A7AE4D0D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95B17FD-80D4-4F68-AFED-EB39FE9F03C7}" type="slidenum">
              <a:rPr lang="en-US" altLang="en-US"/>
              <a:pPr/>
              <a:t>‹#›</a:t>
            </a:fld>
            <a:endParaRPr lang="en-US" altLang="en-US"/>
          </a:p>
        </p:txBody>
      </p:sp>
    </p:spTree>
    <p:extLst>
      <p:ext uri="{BB962C8B-B14F-4D97-AF65-F5344CB8AC3E}">
        <p14:creationId xmlns:p14="http://schemas.microsoft.com/office/powerpoint/2010/main" val="181215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B7D7EC-0903-43BF-86F8-39BCDFCE3019}" type="slidenum">
              <a:rPr lang="en-US" altLang="en-US"/>
              <a:pPr/>
              <a:t>‹#›</a:t>
            </a:fld>
            <a:endParaRPr lang="en-US" altLang="en-US"/>
          </a:p>
        </p:txBody>
      </p:sp>
    </p:spTree>
    <p:extLst>
      <p:ext uri="{BB962C8B-B14F-4D97-AF65-F5344CB8AC3E}">
        <p14:creationId xmlns:p14="http://schemas.microsoft.com/office/powerpoint/2010/main" val="394774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241696D-01F3-47C4-B6AA-4A0FCF1D8C9E}" type="slidenum">
              <a:rPr lang="en-US" altLang="en-US"/>
              <a:pPr/>
              <a:t>‹#›</a:t>
            </a:fld>
            <a:endParaRPr lang="en-US" altLang="en-US"/>
          </a:p>
        </p:txBody>
      </p:sp>
    </p:spTree>
    <p:extLst>
      <p:ext uri="{BB962C8B-B14F-4D97-AF65-F5344CB8AC3E}">
        <p14:creationId xmlns:p14="http://schemas.microsoft.com/office/powerpoint/2010/main" val="127112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0F6C0AB-740B-41C7-AACB-2389C51F65A7}" type="slidenum">
              <a:rPr lang="en-US" altLang="en-US"/>
              <a:pPr/>
              <a:t>‹#›</a:t>
            </a:fld>
            <a:endParaRPr lang="en-US" altLang="en-US"/>
          </a:p>
        </p:txBody>
      </p:sp>
    </p:spTree>
    <p:extLst>
      <p:ext uri="{BB962C8B-B14F-4D97-AF65-F5344CB8AC3E}">
        <p14:creationId xmlns:p14="http://schemas.microsoft.com/office/powerpoint/2010/main" val="241664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5369278E-D622-4DF9-8C15-5353B335E288}" type="slidenum">
              <a:rPr lang="en-US" altLang="en-US"/>
              <a:pPr/>
              <a:t>‹#›</a:t>
            </a:fld>
            <a:endParaRPr lang="en-US" altLang="en-US"/>
          </a:p>
        </p:txBody>
      </p:sp>
    </p:spTree>
    <p:extLst>
      <p:ext uri="{BB962C8B-B14F-4D97-AF65-F5344CB8AC3E}">
        <p14:creationId xmlns:p14="http://schemas.microsoft.com/office/powerpoint/2010/main" val="40960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1027412-99B9-4115-A866-BF2F2865B235}" type="slidenum">
              <a:rPr lang="en-US" altLang="en-US"/>
              <a:pPr/>
              <a:t>‹#›</a:t>
            </a:fld>
            <a:endParaRPr lang="en-US" altLang="en-US"/>
          </a:p>
        </p:txBody>
      </p:sp>
    </p:spTree>
    <p:extLst>
      <p:ext uri="{BB962C8B-B14F-4D97-AF65-F5344CB8AC3E}">
        <p14:creationId xmlns:p14="http://schemas.microsoft.com/office/powerpoint/2010/main" val="19589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C8C7E8-6525-4E40-B176-AF433293B751}" type="slidenum">
              <a:rPr lang="en-US" altLang="en-US"/>
              <a:pPr/>
              <a:t>‹#›</a:t>
            </a:fld>
            <a:endParaRPr lang="en-US" altLang="en-US"/>
          </a:p>
        </p:txBody>
      </p:sp>
    </p:spTree>
    <p:extLst>
      <p:ext uri="{BB962C8B-B14F-4D97-AF65-F5344CB8AC3E}">
        <p14:creationId xmlns:p14="http://schemas.microsoft.com/office/powerpoint/2010/main" val="281823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E71FF6-6A68-4F8D-AABC-DDE3695076B6}" type="slidenum">
              <a:rPr lang="en-US" altLang="en-US"/>
              <a:pPr/>
              <a:t>‹#›</a:t>
            </a:fld>
            <a:endParaRPr lang="en-US" altLang="en-US"/>
          </a:p>
        </p:txBody>
      </p:sp>
    </p:spTree>
    <p:extLst>
      <p:ext uri="{BB962C8B-B14F-4D97-AF65-F5344CB8AC3E}">
        <p14:creationId xmlns:p14="http://schemas.microsoft.com/office/powerpoint/2010/main" val="222043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827E8F-1678-47F1-A9C9-9F72B613ECEA}" type="slidenum">
              <a:rPr lang="en-US" altLang="en-US"/>
              <a:pPr/>
              <a:t>‹#›</a:t>
            </a:fld>
            <a:endParaRPr lang="en-US" altLang="en-US"/>
          </a:p>
        </p:txBody>
      </p:sp>
    </p:spTree>
    <p:extLst>
      <p:ext uri="{BB962C8B-B14F-4D97-AF65-F5344CB8AC3E}">
        <p14:creationId xmlns:p14="http://schemas.microsoft.com/office/powerpoint/2010/main" val="228694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FF380C4-79B2-494C-A89B-8199702FB5C6}" type="slidenum">
              <a:rPr lang="en-US" altLang="en-US"/>
              <a:pPr/>
              <a:t>‹#›</a:t>
            </a:fld>
            <a:endParaRPr lang="en-US" altLang="en-US"/>
          </a:p>
        </p:txBody>
      </p:sp>
    </p:spTree>
    <p:extLst>
      <p:ext uri="{BB962C8B-B14F-4D97-AF65-F5344CB8AC3E}">
        <p14:creationId xmlns:p14="http://schemas.microsoft.com/office/powerpoint/2010/main" val="61487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FA56459-2EA7-45AB-BDF7-785379B705EE}" type="slidenum">
              <a:rPr lang="en-US" altLang="en-US"/>
              <a:pPr/>
              <a:t>‹#›</a:t>
            </a:fld>
            <a:endParaRPr lang="en-US" altLang="en-US"/>
          </a:p>
        </p:txBody>
      </p:sp>
    </p:spTree>
    <p:extLst>
      <p:ext uri="{BB962C8B-B14F-4D97-AF65-F5344CB8AC3E}">
        <p14:creationId xmlns:p14="http://schemas.microsoft.com/office/powerpoint/2010/main" val="26156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0CEDDD-EA4C-4F1E-8F84-F4294920D265}" type="slidenum">
              <a:rPr lang="en-US" altLang="en-US"/>
              <a:pPr/>
              <a:t>‹#›</a:t>
            </a:fld>
            <a:endParaRPr lang="en-US" altLang="en-US"/>
          </a:p>
        </p:txBody>
      </p:sp>
    </p:spTree>
    <p:extLst>
      <p:ext uri="{BB962C8B-B14F-4D97-AF65-F5344CB8AC3E}">
        <p14:creationId xmlns:p14="http://schemas.microsoft.com/office/powerpoint/2010/main" val="363321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8D20ABC-5E63-443D-BF32-6C5A3406BFF3}" type="slidenum">
              <a:rPr lang="en-US" altLang="en-US"/>
              <a:pPr/>
              <a:t>‹#›</a:t>
            </a:fld>
            <a:endParaRPr lang="en-US" altLang="en-US"/>
          </a:p>
        </p:txBody>
      </p:sp>
    </p:spTree>
    <p:extLst>
      <p:ext uri="{BB962C8B-B14F-4D97-AF65-F5344CB8AC3E}">
        <p14:creationId xmlns:p14="http://schemas.microsoft.com/office/powerpoint/2010/main" val="235208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2DCC18-30D4-4350-B373-D36BDFA85E37}" type="slidenum">
              <a:rPr lang="en-US" altLang="en-US"/>
              <a:pPr/>
              <a:t>‹#›</a:t>
            </a:fld>
            <a:endParaRPr lang="en-US" altLang="en-US"/>
          </a:p>
        </p:txBody>
      </p:sp>
    </p:spTree>
    <p:extLst>
      <p:ext uri="{BB962C8B-B14F-4D97-AF65-F5344CB8AC3E}">
        <p14:creationId xmlns:p14="http://schemas.microsoft.com/office/powerpoint/2010/main" val="33636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3902075"/>
            <a:ext cx="3400425" cy="2949575"/>
            <a:chOff x="0" y="2458"/>
            <a:chExt cx="2142" cy="1858"/>
          </a:xfrm>
        </p:grpSpPr>
        <p:sp>
          <p:nvSpPr>
            <p:cNvPr id="15360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1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53611"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1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97037E"/>
                  </a:outerShdw>
                </a:effectLst>
              </a:defRPr>
            </a:lvl1pPr>
          </a:lstStyle>
          <a:p>
            <a:endParaRPr lang="en-US" altLang="en-US"/>
          </a:p>
        </p:txBody>
      </p:sp>
      <p:sp>
        <p:nvSpPr>
          <p:cNvPr id="153613"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97037E"/>
                  </a:outerShdw>
                </a:effectLst>
              </a:defRPr>
            </a:lvl1pPr>
          </a:lstStyle>
          <a:p>
            <a:endParaRPr lang="en-US" altLang="en-US"/>
          </a:p>
        </p:txBody>
      </p:sp>
      <p:sp>
        <p:nvSpPr>
          <p:cNvPr id="15361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97037E"/>
                  </a:outerShdw>
                </a:effectLst>
              </a:defRPr>
            </a:lvl1pPr>
          </a:lstStyle>
          <a:p>
            <a:fld id="{00C1BD47-F9D1-4D34-8AC7-9EE7B3B9EAD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97037E"/>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97037E"/>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97037E"/>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97037E"/>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Key Issues</a:t>
            </a:r>
          </a:p>
        </p:txBody>
      </p:sp>
      <p:sp>
        <p:nvSpPr>
          <p:cNvPr id="158724" name="Rectangle 4"/>
          <p:cNvSpPr>
            <a:spLocks noGrp="1" noChangeArrowheads="1"/>
          </p:cNvSpPr>
          <p:nvPr>
            <p:ph type="body" sz="half" idx="1"/>
          </p:nvPr>
        </p:nvSpPr>
        <p:spPr/>
        <p:txBody>
          <a:bodyPr/>
          <a:lstStyle/>
          <a:p>
            <a:pPr marL="0" indent="0">
              <a:buSzTx/>
              <a:buNone/>
            </a:pPr>
            <a:r>
              <a:rPr lang="en-US" altLang="en-US" sz="2800" dirty="0"/>
              <a:t>Where did industry originate</a:t>
            </a:r>
            <a:r>
              <a:rPr lang="en-US" altLang="en-US" sz="2800" dirty="0" smtClean="0"/>
              <a:t>?</a:t>
            </a:r>
            <a:endParaRPr lang="en-US" altLang="en-US" sz="2800" dirty="0"/>
          </a:p>
        </p:txBody>
      </p:sp>
      <p:pic>
        <p:nvPicPr>
          <p:cNvPr id="158726" name="Picture 6" descr="industry"/>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286000"/>
            <a:ext cx="4495800"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xfrm>
            <a:off x="457200" y="0"/>
            <a:ext cx="8229600" cy="1139825"/>
          </a:xfrm>
        </p:spPr>
        <p:txBody>
          <a:bodyPr/>
          <a:lstStyle/>
          <a:p>
            <a:r>
              <a:rPr lang="en-US" altLang="en-US" sz="4000"/>
              <a:t>Diffusion from the Textile Industry</a:t>
            </a:r>
          </a:p>
        </p:txBody>
      </p:sp>
      <p:sp>
        <p:nvSpPr>
          <p:cNvPr id="184326" name="Rectangle 6"/>
          <p:cNvSpPr>
            <a:spLocks noGrp="1" noChangeArrowheads="1"/>
          </p:cNvSpPr>
          <p:nvPr>
            <p:ph type="body" sz="half" idx="2"/>
          </p:nvPr>
        </p:nvSpPr>
        <p:spPr>
          <a:xfrm>
            <a:off x="4267200" y="1219200"/>
            <a:ext cx="4876800" cy="5638800"/>
          </a:xfrm>
        </p:spPr>
        <p:txBody>
          <a:bodyPr/>
          <a:lstStyle/>
          <a:p>
            <a:pPr>
              <a:lnSpc>
                <a:spcPct val="80000"/>
              </a:lnSpc>
            </a:pPr>
            <a:r>
              <a:rPr lang="en-US" altLang="en-US" sz="2000"/>
              <a:t>A series of inventions between 1760 and 1800 transformed textile production from a dispersed cottage industry to a concentrated factory system. </a:t>
            </a:r>
          </a:p>
          <a:p>
            <a:pPr>
              <a:lnSpc>
                <a:spcPct val="80000"/>
              </a:lnSpc>
            </a:pPr>
            <a:r>
              <a:rPr lang="en-US" altLang="en-US" sz="2000"/>
              <a:t>Richard Arkwright. . . improved the process of spinning yarn. </a:t>
            </a:r>
          </a:p>
          <a:p>
            <a:pPr>
              <a:lnSpc>
                <a:spcPct val="80000"/>
              </a:lnSpc>
            </a:pPr>
            <a:r>
              <a:rPr lang="en-US" altLang="en-US" sz="2000"/>
              <a:t>He produced a spinning frame in 1768 . . . then . . . a process for carding (untwisting the fibers prior to spinning). </a:t>
            </a:r>
          </a:p>
          <a:p>
            <a:pPr>
              <a:lnSpc>
                <a:spcPct val="80000"/>
              </a:lnSpc>
            </a:pPr>
            <a:r>
              <a:rPr lang="en-US" altLang="en-US" sz="2000"/>
              <a:t>These two operations required more power than human beings could provide.</a:t>
            </a:r>
          </a:p>
          <a:p>
            <a:pPr>
              <a:lnSpc>
                <a:spcPct val="80000"/>
              </a:lnSpc>
            </a:pPr>
            <a:r>
              <a:rPr lang="en-US" altLang="en-US" sz="2000"/>
              <a:t>The textile industry joined the iron industry early in adopting Watt’s steam engine.</a:t>
            </a:r>
          </a:p>
          <a:p>
            <a:pPr>
              <a:lnSpc>
                <a:spcPct val="80000"/>
              </a:lnSpc>
            </a:pPr>
            <a:r>
              <a:rPr lang="en-US" altLang="en-US" sz="2000"/>
              <a:t>From the clothing industry’s need for new bleaching techniques emerged another industry that is characteristic of the Industrial Revolution: chemicals.</a:t>
            </a:r>
          </a:p>
        </p:txBody>
      </p:sp>
      <p:pic>
        <p:nvPicPr>
          <p:cNvPr id="184327" name="Picture 7" descr="spinningjenny2a"/>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2209800"/>
            <a:ext cx="4114800" cy="3344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r>
              <a:rPr lang="en-US" altLang="en-US"/>
              <a:t>Chemicals</a:t>
            </a:r>
          </a:p>
        </p:txBody>
      </p:sp>
      <p:sp>
        <p:nvSpPr>
          <p:cNvPr id="185350" name="Rectangle 6"/>
          <p:cNvSpPr>
            <a:spLocks noGrp="1" noChangeArrowheads="1"/>
          </p:cNvSpPr>
          <p:nvPr>
            <p:ph type="body" sz="half" idx="2"/>
          </p:nvPr>
        </p:nvSpPr>
        <p:spPr>
          <a:xfrm>
            <a:off x="3581400" y="1371600"/>
            <a:ext cx="5410200" cy="5334000"/>
          </a:xfrm>
        </p:spPr>
        <p:txBody>
          <a:bodyPr/>
          <a:lstStyle/>
          <a:p>
            <a:pPr>
              <a:lnSpc>
                <a:spcPct val="80000"/>
              </a:lnSpc>
            </a:pPr>
            <a:r>
              <a:rPr lang="en-US" altLang="en-US" sz="1800"/>
              <a:t>The traditional method of bleaching cotton involved either exposing the fabric to the Sun or boiling it,. . . first. . . in a solution of ashes and then in sour milk. </a:t>
            </a:r>
          </a:p>
          <a:p>
            <a:pPr>
              <a:lnSpc>
                <a:spcPct val="80000"/>
              </a:lnSpc>
            </a:pPr>
            <a:r>
              <a:rPr lang="en-US" altLang="en-US" sz="1800"/>
              <a:t>In 1746 John Roebuck and Samuel Garbett established a factory in which sulfuric acid, obtained from burning coal, was used instead of sour milk.</a:t>
            </a:r>
          </a:p>
          <a:p>
            <a:pPr>
              <a:lnSpc>
                <a:spcPct val="80000"/>
              </a:lnSpc>
            </a:pPr>
            <a:r>
              <a:rPr lang="en-US" altLang="en-US" sz="1800"/>
              <a:t> In 1798 Charles Tennant, who produced a bleaching powder made from chlorine gas and lime, a safer product than sulfuric acid. </a:t>
            </a:r>
          </a:p>
          <a:p>
            <a:pPr>
              <a:lnSpc>
                <a:spcPct val="80000"/>
              </a:lnSpc>
            </a:pPr>
            <a:r>
              <a:rPr lang="en-US" altLang="en-US" sz="1800"/>
              <a:t>Sulfuric acid was also used to dye clothing. </a:t>
            </a:r>
          </a:p>
          <a:p>
            <a:pPr>
              <a:lnSpc>
                <a:spcPct val="80000"/>
              </a:lnSpc>
            </a:pPr>
            <a:r>
              <a:rPr lang="en-US" altLang="en-US" sz="1800"/>
              <a:t>Combined with various metals, sulfuric acid produced another acid, called vitriol, the color of which varied with the metal,. . . blue with copper, green with iron, and white with zinc. </a:t>
            </a:r>
          </a:p>
          <a:p>
            <a:pPr>
              <a:lnSpc>
                <a:spcPct val="80000"/>
              </a:lnSpc>
            </a:pPr>
            <a:r>
              <a:rPr lang="en-US" altLang="en-US" sz="1800"/>
              <a:t>Natural-fiber cloth, such as cotton and wool, is now combined with chemically produced synthetic fibers,. . . made from petroleum or coal derivatives. </a:t>
            </a:r>
          </a:p>
          <a:p>
            <a:pPr>
              <a:lnSpc>
                <a:spcPct val="80000"/>
              </a:lnSpc>
            </a:pPr>
            <a:r>
              <a:rPr lang="en-US" altLang="en-US" sz="1800"/>
              <a:t>Today the largest textile factories are owned by chemical companies.</a:t>
            </a:r>
          </a:p>
        </p:txBody>
      </p:sp>
      <p:pic>
        <p:nvPicPr>
          <p:cNvPr id="185351" name="Picture 7" descr="hpm_0000_0002_0_img003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2286000"/>
            <a:ext cx="3352800" cy="294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en-US" altLang="en-US"/>
              <a:t>Food Processing</a:t>
            </a:r>
          </a:p>
        </p:txBody>
      </p:sp>
      <p:sp>
        <p:nvSpPr>
          <p:cNvPr id="186374" name="Rectangle 6"/>
          <p:cNvSpPr>
            <a:spLocks noGrp="1" noChangeArrowheads="1"/>
          </p:cNvSpPr>
          <p:nvPr>
            <p:ph type="body" sz="half" idx="2"/>
          </p:nvPr>
        </p:nvSpPr>
        <p:spPr>
          <a:xfrm>
            <a:off x="4343400" y="1295400"/>
            <a:ext cx="4572000" cy="5334000"/>
          </a:xfrm>
        </p:spPr>
        <p:txBody>
          <a:bodyPr/>
          <a:lstStyle/>
          <a:p>
            <a:pPr>
              <a:lnSpc>
                <a:spcPct val="90000"/>
              </a:lnSpc>
            </a:pPr>
            <a:r>
              <a:rPr lang="en-US" altLang="en-US" sz="2000"/>
              <a:t>Another industry derived from the chemical industry is food processing. </a:t>
            </a:r>
          </a:p>
          <a:p>
            <a:pPr>
              <a:lnSpc>
                <a:spcPct val="90000"/>
              </a:lnSpc>
            </a:pPr>
            <a:r>
              <a:rPr lang="en-US" altLang="en-US" sz="2000"/>
              <a:t>Canning requires high temperature over time. . . some four to five hours, depending on the product. </a:t>
            </a:r>
          </a:p>
          <a:p>
            <a:pPr>
              <a:lnSpc>
                <a:spcPct val="90000"/>
              </a:lnSpc>
            </a:pPr>
            <a:r>
              <a:rPr lang="en-US" altLang="en-US" sz="2000"/>
              <a:t>This is where chemical experiments contributed. </a:t>
            </a:r>
          </a:p>
          <a:p>
            <a:pPr>
              <a:lnSpc>
                <a:spcPct val="90000"/>
              </a:lnSpc>
            </a:pPr>
            <a:r>
              <a:rPr lang="en-US" altLang="en-US" sz="2000"/>
              <a:t>Calcium chloride was added to the water, raising its boiling temperature from 100°C to 116°C (2 12°F to 240°F). </a:t>
            </a:r>
          </a:p>
          <a:p>
            <a:pPr>
              <a:lnSpc>
                <a:spcPct val="90000"/>
              </a:lnSpc>
            </a:pPr>
            <a:r>
              <a:rPr lang="en-US" altLang="en-US" sz="2000"/>
              <a:t>This reduced the time for proper sterilization to only 25 to 40 minutes. </a:t>
            </a:r>
          </a:p>
          <a:p>
            <a:pPr>
              <a:lnSpc>
                <a:spcPct val="90000"/>
              </a:lnSpc>
            </a:pPr>
            <a:r>
              <a:rPr lang="en-US" altLang="en-US" sz="2000"/>
              <a:t>Consequently, production of canned foods increased tenfold.</a:t>
            </a:r>
          </a:p>
        </p:txBody>
      </p:sp>
      <p:pic>
        <p:nvPicPr>
          <p:cNvPr id="186375" name="Picture 7" descr="canstackinginretortcropredu"/>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209800"/>
            <a:ext cx="4038600" cy="322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r>
              <a:rPr lang="en-US" altLang="en-US" sz="4000"/>
              <a:t>Diffusion from the United Kingdom</a:t>
            </a:r>
          </a:p>
        </p:txBody>
      </p:sp>
      <p:sp>
        <p:nvSpPr>
          <p:cNvPr id="187398" name="Rectangle 6"/>
          <p:cNvSpPr>
            <a:spLocks noGrp="1" noChangeArrowheads="1"/>
          </p:cNvSpPr>
          <p:nvPr>
            <p:ph type="body" sz="half" idx="2"/>
          </p:nvPr>
        </p:nvSpPr>
        <p:spPr/>
        <p:txBody>
          <a:bodyPr/>
          <a:lstStyle/>
          <a:p>
            <a:pPr>
              <a:lnSpc>
                <a:spcPct val="80000"/>
              </a:lnSpc>
            </a:pPr>
            <a:r>
              <a:rPr lang="en-US" altLang="en-US" sz="1800"/>
              <a:t>Britain’s Crystal Palace became the most visible symbol of the Industrial Revolution,  built to house the 1851 “Great Exhibition of the Works of Industry of All Nations.” </a:t>
            </a:r>
          </a:p>
          <a:p>
            <a:pPr>
              <a:lnSpc>
                <a:spcPct val="80000"/>
              </a:lnSpc>
            </a:pPr>
            <a:r>
              <a:rPr lang="en-US" altLang="en-US" sz="1800"/>
              <a:t>When Queen Victoria opened the Crystal Palace, the United Kingdom was the world’s dominant industrial power. </a:t>
            </a:r>
          </a:p>
          <a:p>
            <a:pPr>
              <a:lnSpc>
                <a:spcPct val="80000"/>
              </a:lnSpc>
            </a:pPr>
            <a:r>
              <a:rPr lang="en-US" altLang="en-US" sz="1800"/>
              <a:t>From the United Kingdom, the Industrial Revolution diffused eastward through Europe and westward across the Atlantic Ocean to North America. </a:t>
            </a:r>
          </a:p>
          <a:p>
            <a:pPr>
              <a:lnSpc>
                <a:spcPct val="80000"/>
              </a:lnSpc>
            </a:pPr>
            <a:r>
              <a:rPr lang="en-US" altLang="en-US" sz="1800"/>
              <a:t>From these places, industrial development continued diffusing to other parts of the world.</a:t>
            </a:r>
          </a:p>
        </p:txBody>
      </p:sp>
      <p:pic>
        <p:nvPicPr>
          <p:cNvPr id="187399" name="Picture 7" descr="GtExhib185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436813"/>
            <a:ext cx="40386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Diffusion of Railways</a:t>
            </a:r>
          </a:p>
        </p:txBody>
      </p:sp>
      <p:pic>
        <p:nvPicPr>
          <p:cNvPr id="8196"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219200"/>
            <a:ext cx="3698875" cy="4800600"/>
          </a:xfrm>
          <a:ln/>
        </p:spPr>
      </p:pic>
      <p:sp>
        <p:nvSpPr>
          <p:cNvPr id="8199" name="Rectangle 7"/>
          <p:cNvSpPr>
            <a:spLocks noGrp="1" noChangeArrowheads="1"/>
          </p:cNvSpPr>
          <p:nvPr>
            <p:ph type="body" sz="half" idx="2"/>
          </p:nvPr>
        </p:nvSpPr>
        <p:spPr>
          <a:xfrm>
            <a:off x="4038600" y="1371600"/>
            <a:ext cx="5105400" cy="4724400"/>
          </a:xfrm>
        </p:spPr>
        <p:txBody>
          <a:bodyPr/>
          <a:lstStyle/>
          <a:p>
            <a:pPr>
              <a:lnSpc>
                <a:spcPct val="80000"/>
              </a:lnSpc>
            </a:pPr>
            <a:r>
              <a:rPr lang="en-US" altLang="en-US" sz="1800"/>
              <a:t>Europeans developed many early inventions of the Industrial Revolution in the late 1700s. </a:t>
            </a:r>
          </a:p>
          <a:p>
            <a:pPr>
              <a:lnSpc>
                <a:spcPct val="80000"/>
              </a:lnSpc>
            </a:pPr>
            <a:r>
              <a:rPr lang="en-US" altLang="en-US" sz="1800"/>
              <a:t>The Belgians led the way in new coal-mining techniques, the French had the first coal- fired blast furnace for making iron, and the Germans made the first industrial cotton mill. </a:t>
            </a:r>
          </a:p>
          <a:p>
            <a:pPr>
              <a:lnSpc>
                <a:spcPct val="80000"/>
              </a:lnSpc>
            </a:pPr>
            <a:r>
              <a:rPr lang="en-US" altLang="en-US" sz="1800"/>
              <a:t>Political instability delayed the diffusion of the Industrial Revolution in Europe.</a:t>
            </a:r>
          </a:p>
          <a:p>
            <a:pPr>
              <a:lnSpc>
                <a:spcPct val="80000"/>
              </a:lnSpc>
            </a:pPr>
            <a:r>
              <a:rPr lang="en-US" altLang="en-US" sz="1800"/>
              <a:t>Europe’s political problems retarded development of modern transportation systems, especially the railway. </a:t>
            </a:r>
          </a:p>
          <a:p>
            <a:pPr>
              <a:lnSpc>
                <a:spcPct val="80000"/>
              </a:lnSpc>
            </a:pPr>
            <a:r>
              <a:rPr lang="en-US" altLang="en-US" sz="1800"/>
              <a:t>Railways in some parts of Europe were delayed 50 years after their debut in Britain. </a:t>
            </a:r>
          </a:p>
          <a:p>
            <a:pPr>
              <a:lnSpc>
                <a:spcPct val="80000"/>
              </a:lnSpc>
            </a:pPr>
            <a:r>
              <a:rPr lang="en-US" altLang="en-US" sz="1800"/>
              <a:t>The Industrial Revolution reached Italy, the Netherlands, Russia, and Sweden in the late 1800s. </a:t>
            </a:r>
          </a:p>
          <a:p>
            <a:pPr>
              <a:lnSpc>
                <a:spcPct val="80000"/>
              </a:lnSpc>
            </a:pPr>
            <a:r>
              <a:rPr lang="en-US" altLang="en-US" sz="1800"/>
              <a:t>Other Southern and Eastern European countries joined the Industrial Revolution during the twentieth century.</a:t>
            </a:r>
          </a:p>
        </p:txBody>
      </p:sp>
      <p:sp>
        <p:nvSpPr>
          <p:cNvPr id="8198" name="Text Box 6"/>
          <p:cNvSpPr txBox="1">
            <a:spLocks noChangeArrowheads="1"/>
          </p:cNvSpPr>
          <p:nvPr/>
        </p:nvSpPr>
        <p:spPr bwMode="auto">
          <a:xfrm>
            <a:off x="533400" y="6096000"/>
            <a:ext cx="8089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257300">
              <a:defRPr sz="2400">
                <a:solidFill>
                  <a:schemeClr val="tx1"/>
                </a:solidFill>
                <a:latin typeface="Times" charset="0"/>
              </a:defRPr>
            </a:lvl2pPr>
            <a:lvl3pPr marL="1371600">
              <a:defRPr sz="2400">
                <a:solidFill>
                  <a:schemeClr val="tx1"/>
                </a:solidFill>
                <a:latin typeface="Times" charset="0"/>
              </a:defRPr>
            </a:lvl3pPr>
            <a:lvl4pPr marL="1485900">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altLang="en-US" sz="1600" b="1">
                <a:latin typeface="Arial" charset="0"/>
              </a:rPr>
              <a:t>Fig. 11-2: The year by which the first railway opened shows the diffusion of railways and the Industrial Revolution from Britain.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a:t>Diffusion to the United States</a:t>
            </a:r>
          </a:p>
        </p:txBody>
      </p:sp>
      <p:sp>
        <p:nvSpPr>
          <p:cNvPr id="193539" name="Rectangle 3"/>
          <p:cNvSpPr>
            <a:spLocks noGrp="1" noChangeArrowheads="1"/>
          </p:cNvSpPr>
          <p:nvPr>
            <p:ph type="body" sz="half" idx="3"/>
          </p:nvPr>
        </p:nvSpPr>
        <p:spPr>
          <a:xfrm>
            <a:off x="2971800" y="1600200"/>
            <a:ext cx="5715000" cy="5105400"/>
          </a:xfrm>
        </p:spPr>
        <p:txBody>
          <a:bodyPr/>
          <a:lstStyle/>
          <a:p>
            <a:pPr>
              <a:lnSpc>
                <a:spcPct val="80000"/>
              </a:lnSpc>
            </a:pPr>
            <a:r>
              <a:rPr lang="en-US" altLang="en-US" sz="1800"/>
              <a:t>Industry arrived a bit later in the United States than in Western European countries like France and Belgium, but it grew much faster.</a:t>
            </a:r>
          </a:p>
          <a:p>
            <a:pPr>
              <a:lnSpc>
                <a:spcPct val="80000"/>
              </a:lnSpc>
            </a:pPr>
            <a:r>
              <a:rPr lang="en-US" altLang="en-US" sz="1800"/>
              <a:t>The first U.S. textile mill was built in Pawtucket, Rhode Island, in 1791, by Samuel S later, a former worker at Arkwright’s factory in England. </a:t>
            </a:r>
          </a:p>
          <a:p>
            <a:pPr>
              <a:lnSpc>
                <a:spcPct val="80000"/>
              </a:lnSpc>
            </a:pPr>
            <a:r>
              <a:rPr lang="en-US" altLang="en-US" sz="1800"/>
              <a:t>The textile industry grew rapidly after 1808, when the U.S. government imposed an embargo on European trade to avoid entanglement in the Napoleonic Wars. </a:t>
            </a:r>
          </a:p>
          <a:p>
            <a:pPr>
              <a:lnSpc>
                <a:spcPct val="80000"/>
              </a:lnSpc>
            </a:pPr>
            <a:r>
              <a:rPr lang="en-US" altLang="en-US" sz="1800"/>
              <a:t>The United States had become a major industrial nation by 1860, second only to the United Kingdom. </a:t>
            </a:r>
          </a:p>
          <a:p>
            <a:pPr>
              <a:lnSpc>
                <a:spcPct val="80000"/>
              </a:lnSpc>
            </a:pPr>
            <a:r>
              <a:rPr lang="en-US" altLang="en-US" sz="1800"/>
              <a:t>However, except for textiles, leading U.S. industries did not widely use the new industrial processes until the final third of the nineteenth century. </a:t>
            </a:r>
          </a:p>
          <a:p>
            <a:pPr>
              <a:lnSpc>
                <a:spcPct val="80000"/>
              </a:lnSpc>
            </a:pPr>
            <a:r>
              <a:rPr lang="en-US" altLang="en-US" sz="1800"/>
              <a:t>Although industrial development has diffused across Earth’s surface, much of the world’s industry is concentrated in four regions.</a:t>
            </a:r>
          </a:p>
        </p:txBody>
      </p:sp>
      <p:pic>
        <p:nvPicPr>
          <p:cNvPr id="193543" name="Picture 7" descr="SlaterSamuel"/>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981200"/>
            <a:ext cx="1622425" cy="2054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3544" name="Picture 8" descr="wilkinson1810"/>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4343400"/>
            <a:ext cx="2438400" cy="175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lstStyle/>
          <a:p>
            <a:r>
              <a:rPr lang="en-US" altLang="en-US"/>
              <a:t>Factory Locations</a:t>
            </a:r>
          </a:p>
        </p:txBody>
      </p:sp>
      <p:sp>
        <p:nvSpPr>
          <p:cNvPr id="160771" name="Rectangle 3"/>
          <p:cNvSpPr>
            <a:spLocks noGrp="1" noChangeArrowheads="1"/>
          </p:cNvSpPr>
          <p:nvPr>
            <p:ph type="body" sz="half" idx="1"/>
          </p:nvPr>
        </p:nvSpPr>
        <p:spPr>
          <a:xfrm>
            <a:off x="457200" y="1600200"/>
            <a:ext cx="4343400" cy="5029200"/>
          </a:xfrm>
        </p:spPr>
        <p:txBody>
          <a:bodyPr/>
          <a:lstStyle/>
          <a:p>
            <a:pPr>
              <a:lnSpc>
                <a:spcPct val="90000"/>
              </a:lnSpc>
              <a:buFont typeface="Symbol" pitchFamily="18" charset="2"/>
              <a:buChar char="·"/>
            </a:pPr>
            <a:r>
              <a:rPr lang="en-US" altLang="en-US" sz="2000"/>
              <a:t>Two connections are critical in determining the best location for a factory: where the markets for the product are located, and where the resources needed to make the product are located. </a:t>
            </a:r>
          </a:p>
          <a:p>
            <a:pPr>
              <a:lnSpc>
                <a:spcPct val="90000"/>
              </a:lnSpc>
              <a:buFont typeface="Symbol" pitchFamily="18" charset="2"/>
              <a:buChar char="·"/>
            </a:pPr>
            <a:r>
              <a:rPr lang="en-US" altLang="en-US" sz="2000"/>
              <a:t>A generation ago, industry was highly clustered in a handful of more developed countries, but industry has diffused to less developed countries. </a:t>
            </a:r>
          </a:p>
          <a:p>
            <a:pPr>
              <a:lnSpc>
                <a:spcPct val="90000"/>
              </a:lnSpc>
              <a:buFont typeface="Symbol" pitchFamily="18" charset="2"/>
              <a:buChar char="·"/>
            </a:pPr>
            <a:r>
              <a:rPr lang="en-US" altLang="en-US" sz="2000"/>
              <a:t>Geographers identify a community’s assets that enable it to compete successfully for industries, as well as handicaps that must be overcome to retain older companies.</a:t>
            </a:r>
          </a:p>
        </p:txBody>
      </p:sp>
      <p:pic>
        <p:nvPicPr>
          <p:cNvPr id="160774" name="Picture 6" descr="mai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4100" y="2346325"/>
            <a:ext cx="4051300" cy="273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4838" y="385763"/>
            <a:ext cx="7631112" cy="1031875"/>
          </a:xfrm>
        </p:spPr>
        <p:txBody>
          <a:bodyPr/>
          <a:lstStyle/>
          <a:p>
            <a:r>
              <a:rPr lang="en-US" altLang="en-US"/>
              <a:t>Origin and Diffusion of the Industrial Revolution</a:t>
            </a:r>
          </a:p>
        </p:txBody>
      </p:sp>
      <p:sp>
        <p:nvSpPr>
          <p:cNvPr id="3075" name="Rectangle 3"/>
          <p:cNvSpPr>
            <a:spLocks noGrp="1" noChangeArrowheads="1"/>
          </p:cNvSpPr>
          <p:nvPr>
            <p:ph type="body" idx="1"/>
          </p:nvPr>
        </p:nvSpPr>
        <p:spPr>
          <a:xfrm>
            <a:off x="457200" y="1770063"/>
            <a:ext cx="8229600" cy="4105275"/>
          </a:xfrm>
        </p:spPr>
        <p:txBody>
          <a:bodyPr/>
          <a:lstStyle/>
          <a:p>
            <a:r>
              <a:rPr lang="en-US" altLang="en-US"/>
              <a:t>The Industrial Revolution</a:t>
            </a:r>
          </a:p>
          <a:p>
            <a:endParaRPr lang="en-US" altLang="en-US" sz="1200"/>
          </a:p>
          <a:p>
            <a:r>
              <a:rPr lang="en-US" altLang="en-US"/>
              <a:t>Diffusion of the Industrial Revolution</a:t>
            </a:r>
          </a:p>
          <a:p>
            <a:pPr lvl="1"/>
            <a:r>
              <a:rPr lang="en-US" altLang="en-US"/>
              <a:t>Diffusion from the iron industry</a:t>
            </a:r>
          </a:p>
          <a:p>
            <a:pPr lvl="1"/>
            <a:r>
              <a:rPr lang="en-US" altLang="en-US"/>
              <a:t>Diffusion from the textile industry</a:t>
            </a:r>
          </a:p>
          <a:p>
            <a:pPr lvl="1"/>
            <a:r>
              <a:rPr lang="en-US" altLang="en-US"/>
              <a:t>Diffusion from the United Kingdom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lstStyle/>
          <a:p>
            <a:r>
              <a:rPr lang="en-US" altLang="en-US"/>
              <a:t>The Industrial Revolution</a:t>
            </a:r>
          </a:p>
        </p:txBody>
      </p:sp>
      <p:pic>
        <p:nvPicPr>
          <p:cNvPr id="162823" name="Picture 7" descr="series-first%20industrial%20rev"/>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828800"/>
            <a:ext cx="3333750" cy="4276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2821" name="Rectangle 5"/>
          <p:cNvSpPr>
            <a:spLocks noGrp="1" noChangeArrowheads="1"/>
          </p:cNvSpPr>
          <p:nvPr>
            <p:ph type="body" sz="half" idx="2"/>
          </p:nvPr>
        </p:nvSpPr>
        <p:spPr>
          <a:xfrm>
            <a:off x="4038600" y="1600200"/>
            <a:ext cx="4800600" cy="4953000"/>
          </a:xfrm>
        </p:spPr>
        <p:txBody>
          <a:bodyPr/>
          <a:lstStyle/>
          <a:p>
            <a:pPr>
              <a:lnSpc>
                <a:spcPct val="80000"/>
              </a:lnSpc>
            </a:pPr>
            <a:r>
              <a:rPr lang="en-US" altLang="en-US" sz="2000"/>
              <a:t>From its beginnings in the north of the United Kingdom around 1750, the Industrial Revolution diffused to Europe and North America in the nineteenth century and to the rest of the world in the twentieth century. </a:t>
            </a:r>
          </a:p>
          <a:p>
            <a:pPr>
              <a:lnSpc>
                <a:spcPct val="80000"/>
              </a:lnSpc>
            </a:pPr>
            <a:r>
              <a:rPr lang="en-US" altLang="en-US" sz="2000"/>
              <a:t>The Industrial Revolution resulted in new social, economic, and political inventions, not just industrial ones. </a:t>
            </a:r>
          </a:p>
          <a:p>
            <a:pPr>
              <a:lnSpc>
                <a:spcPct val="80000"/>
              </a:lnSpc>
            </a:pPr>
            <a:r>
              <a:rPr lang="en-US" altLang="en-US" sz="2000"/>
              <a:t>Prior to the Industrial Revolution, industry was geographically dispersed across the landscape. </a:t>
            </a:r>
          </a:p>
          <a:p>
            <a:pPr>
              <a:lnSpc>
                <a:spcPct val="80000"/>
              </a:lnSpc>
            </a:pPr>
            <a:r>
              <a:rPr lang="en-US" altLang="en-US" sz="2000"/>
              <a:t>Home-based manufacturing was known as the cottage industry system. </a:t>
            </a:r>
          </a:p>
          <a:p>
            <a:pPr>
              <a:lnSpc>
                <a:spcPct val="80000"/>
              </a:lnSpc>
            </a:pPr>
            <a:r>
              <a:rPr lang="en-US" altLang="en-US" sz="2000"/>
              <a:t>The Industrial Revolution was the collective invention of hundreds of mechanical devices.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altLang="en-US"/>
              <a:t>Industrial Revolution Hearths</a:t>
            </a:r>
          </a:p>
        </p:txBody>
      </p:sp>
      <p:pic>
        <p:nvPicPr>
          <p:cNvPr id="7172" name="Picture 102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90600" y="1371600"/>
            <a:ext cx="2697163" cy="4530725"/>
          </a:xfrm>
          <a:ln/>
        </p:spPr>
      </p:pic>
      <p:sp>
        <p:nvSpPr>
          <p:cNvPr id="7174" name="Rectangle 1030"/>
          <p:cNvSpPr>
            <a:spLocks noGrp="1" noChangeArrowheads="1"/>
          </p:cNvSpPr>
          <p:nvPr>
            <p:ph type="body" sz="half" idx="2"/>
          </p:nvPr>
        </p:nvSpPr>
        <p:spPr>
          <a:xfrm>
            <a:off x="4343400" y="1371600"/>
            <a:ext cx="4038600" cy="4530725"/>
          </a:xfrm>
        </p:spPr>
        <p:txBody>
          <a:bodyPr/>
          <a:lstStyle/>
          <a:p>
            <a:pPr>
              <a:lnSpc>
                <a:spcPct val="90000"/>
              </a:lnSpc>
            </a:pPr>
            <a:r>
              <a:rPr lang="en-US" altLang="en-US" sz="2400"/>
              <a:t>The iron industry was first to increase production through extensive use of (James) Watt’s steam engine, plus other inventions. </a:t>
            </a:r>
          </a:p>
          <a:p>
            <a:pPr>
              <a:lnSpc>
                <a:spcPct val="90000"/>
              </a:lnSpc>
            </a:pPr>
            <a:r>
              <a:rPr lang="en-US" altLang="en-US" sz="2400"/>
              <a:t>The textile industry followed. </a:t>
            </a:r>
          </a:p>
          <a:p>
            <a:pPr>
              <a:lnSpc>
                <a:spcPct val="90000"/>
              </a:lnSpc>
            </a:pPr>
            <a:r>
              <a:rPr lang="en-US" altLang="en-US" sz="2400"/>
              <a:t>From these two pioneering industries, new industrial techniques diffused during the nineteenth century.</a:t>
            </a:r>
          </a:p>
        </p:txBody>
      </p:sp>
      <p:sp>
        <p:nvSpPr>
          <p:cNvPr id="7173" name="Text Box 1029"/>
          <p:cNvSpPr txBox="1">
            <a:spLocks noChangeArrowheads="1"/>
          </p:cNvSpPr>
          <p:nvPr/>
        </p:nvSpPr>
        <p:spPr bwMode="auto">
          <a:xfrm>
            <a:off x="746125" y="6003925"/>
            <a:ext cx="7920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7113" indent="-1027113">
              <a:defRPr sz="2400">
                <a:solidFill>
                  <a:schemeClr val="tx1"/>
                </a:solidFill>
                <a:latin typeface="Times" charset="0"/>
              </a:defRPr>
            </a:lvl1pPr>
            <a:lvl2pPr marL="1141413">
              <a:defRPr sz="2400">
                <a:solidFill>
                  <a:schemeClr val="tx1"/>
                </a:solidFill>
                <a:latin typeface="Times" charset="0"/>
              </a:defRPr>
            </a:lvl2pPr>
            <a:lvl3pPr marL="1255713">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altLang="en-US" sz="1600" b="1">
                <a:latin typeface="Arial" charset="0"/>
              </a:rPr>
              <a:t>Fig. 11-1: The Industrial Revolution originated in areas of northern England. Factories often clustered near coalfields.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title"/>
          </p:nvPr>
        </p:nvSpPr>
        <p:spPr/>
        <p:txBody>
          <a:bodyPr/>
          <a:lstStyle/>
          <a:p>
            <a:r>
              <a:rPr lang="en-US" altLang="en-US"/>
              <a:t>Diffusion from the Iron Industry</a:t>
            </a:r>
          </a:p>
        </p:txBody>
      </p:sp>
      <p:sp>
        <p:nvSpPr>
          <p:cNvPr id="163845" name="Rectangle 5"/>
          <p:cNvSpPr>
            <a:spLocks noGrp="1" noChangeArrowheads="1"/>
          </p:cNvSpPr>
          <p:nvPr>
            <p:ph type="body" sz="half" idx="3"/>
          </p:nvPr>
        </p:nvSpPr>
        <p:spPr>
          <a:xfrm>
            <a:off x="3581400" y="1447800"/>
            <a:ext cx="5334000" cy="5105400"/>
          </a:xfrm>
        </p:spPr>
        <p:txBody>
          <a:bodyPr/>
          <a:lstStyle/>
          <a:p>
            <a:pPr>
              <a:lnSpc>
                <a:spcPct val="90000"/>
              </a:lnSpc>
            </a:pPr>
            <a:r>
              <a:rPr lang="en-US" altLang="en-US" sz="2000"/>
              <a:t>Iron ore is mined from the ground. </a:t>
            </a:r>
          </a:p>
          <a:p>
            <a:pPr>
              <a:lnSpc>
                <a:spcPct val="90000"/>
              </a:lnSpc>
            </a:pPr>
            <a:r>
              <a:rPr lang="en-US" altLang="en-US" sz="2000"/>
              <a:t>The ore is not in a useful form for making tools, so it has to be smelted (melted) in a blast furnace (blasted with air to make its fires burn hotly). </a:t>
            </a:r>
          </a:p>
          <a:p>
            <a:pPr>
              <a:lnSpc>
                <a:spcPct val="90000"/>
              </a:lnSpc>
            </a:pPr>
            <a:r>
              <a:rPr lang="en-US" altLang="en-US" sz="2000"/>
              <a:t>Henry Cort... patented two processes, known as puddling and rolling, in 1783, . . . to remove carbon and other impurities. </a:t>
            </a:r>
          </a:p>
          <a:p>
            <a:pPr>
              <a:lnSpc>
                <a:spcPct val="90000"/>
              </a:lnSpc>
            </a:pPr>
            <a:r>
              <a:rPr lang="en-US" altLang="en-US" sz="2000"/>
              <a:t>The combination of Watt’s engine and Cort’s iron purification process increased iron manufacturing capability. </a:t>
            </a:r>
          </a:p>
          <a:p>
            <a:pPr>
              <a:lnSpc>
                <a:spcPct val="90000"/>
              </a:lnSpc>
            </a:pPr>
            <a:r>
              <a:rPr lang="en-US" altLang="en-US" sz="2000"/>
              <a:t>The needs of the iron industry in turn generated innovations in coal mining, engineering, transportation, and other industries. </a:t>
            </a:r>
          </a:p>
          <a:p>
            <a:pPr>
              <a:lnSpc>
                <a:spcPct val="90000"/>
              </a:lnSpc>
            </a:pPr>
            <a:r>
              <a:rPr lang="en-US" altLang="en-US" sz="2000"/>
              <a:t>These inventions in turn permitted the modernization of other industrial activities.</a:t>
            </a:r>
          </a:p>
        </p:txBody>
      </p:sp>
      <p:pic>
        <p:nvPicPr>
          <p:cNvPr id="163850" name="Picture 10" descr="Hematite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1676400"/>
            <a:ext cx="235267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51" name="Picture 11" descr="image010"/>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4191000"/>
            <a:ext cx="3214688" cy="197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1" name="Rectangle 7"/>
          <p:cNvSpPr>
            <a:spLocks noGrp="1" noChangeArrowheads="1"/>
          </p:cNvSpPr>
          <p:nvPr>
            <p:ph type="title"/>
          </p:nvPr>
        </p:nvSpPr>
        <p:spPr/>
        <p:txBody>
          <a:bodyPr/>
          <a:lstStyle/>
          <a:p>
            <a:r>
              <a:rPr lang="en-US" altLang="en-US"/>
              <a:t>Coal</a:t>
            </a:r>
          </a:p>
        </p:txBody>
      </p:sp>
      <p:sp>
        <p:nvSpPr>
          <p:cNvPr id="164873" name="Rectangle 9"/>
          <p:cNvSpPr>
            <a:spLocks noGrp="1" noChangeArrowheads="1"/>
          </p:cNvSpPr>
          <p:nvPr>
            <p:ph type="body" sz="half" idx="3"/>
          </p:nvPr>
        </p:nvSpPr>
        <p:spPr>
          <a:xfrm>
            <a:off x="3657600" y="1600200"/>
            <a:ext cx="5257800" cy="5029200"/>
          </a:xfrm>
        </p:spPr>
        <p:txBody>
          <a:bodyPr/>
          <a:lstStyle/>
          <a:p>
            <a:pPr>
              <a:lnSpc>
                <a:spcPct val="80000"/>
              </a:lnSpc>
            </a:pPr>
            <a:r>
              <a:rPr lang="en-US" altLang="en-US" sz="2400"/>
              <a:t>Wood, the main energy source prior to the Industrial Revolution, became increasingly scarce because it was needed for construction of ships, buildings, and furniture, as well as for heat. </a:t>
            </a:r>
          </a:p>
          <a:p>
            <a:pPr>
              <a:lnSpc>
                <a:spcPct val="80000"/>
              </a:lnSpc>
            </a:pPr>
            <a:r>
              <a:rPr lang="en-US" altLang="en-US" sz="2400"/>
              <a:t>High- energy coal. . . was plentiful. Because of the need for large quantities of bulky, heavy coal, the iron industry’s geographic pattern changed from dispersed to clustered. </a:t>
            </a:r>
          </a:p>
          <a:p>
            <a:pPr>
              <a:lnSpc>
                <a:spcPct val="80000"/>
              </a:lnSpc>
            </a:pPr>
            <a:r>
              <a:rPr lang="en-US" altLang="en-US" sz="2400"/>
              <a:t>These factories clustered at four locations. </a:t>
            </a:r>
          </a:p>
          <a:p>
            <a:pPr>
              <a:lnSpc>
                <a:spcPct val="80000"/>
              </a:lnSpc>
            </a:pPr>
            <a:r>
              <a:rPr lang="en-US" altLang="en-US" sz="2400"/>
              <a:t>Each site was near a productive coalfield.</a:t>
            </a:r>
          </a:p>
        </p:txBody>
      </p:sp>
      <p:pic>
        <p:nvPicPr>
          <p:cNvPr id="164877" name="Picture 13" descr="_41047334_coal_fire_203"/>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4267200"/>
            <a:ext cx="2833688" cy="212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79" name="Picture 15" descr="untitled"/>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533400" y="1600200"/>
            <a:ext cx="273685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9" name="Rectangle 11"/>
          <p:cNvSpPr>
            <a:spLocks noGrp="1" noChangeArrowheads="1"/>
          </p:cNvSpPr>
          <p:nvPr>
            <p:ph type="title"/>
          </p:nvPr>
        </p:nvSpPr>
        <p:spPr/>
        <p:txBody>
          <a:bodyPr/>
          <a:lstStyle/>
          <a:p>
            <a:r>
              <a:rPr lang="en-US" altLang="en-US"/>
              <a:t>Engineering </a:t>
            </a:r>
          </a:p>
        </p:txBody>
      </p:sp>
      <p:sp>
        <p:nvSpPr>
          <p:cNvPr id="165897" name="Rectangle 9"/>
          <p:cNvSpPr>
            <a:spLocks noGrp="1" noChangeArrowheads="1"/>
          </p:cNvSpPr>
          <p:nvPr>
            <p:ph type="body" sz="half" idx="1"/>
          </p:nvPr>
        </p:nvSpPr>
        <p:spPr>
          <a:xfrm>
            <a:off x="381000" y="1447800"/>
            <a:ext cx="8229600" cy="2590800"/>
          </a:xfrm>
        </p:spPr>
        <p:txBody>
          <a:bodyPr/>
          <a:lstStyle/>
          <a:p>
            <a:pPr>
              <a:lnSpc>
                <a:spcPct val="90000"/>
              </a:lnSpc>
            </a:pPr>
            <a:r>
              <a:rPr lang="en-US" altLang="en-US" sz="2400"/>
              <a:t>In 1795 James Watt decided to go into business for himself rather than serve as a consultant to industrialists. </a:t>
            </a:r>
          </a:p>
          <a:p>
            <a:pPr>
              <a:lnSpc>
                <a:spcPct val="90000"/>
              </a:lnSpc>
            </a:pPr>
            <a:r>
              <a:rPr lang="en-US" altLang="en-US" sz="2400"/>
              <a:t>He and Matthew Boulton established the Soho Foundry at Birmingham, England, and produced hundreds of new machines. </a:t>
            </a:r>
          </a:p>
          <a:p>
            <a:pPr>
              <a:lnSpc>
                <a:spcPct val="90000"/>
              </a:lnSpc>
            </a:pPr>
            <a:r>
              <a:rPr lang="en-US" altLang="en-US" sz="2400"/>
              <a:t>From this operation came our modern engineering and manufacture of machine parts.</a:t>
            </a:r>
          </a:p>
        </p:txBody>
      </p:sp>
      <p:pic>
        <p:nvPicPr>
          <p:cNvPr id="165898" name="Picture 10" descr="xm6138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4191000"/>
            <a:ext cx="3886200" cy="2597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9" name="Rectangle 7"/>
          <p:cNvSpPr>
            <a:spLocks noGrp="1" noChangeArrowheads="1"/>
          </p:cNvSpPr>
          <p:nvPr>
            <p:ph type="title"/>
          </p:nvPr>
        </p:nvSpPr>
        <p:spPr/>
        <p:txBody>
          <a:bodyPr/>
          <a:lstStyle/>
          <a:p>
            <a:r>
              <a:rPr lang="en-US" altLang="en-US"/>
              <a:t>Transportation</a:t>
            </a:r>
          </a:p>
        </p:txBody>
      </p:sp>
      <p:pic>
        <p:nvPicPr>
          <p:cNvPr id="166922" name="Picture 10" descr="br019w"/>
          <p:cNvPicPr>
            <a:picLocks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919413"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21" name="Rectangle 9"/>
          <p:cNvSpPr>
            <a:spLocks noGrp="1" noChangeArrowheads="1"/>
          </p:cNvSpPr>
          <p:nvPr>
            <p:ph type="body" sz="half" idx="3"/>
          </p:nvPr>
        </p:nvSpPr>
        <p:spPr>
          <a:xfrm>
            <a:off x="3733800" y="1676400"/>
            <a:ext cx="5181600" cy="4724400"/>
          </a:xfrm>
        </p:spPr>
        <p:txBody>
          <a:bodyPr/>
          <a:lstStyle/>
          <a:p>
            <a:pPr>
              <a:lnSpc>
                <a:spcPct val="80000"/>
              </a:lnSpc>
            </a:pPr>
            <a:r>
              <a:rPr lang="en-US" altLang="en-US" sz="1800"/>
              <a:t>The new engineering profession made its biggest impact on transportation, especially canals and railways.</a:t>
            </a:r>
          </a:p>
          <a:p>
            <a:pPr>
              <a:lnSpc>
                <a:spcPct val="80000"/>
              </a:lnSpc>
            </a:pPr>
            <a:r>
              <a:rPr lang="en-US" altLang="en-US" sz="1800"/>
              <a:t>In 1759 Francis Egerton, the second Duke of Bridgewater, decided to build a canal between Worsley and Manchester. </a:t>
            </a:r>
          </a:p>
          <a:p>
            <a:pPr>
              <a:lnSpc>
                <a:spcPct val="80000"/>
              </a:lnSpc>
            </a:pPr>
            <a:r>
              <a:rPr lang="en-US" altLang="en-US" sz="1800"/>
              <a:t>This feat launched a generation of British canal construction. </a:t>
            </a:r>
          </a:p>
          <a:p>
            <a:pPr>
              <a:lnSpc>
                <a:spcPct val="80000"/>
              </a:lnSpc>
            </a:pPr>
            <a:r>
              <a:rPr lang="en-US" altLang="en-US" sz="1800"/>
              <a:t>The canals soon were superseded by the invention of another transportation system, the railway, or “iron horse.” </a:t>
            </a:r>
          </a:p>
          <a:p>
            <a:pPr>
              <a:lnSpc>
                <a:spcPct val="80000"/>
              </a:lnSpc>
            </a:pPr>
            <a:r>
              <a:rPr lang="en-US" altLang="en-US" sz="1800"/>
              <a:t>The railway was not invented by one individual, but through teamwork. </a:t>
            </a:r>
          </a:p>
          <a:p>
            <a:pPr>
              <a:lnSpc>
                <a:spcPct val="80000"/>
              </a:lnSpc>
            </a:pPr>
            <a:r>
              <a:rPr lang="en-US" altLang="en-US" sz="1800"/>
              <a:t>Two separate but coordinated engineering improvements were required: the locomotive, and iron rails for it to run on. </a:t>
            </a:r>
          </a:p>
          <a:p>
            <a:pPr>
              <a:lnSpc>
                <a:spcPct val="80000"/>
              </a:lnSpc>
            </a:pPr>
            <a:r>
              <a:rPr lang="en-US" altLang="en-US" sz="1800"/>
              <a:t>The first public railway was opened between Stockton and Darlington in the north of England in 1825.</a:t>
            </a:r>
          </a:p>
        </p:txBody>
      </p:sp>
      <p:pic>
        <p:nvPicPr>
          <p:cNvPr id="166924" name="Picture 12" descr="exp_dreams"/>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400" y="3962400"/>
            <a:ext cx="2814638"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Orbit">
  <a:themeElements>
    <a:clrScheme name="Orbit 14">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00CC"/>
      </a:hlink>
      <a:folHlink>
        <a:srgbClr val="CCECFF"/>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97037E"/>
        </a:dk1>
        <a:lt1>
          <a:srgbClr val="FFFFFF"/>
        </a:lt1>
        <a:dk2>
          <a:srgbClr val="000000"/>
        </a:dk2>
        <a:lt2>
          <a:srgbClr val="FFCCFF"/>
        </a:lt2>
        <a:accent1>
          <a:srgbClr val="FF33CC"/>
        </a:accent1>
        <a:accent2>
          <a:srgbClr val="CC00CC"/>
        </a:accent2>
        <a:accent3>
          <a:srgbClr val="AAAAAA"/>
        </a:accent3>
        <a:accent4>
          <a:srgbClr val="DADADA"/>
        </a:accent4>
        <a:accent5>
          <a:srgbClr val="FFADE2"/>
        </a:accent5>
        <a:accent6>
          <a:srgbClr val="B900B9"/>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11">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12">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CCFF"/>
        </a:hlink>
        <a:folHlink>
          <a:srgbClr val="FFCC66"/>
        </a:folHlink>
      </a:clrScheme>
      <a:clrMap bg1="dk2" tx1="lt1" bg2="dk1" tx2="lt2" accent1="accent1" accent2="accent2" accent3="accent3" accent4="accent4" accent5="accent5" accent6="accent6" hlink="hlink" folHlink="folHlink"/>
    </a:extraClrScheme>
    <a:extraClrScheme>
      <a:clrScheme name="Orbit 13">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Orbit 14">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00CC"/>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2123</TotalTime>
  <Words>1450</Words>
  <Application>Microsoft Office PowerPoint</Application>
  <PresentationFormat>On-screen Show (4:3)</PresentationFormat>
  <Paragraphs>106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vt:lpstr>
      <vt:lpstr>Arial</vt:lpstr>
      <vt:lpstr>Wingdings</vt:lpstr>
      <vt:lpstr>Symbol</vt:lpstr>
      <vt:lpstr>Orbit</vt:lpstr>
      <vt:lpstr>Key Issues</vt:lpstr>
      <vt:lpstr>Factory Locations</vt:lpstr>
      <vt:lpstr>Origin and Diffusion of the Industrial Revolution</vt:lpstr>
      <vt:lpstr>The Industrial Revolution</vt:lpstr>
      <vt:lpstr>Industrial Revolution Hearths</vt:lpstr>
      <vt:lpstr>Diffusion from the Iron Industry</vt:lpstr>
      <vt:lpstr>Coal</vt:lpstr>
      <vt:lpstr>Engineering </vt:lpstr>
      <vt:lpstr>Transportation</vt:lpstr>
      <vt:lpstr>Diffusion from the Textile Industry</vt:lpstr>
      <vt:lpstr>Chemicals</vt:lpstr>
      <vt:lpstr>Food Processing</vt:lpstr>
      <vt:lpstr>Diffusion from the United Kingdom</vt:lpstr>
      <vt:lpstr>Diffusion of Railways</vt:lpstr>
      <vt:lpstr>Diffusion to the United States</vt:lpstr>
    </vt:vector>
  </TitlesOfParts>
  <Company>_x0008_ᖤ]狴뿿��뿿��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Abe Goldman</dc:creator>
  <cp:lastModifiedBy>Schuster Deirdre</cp:lastModifiedBy>
  <cp:revision>66</cp:revision>
  <dcterms:created xsi:type="dcterms:W3CDTF">2004-05-01T16:29:18Z</dcterms:created>
  <dcterms:modified xsi:type="dcterms:W3CDTF">2016-02-18T20:04:42Z</dcterms:modified>
</cp:coreProperties>
</file>