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58" r:id="rId5"/>
    <p:sldId id="261" r:id="rId6"/>
    <p:sldId id="259"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190495C-627E-44DD-B1D2-C5E0023C286B}" type="datetimeFigureOut">
              <a:rPr lang="en-US" smtClean="0"/>
              <a:t>3/12/2013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40D43C5-62AD-49B5-B683-53C5D58B6FE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90495C-627E-44DD-B1D2-C5E0023C286B}" type="datetimeFigureOut">
              <a:rPr lang="en-US" smtClean="0"/>
              <a:t>3/12/2013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43C5-62AD-49B5-B683-53C5D58B6FE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90495C-627E-44DD-B1D2-C5E0023C286B}" type="datetimeFigureOut">
              <a:rPr lang="en-US" smtClean="0"/>
              <a:t>3/12/2013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D43C5-62AD-49B5-B683-53C5D58B6FE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190495C-627E-44DD-B1D2-C5E0023C286B}" type="datetimeFigureOut">
              <a:rPr lang="en-US" smtClean="0"/>
              <a:t>3/12/2013</a:t>
            </a:fld>
            <a:endParaRPr lang="en-US"/>
          </a:p>
        </p:txBody>
      </p:sp>
      <p:sp>
        <p:nvSpPr>
          <p:cNvPr id="9" name="Slide Number Placeholder 8"/>
          <p:cNvSpPr>
            <a:spLocks noGrp="1"/>
          </p:cNvSpPr>
          <p:nvPr>
            <p:ph type="sldNum" sz="quarter" idx="15"/>
          </p:nvPr>
        </p:nvSpPr>
        <p:spPr/>
        <p:txBody>
          <a:bodyPr rtlCol="0"/>
          <a:lstStyle/>
          <a:p>
            <a:fld id="{040D43C5-62AD-49B5-B683-53C5D58B6FE4}"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190495C-627E-44DD-B1D2-C5E0023C286B}" type="datetimeFigureOut">
              <a:rPr lang="en-US" smtClean="0"/>
              <a:t>3/12/2013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40D43C5-62AD-49B5-B683-53C5D58B6FE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190495C-627E-44DD-B1D2-C5E0023C286B}" type="datetimeFigureOut">
              <a:rPr lang="en-US" smtClean="0"/>
              <a:t>3/12/2013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D43C5-62AD-49B5-B683-53C5D58B6FE4}"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190495C-627E-44DD-B1D2-C5E0023C286B}" type="datetimeFigureOut">
              <a:rPr lang="en-US" smtClean="0"/>
              <a:t>3/12/2013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0D43C5-62AD-49B5-B683-53C5D58B6FE4}"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190495C-627E-44DD-B1D2-C5E0023C286B}" type="datetimeFigureOut">
              <a:rPr lang="en-US" smtClean="0"/>
              <a:t>3/12/2013</a:t>
            </a:fld>
            <a:endParaRPr lang="en-US"/>
          </a:p>
        </p:txBody>
      </p:sp>
      <p:sp>
        <p:nvSpPr>
          <p:cNvPr id="7" name="Slide Number Placeholder 6"/>
          <p:cNvSpPr>
            <a:spLocks noGrp="1"/>
          </p:cNvSpPr>
          <p:nvPr>
            <p:ph type="sldNum" sz="quarter" idx="11"/>
          </p:nvPr>
        </p:nvSpPr>
        <p:spPr/>
        <p:txBody>
          <a:bodyPr rtlCol="0"/>
          <a:lstStyle/>
          <a:p>
            <a:fld id="{040D43C5-62AD-49B5-B683-53C5D58B6FE4}"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90495C-627E-44DD-B1D2-C5E0023C286B}" type="datetimeFigureOut">
              <a:rPr lang="en-US" smtClean="0"/>
              <a:t>3/12/2013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0D43C5-62AD-49B5-B683-53C5D58B6FE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190495C-627E-44DD-B1D2-C5E0023C286B}" type="datetimeFigureOut">
              <a:rPr lang="en-US" smtClean="0"/>
              <a:t>3/12/2013</a:t>
            </a:fld>
            <a:endParaRPr lang="en-US"/>
          </a:p>
        </p:txBody>
      </p:sp>
      <p:sp>
        <p:nvSpPr>
          <p:cNvPr id="22" name="Slide Number Placeholder 21"/>
          <p:cNvSpPr>
            <a:spLocks noGrp="1"/>
          </p:cNvSpPr>
          <p:nvPr>
            <p:ph type="sldNum" sz="quarter" idx="15"/>
          </p:nvPr>
        </p:nvSpPr>
        <p:spPr/>
        <p:txBody>
          <a:bodyPr rtlCol="0"/>
          <a:lstStyle/>
          <a:p>
            <a:fld id="{040D43C5-62AD-49B5-B683-53C5D58B6FE4}"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190495C-627E-44DD-B1D2-C5E0023C286B}" type="datetimeFigureOut">
              <a:rPr lang="en-US" smtClean="0"/>
              <a:t>3/12/2013</a:t>
            </a:fld>
            <a:endParaRPr lang="en-US"/>
          </a:p>
        </p:txBody>
      </p:sp>
      <p:sp>
        <p:nvSpPr>
          <p:cNvPr id="18" name="Slide Number Placeholder 17"/>
          <p:cNvSpPr>
            <a:spLocks noGrp="1"/>
          </p:cNvSpPr>
          <p:nvPr>
            <p:ph type="sldNum" sz="quarter" idx="11"/>
          </p:nvPr>
        </p:nvSpPr>
        <p:spPr/>
        <p:txBody>
          <a:bodyPr rtlCol="0"/>
          <a:lstStyle/>
          <a:p>
            <a:fld id="{040D43C5-62AD-49B5-B683-53C5D58B6FE4}"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190495C-627E-44DD-B1D2-C5E0023C286B}" type="datetimeFigureOut">
              <a:rPr lang="en-US" smtClean="0"/>
              <a:t>3/12/2013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40D43C5-62AD-49B5-B683-53C5D58B6FE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n.wikipedia.org/wiki/Location_model#Hotelling.27s_Location_Model" TargetMode="External"/><Relationship Id="rId2" Type="http://schemas.openxmlformats.org/officeDocument/2006/relationships/hyperlink" Target="http://en.wikipedia.org/wiki/Alfred_Weber#Least_Cost_Theory" TargetMode="External"/><Relationship Id="rId1" Type="http://schemas.openxmlformats.org/officeDocument/2006/relationships/slideLayout" Target="../slideLayouts/slideLayout1.xml"/><Relationship Id="rId5" Type="http://schemas.openxmlformats.org/officeDocument/2006/relationships/hyperlink" Target="http://www.answers.com/topic/hotelling-model" TargetMode="External"/><Relationship Id="rId4" Type="http://schemas.openxmlformats.org/officeDocument/2006/relationships/hyperlink" Target="http://www.answers.com/topic/weber-s-theory-of-industrial-locatio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en.wikipedia.org/wiki/Alfred_Weber#Least_Cost_Theory" TargetMode="External"/><Relationship Id="rId1" Type="http://schemas.openxmlformats.org/officeDocument/2006/relationships/slideLayout" Target="../slideLayouts/slideLayout2.xml"/><Relationship Id="rId6" Type="http://schemas.openxmlformats.org/officeDocument/2006/relationships/hyperlink" Target="http://www.answers.com/topic/hotelling-model" TargetMode="External"/><Relationship Id="rId5" Type="http://schemas.openxmlformats.org/officeDocument/2006/relationships/hyperlink" Target="http://www.answers.com/topic/weber-s-theory-of-industrial-location" TargetMode="External"/><Relationship Id="rId4" Type="http://schemas.openxmlformats.org/officeDocument/2006/relationships/hyperlink" Target="http://en.wikipedia.org/wiki/Location_model#Hotelling.27s_Location_Mode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1152" y="5867400"/>
            <a:ext cx="6172200" cy="685800"/>
          </a:xfrm>
        </p:spPr>
        <p:txBody>
          <a:bodyPr/>
          <a:lstStyle/>
          <a:p>
            <a:r>
              <a:rPr lang="en-US" dirty="0" smtClean="0"/>
              <a:t>Industrial Location Models</a:t>
            </a:r>
            <a:endParaRPr lang="en-US" dirty="0"/>
          </a:p>
        </p:txBody>
      </p:sp>
      <p:sp>
        <p:nvSpPr>
          <p:cNvPr id="3" name="Subtitle 2"/>
          <p:cNvSpPr>
            <a:spLocks noGrp="1"/>
          </p:cNvSpPr>
          <p:nvPr>
            <p:ph type="subTitle" idx="1"/>
          </p:nvPr>
        </p:nvSpPr>
        <p:spPr>
          <a:xfrm>
            <a:off x="2362200" y="2895600"/>
            <a:ext cx="6400800" cy="2590800"/>
          </a:xfrm>
        </p:spPr>
        <p:txBody>
          <a:bodyPr>
            <a:normAutofit fontScale="85000" lnSpcReduction="10000"/>
          </a:bodyPr>
          <a:lstStyle/>
          <a:p>
            <a:r>
              <a:rPr kumimoji="0" lang="en-US" b="1" i="0" u="none" strike="noStrike" cap="none" normalizeH="0" baseline="0" dirty="0" smtClean="0">
                <a:ln>
                  <a:noFill/>
                </a:ln>
                <a:solidFill>
                  <a:schemeClr val="tx1"/>
                </a:solidFill>
                <a:effectLst/>
                <a:latin typeface="Arial" charset="0"/>
              </a:rPr>
              <a:t>Overview</a:t>
            </a:r>
            <a:r>
              <a:rPr kumimoji="0" lang="en-US" b="0" i="0" u="none" strike="noStrike" cap="none" normalizeH="0" baseline="0" dirty="0" smtClean="0">
                <a:ln>
                  <a:noFill/>
                </a:ln>
                <a:solidFill>
                  <a:schemeClr val="tx1"/>
                </a:solidFill>
                <a:effectLst/>
                <a:latin typeface="Arial" charset="0"/>
              </a:rPr>
              <a:t>: Industry seeks to maximize (</a:t>
            </a:r>
            <a:r>
              <a:rPr kumimoji="0" lang="en-US" b="1" i="0" u="none" strike="noStrike" cap="none" normalizeH="0" baseline="0" dirty="0" smtClean="0">
                <a:ln>
                  <a:noFill/>
                </a:ln>
                <a:solidFill>
                  <a:schemeClr val="tx1"/>
                </a:solidFill>
                <a:effectLst/>
                <a:latin typeface="Arial" charset="0"/>
              </a:rPr>
              <a:t>Capitalize</a:t>
            </a:r>
            <a:r>
              <a:rPr kumimoji="0" lang="en-US" b="0" i="0" u="none" strike="noStrike" cap="none" normalizeH="0" baseline="0" dirty="0" smtClean="0">
                <a:ln>
                  <a:noFill/>
                </a:ln>
                <a:solidFill>
                  <a:schemeClr val="tx1"/>
                </a:solidFill>
                <a:effectLst/>
                <a:latin typeface="Arial" charset="0"/>
              </a:rPr>
              <a:t>) profits by minimizing production costs. Two geographical costs are situation and site. </a:t>
            </a:r>
          </a:p>
          <a:p>
            <a:endParaRPr kumimoji="0" lang="en-US" b="1" i="0" u="none" strike="noStrike" cap="none" normalizeH="0" baseline="0" dirty="0" smtClean="0">
              <a:ln>
                <a:noFill/>
              </a:ln>
              <a:solidFill>
                <a:schemeClr val="tx1"/>
              </a:solidFill>
              <a:effectLst/>
              <a:latin typeface="Arial" charset="0"/>
            </a:endParaRPr>
          </a:p>
          <a:p>
            <a:r>
              <a:rPr kumimoji="0" lang="en-US" b="1" i="0" u="none" strike="noStrike" cap="none" normalizeH="0" baseline="0" dirty="0" smtClean="0">
                <a:ln>
                  <a:noFill/>
                </a:ln>
                <a:solidFill>
                  <a:schemeClr val="tx1"/>
                </a:solidFill>
                <a:effectLst/>
                <a:latin typeface="Arial" charset="0"/>
              </a:rPr>
              <a:t>Situation factors </a:t>
            </a:r>
            <a:r>
              <a:rPr kumimoji="0" lang="en-US" b="0" i="0" u="none" strike="noStrike" cap="none" normalizeH="0" baseline="0" dirty="0" smtClean="0">
                <a:ln>
                  <a:noFill/>
                </a:ln>
                <a:solidFill>
                  <a:schemeClr val="tx1"/>
                </a:solidFill>
                <a:effectLst/>
                <a:latin typeface="Arial" charset="0"/>
              </a:rPr>
              <a:t>involve transporting materials to and from a factory. Industry seeks a location that minimizes the cost of transporting inputs to the factory and finished goods to the consumers. </a:t>
            </a:r>
          </a:p>
          <a:p>
            <a:r>
              <a:rPr kumimoji="0" lang="en-US" b="1" i="0" u="none" strike="noStrike" cap="none" normalizeH="0" baseline="0" dirty="0" smtClean="0">
                <a:ln>
                  <a:noFill/>
                </a:ln>
                <a:solidFill>
                  <a:schemeClr val="tx1"/>
                </a:solidFill>
                <a:effectLst/>
                <a:latin typeface="Arial" charset="0"/>
              </a:rPr>
              <a:t>Site factors </a:t>
            </a:r>
            <a:r>
              <a:rPr kumimoji="0" lang="en-US" b="0" i="0" u="none" strike="noStrike" cap="none" normalizeH="0" baseline="0" dirty="0" smtClean="0">
                <a:ln>
                  <a:noFill/>
                </a:ln>
                <a:solidFill>
                  <a:schemeClr val="tx1"/>
                </a:solidFill>
                <a:effectLst/>
                <a:latin typeface="Arial" charset="0"/>
              </a:rPr>
              <a:t>result from the unique characteristics of a location. Land, labor, and capital are the three traditional production factors that vary among locations.</a:t>
            </a:r>
            <a:br>
              <a:rPr kumimoji="0" lang="en-US" b="0" i="0" u="none" strike="noStrike" cap="none" normalizeH="0" baseline="0" dirty="0" smtClean="0">
                <a:ln>
                  <a:noFill/>
                </a:ln>
                <a:solidFill>
                  <a:schemeClr val="tx1"/>
                </a:solidFill>
                <a:effectLst/>
                <a:latin typeface="Arial" charset="0"/>
              </a:rPr>
            </a:br>
            <a:endParaRPr lang="en-US" dirty="0"/>
          </a:p>
        </p:txBody>
      </p:sp>
      <p:sp>
        <p:nvSpPr>
          <p:cNvPr id="4" name="Rectangle 1"/>
          <p:cNvSpPr>
            <a:spLocks noChangeArrowheads="1"/>
          </p:cNvSpPr>
          <p:nvPr/>
        </p:nvSpPr>
        <p:spPr bwMode="auto">
          <a:xfrm>
            <a:off x="685800" y="0"/>
            <a:ext cx="791755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hlinkClick r:id="rId2"/>
              </a:rPr>
              <a:t>http://en.wikipedia.org/wiki/Alfred_Weber#Least_Cost_Theory  </a:t>
            </a:r>
            <a:r>
              <a:rPr kumimoji="0" lang="en-US" sz="100" b="0" i="0" u="none" strike="noStrike" cap="none" normalizeH="0" baseline="0" dirty="0" smtClean="0">
                <a:ln>
                  <a:noFill/>
                </a:ln>
                <a:solidFill>
                  <a:schemeClr val="tx1"/>
                </a:solidFill>
                <a:effectLst/>
                <a:latin typeface="Arial" charset="0"/>
              </a:rPr>
              <a:t/>
            </a:r>
            <a:br>
              <a:rPr kumimoji="0" lang="en-US" sz="100" b="0" i="0" u="none" strike="noStrike" cap="none" normalizeH="0" baseline="0" dirty="0" smtClean="0">
                <a:ln>
                  <a:noFill/>
                </a:ln>
                <a:solidFill>
                  <a:schemeClr val="tx1"/>
                </a:solidFill>
                <a:effectLst/>
                <a:latin typeface="Arial" charset="0"/>
              </a:rPr>
            </a:br>
            <a:r>
              <a:rPr kumimoji="0" lang="en-US" sz="1200" b="0" i="0" u="none" strike="noStrike" cap="none" normalizeH="0" baseline="0" dirty="0" smtClean="0">
                <a:ln>
                  <a:noFill/>
                </a:ln>
                <a:solidFill>
                  <a:schemeClr val="tx1"/>
                </a:solidFill>
                <a:effectLst/>
                <a:latin typeface="Arial" charset="0"/>
                <a:hlinkClick r:id="rId3"/>
              </a:rPr>
              <a:t>http://en.wikipedia.org/wiki/Location_model#Hotelling.27s_Location_Model  </a:t>
            </a:r>
            <a:r>
              <a:rPr kumimoji="0" lang="en-US" sz="100" b="0" i="0" u="none" strike="noStrike" cap="none" normalizeH="0" baseline="0" dirty="0" smtClean="0">
                <a:ln>
                  <a:noFill/>
                </a:ln>
                <a:solidFill>
                  <a:schemeClr val="tx1"/>
                </a:solidFill>
                <a:effectLst/>
                <a:latin typeface="Arial" charset="0"/>
              </a:rPr>
              <a:t/>
            </a:r>
            <a:br>
              <a:rPr kumimoji="0" lang="en-US" sz="100" b="0" i="0" u="none" strike="noStrike" cap="none" normalizeH="0" baseline="0" dirty="0" smtClean="0">
                <a:ln>
                  <a:noFill/>
                </a:ln>
                <a:solidFill>
                  <a:schemeClr val="tx1"/>
                </a:solidFill>
                <a:effectLst/>
                <a:latin typeface="Arial" charset="0"/>
              </a:rPr>
            </a:br>
            <a:r>
              <a:rPr kumimoji="0" lang="en-US" sz="1200" b="0" i="0" u="none" strike="noStrike" cap="none" normalizeH="0" baseline="0" dirty="0" smtClean="0">
                <a:ln>
                  <a:noFill/>
                </a:ln>
                <a:solidFill>
                  <a:schemeClr val="tx1"/>
                </a:solidFill>
                <a:effectLst/>
                <a:latin typeface="Arial" charset="0"/>
                <a:hlinkClick r:id="rId4"/>
              </a:rPr>
              <a:t>http://www.answers.com/topic/weber-s-theory-of-industrial-location  </a:t>
            </a:r>
            <a:r>
              <a:rPr kumimoji="0" lang="en-US" sz="100" b="0" i="0" u="none" strike="noStrike" cap="none" normalizeH="0" baseline="0" dirty="0" smtClean="0">
                <a:ln>
                  <a:noFill/>
                </a:ln>
                <a:solidFill>
                  <a:schemeClr val="tx1"/>
                </a:solidFill>
                <a:effectLst/>
                <a:latin typeface="Arial" charset="0"/>
              </a:rPr>
              <a:t/>
            </a:r>
            <a:br>
              <a:rPr kumimoji="0" lang="en-US" sz="100" b="0" i="0" u="none" strike="noStrike" cap="none" normalizeH="0" baseline="0" dirty="0" smtClean="0">
                <a:ln>
                  <a:noFill/>
                </a:ln>
                <a:solidFill>
                  <a:schemeClr val="tx1"/>
                </a:solidFill>
                <a:effectLst/>
                <a:latin typeface="Arial" charset="0"/>
              </a:rPr>
            </a:br>
            <a:r>
              <a:rPr kumimoji="0" lang="en-US" sz="1200" b="0" i="0" u="none" strike="noStrike" cap="none" normalizeH="0" baseline="0" dirty="0" smtClean="0">
                <a:ln>
                  <a:noFill/>
                </a:ln>
                <a:solidFill>
                  <a:schemeClr val="tx1"/>
                </a:solidFill>
                <a:effectLst/>
                <a:latin typeface="Arial" charset="0"/>
                <a:hlinkClick r:id="rId5"/>
              </a:rPr>
              <a:t>http://www.answers.com/topic/hotelling-model  </a:t>
            </a:r>
            <a:r>
              <a:rPr kumimoji="0" lang="en-US" sz="100" b="0" i="0" u="none" strike="noStrike" cap="none" normalizeH="0" baseline="0" dirty="0" smtClean="0">
                <a:ln>
                  <a:noFill/>
                </a:ln>
                <a:solidFill>
                  <a:schemeClr val="tx1"/>
                </a:solidFill>
                <a:effectLst/>
                <a:latin typeface="Arial" charset="0"/>
              </a:rPr>
              <a:t> </a:t>
            </a:r>
            <a:endParaRPr kumimoji="0" lang="en-US" sz="1200" b="0" i="0" u="none" strike="noStrike" cap="none" normalizeH="0" baseline="0" dirty="0" smtClean="0">
              <a:ln>
                <a:noFill/>
              </a:ln>
              <a:solidFill>
                <a:schemeClr val="tx1"/>
              </a:solidFill>
              <a:effectLst/>
              <a:latin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a:t>
            </a:r>
            <a:endParaRPr lang="en-US" dirty="0"/>
          </a:p>
        </p:txBody>
      </p:sp>
      <p:sp>
        <p:nvSpPr>
          <p:cNvPr id="3" name="Content Placeholder 2"/>
          <p:cNvSpPr>
            <a:spLocks noGrp="1"/>
          </p:cNvSpPr>
          <p:nvPr>
            <p:ph sz="quarter" idx="1"/>
          </p:nvPr>
        </p:nvSpPr>
        <p:spPr/>
        <p:txBody>
          <a:bodyPr>
            <a:normAutofit fontScale="62500" lnSpcReduction="20000"/>
          </a:bodyPr>
          <a:lstStyle/>
          <a:p>
            <a:pPr>
              <a:buNone/>
            </a:pPr>
            <a:r>
              <a:rPr kumimoji="0" lang="en-US" b="0" i="0" u="none" strike="noStrike" cap="none" normalizeH="0" baseline="0" dirty="0" smtClean="0">
                <a:ln>
                  <a:noFill/>
                </a:ln>
                <a:solidFill>
                  <a:schemeClr val="tx1"/>
                </a:solidFill>
                <a:effectLst/>
                <a:latin typeface="Arial" charset="0"/>
              </a:rPr>
              <a:t/>
            </a:r>
            <a:br>
              <a:rPr kumimoji="0" lang="en-US" b="0" i="0" u="none" strike="noStrike" cap="none" normalizeH="0" baseline="0" dirty="0" smtClean="0">
                <a:ln>
                  <a:noFill/>
                </a:ln>
                <a:solidFill>
                  <a:schemeClr val="tx1"/>
                </a:solidFill>
                <a:effectLst/>
                <a:latin typeface="Arial" charset="0"/>
              </a:rPr>
            </a:br>
            <a:r>
              <a:rPr kumimoji="0" lang="en-US" b="0" i="0" u="sng" strike="noStrike" cap="none" normalizeH="0" baseline="0" dirty="0" smtClean="0">
                <a:ln>
                  <a:noFill/>
                </a:ln>
                <a:solidFill>
                  <a:schemeClr val="tx1"/>
                </a:solidFill>
                <a:effectLst/>
                <a:latin typeface="Arial" charset="0"/>
              </a:rPr>
              <a:t>Situation Factors</a:t>
            </a:r>
            <a:r>
              <a:rPr kumimoji="0" lang="en-US" b="0" i="0" u="none" strike="noStrike" cap="none" normalizeH="0" baseline="0" dirty="0" smtClean="0">
                <a:ln>
                  <a:noFill/>
                </a:ln>
                <a:solidFill>
                  <a:schemeClr val="tx1"/>
                </a:solidFill>
                <a:effectLst/>
                <a:latin typeface="Arial" charset="0"/>
              </a:rPr>
              <a:t>: Industries locate near inputs to take advantage of certain natural resources and to reduce bulk. By placing a factory near an input, you can reduce the bulk of that product, such as copper. making it cheaper for transportation. So you would locate near the mines. Copper is a </a:t>
            </a:r>
            <a:r>
              <a:rPr kumimoji="0" lang="en-US" b="1" i="0" u="none" strike="noStrike" cap="none" normalizeH="0" baseline="0" dirty="0" smtClean="0">
                <a:ln>
                  <a:noFill/>
                </a:ln>
                <a:solidFill>
                  <a:schemeClr val="tx1"/>
                </a:solidFill>
                <a:effectLst/>
                <a:latin typeface="Arial" charset="0"/>
              </a:rPr>
              <a:t>bulk-reducing industry</a:t>
            </a:r>
            <a:r>
              <a:rPr kumimoji="0" lang="en-US" b="0" i="0" u="none" strike="noStrike" cap="none" normalizeH="0" baseline="0" dirty="0" smtClean="0">
                <a:ln>
                  <a:noFill/>
                </a:ln>
                <a:solidFill>
                  <a:schemeClr val="tx1"/>
                </a:solidFill>
                <a:effectLst/>
                <a:latin typeface="Arial" charset="0"/>
              </a:rPr>
              <a:t>, an economic activity in which the final product weighs less than the input. By locating your industry near the mine, one minimizes transportation costs because you are not sending heavy packages and products to customers. One a different note, industries also locate near markets to decrease transportation costs for </a:t>
            </a:r>
            <a:r>
              <a:rPr kumimoji="0" lang="en-US" b="1" i="0" u="none" strike="noStrike" cap="none" normalizeH="0" baseline="0" dirty="0" smtClean="0">
                <a:ln>
                  <a:noFill/>
                </a:ln>
                <a:solidFill>
                  <a:schemeClr val="tx1"/>
                </a:solidFill>
                <a:effectLst/>
                <a:latin typeface="Arial" charset="0"/>
              </a:rPr>
              <a:t>bulk-gaining industries</a:t>
            </a:r>
            <a:r>
              <a:rPr kumimoji="0" lang="en-US" b="0" i="0" u="none" strike="noStrike" cap="none" normalizeH="0" baseline="0" dirty="0" smtClean="0">
                <a:ln>
                  <a:noFill/>
                </a:ln>
                <a:solidFill>
                  <a:schemeClr val="tx1"/>
                </a:solidFill>
                <a:effectLst/>
                <a:latin typeface="Arial" charset="0"/>
              </a:rPr>
              <a:t>, where a product gains volume or weight during production. An example would be of canned foods, where it is cheaper to send tin cans to a canning plan a few miles away from the major market center. A </a:t>
            </a:r>
            <a:r>
              <a:rPr kumimoji="0" lang="en-US" b="1" i="0" u="none" strike="noStrike" cap="none" normalizeH="0" baseline="0" dirty="0" smtClean="0">
                <a:ln>
                  <a:noFill/>
                </a:ln>
                <a:solidFill>
                  <a:schemeClr val="tx1"/>
                </a:solidFill>
                <a:effectLst/>
                <a:latin typeface="Arial" charset="0"/>
              </a:rPr>
              <a:t>break-of-bulk point </a:t>
            </a:r>
            <a:r>
              <a:rPr kumimoji="0" lang="en-US" b="0" i="0" u="none" strike="noStrike" cap="none" normalizeH="0" baseline="0" dirty="0" smtClean="0">
                <a:ln>
                  <a:noFill/>
                </a:ln>
                <a:solidFill>
                  <a:schemeClr val="tx1"/>
                </a:solidFill>
                <a:effectLst/>
                <a:latin typeface="Arial" charset="0"/>
              </a:rPr>
              <a:t>is a location where transfer among transportation modes is possible. Manufacturers look for these when they are determining a location so that can minimize cost of transportation by rail, air, ship, or truck.</a:t>
            </a:r>
            <a:br>
              <a:rPr kumimoji="0" lang="en-US" b="0" i="0" u="none" strike="noStrike" cap="none" normalizeH="0" baseline="0" dirty="0" smtClean="0">
                <a:ln>
                  <a:noFill/>
                </a:ln>
                <a:solidFill>
                  <a:schemeClr val="tx1"/>
                </a:solidFill>
                <a:effectLst/>
                <a:latin typeface="Arial" charset="0"/>
              </a:rPr>
            </a:br>
            <a:r>
              <a:rPr kumimoji="0" lang="en-US" b="0" i="0" u="none" strike="noStrike" cap="none" normalizeH="0" baseline="0" dirty="0" smtClean="0">
                <a:ln>
                  <a:noFill/>
                </a:ln>
                <a:solidFill>
                  <a:schemeClr val="tx1"/>
                </a:solidFill>
                <a:effectLst/>
                <a:latin typeface="Arial" charset="0"/>
              </a:rPr>
              <a:t/>
            </a:r>
            <a:br>
              <a:rPr kumimoji="0" lang="en-US" b="0" i="0" u="none" strike="noStrike" cap="none" normalizeH="0" baseline="0" dirty="0" smtClean="0">
                <a:ln>
                  <a:noFill/>
                </a:ln>
                <a:solidFill>
                  <a:schemeClr val="tx1"/>
                </a:solidFill>
                <a:effectLst/>
                <a:latin typeface="Arial" charset="0"/>
              </a:rPr>
            </a:br>
            <a:r>
              <a:rPr kumimoji="0" lang="en-US" b="0" i="0" u="sng" strike="noStrike" cap="none" normalizeH="0" baseline="0" dirty="0" smtClean="0">
                <a:ln>
                  <a:noFill/>
                </a:ln>
                <a:solidFill>
                  <a:schemeClr val="tx1"/>
                </a:solidFill>
                <a:effectLst/>
                <a:latin typeface="Arial" charset="0"/>
              </a:rPr>
              <a:t>Site Factors</a:t>
            </a:r>
            <a:r>
              <a:rPr kumimoji="0" lang="en-US" b="0" i="0" u="none" strike="noStrike" cap="none" normalizeH="0" baseline="0" dirty="0" smtClean="0">
                <a:ln>
                  <a:noFill/>
                </a:ln>
                <a:solidFill>
                  <a:schemeClr val="tx1"/>
                </a:solidFill>
                <a:effectLst/>
                <a:latin typeface="Arial" charset="0"/>
              </a:rPr>
              <a:t>: Site factors include labor, land and capital. Industries search for labor that can maximize their profits by producing as much of a product as possible. A </a:t>
            </a:r>
            <a:r>
              <a:rPr kumimoji="0" lang="en-US" b="1" i="0" u="none" strike="noStrike" cap="none" normalizeH="0" baseline="0" dirty="0" smtClean="0">
                <a:ln>
                  <a:noFill/>
                </a:ln>
                <a:solidFill>
                  <a:schemeClr val="tx1"/>
                </a:solidFill>
                <a:effectLst/>
                <a:latin typeface="Arial" charset="0"/>
              </a:rPr>
              <a:t>labor intensive </a:t>
            </a:r>
            <a:r>
              <a:rPr kumimoji="0" lang="en-US" b="0" i="0" u="none" strike="noStrike" cap="none" normalizeH="0" baseline="0" dirty="0" smtClean="0">
                <a:ln>
                  <a:noFill/>
                </a:ln>
                <a:solidFill>
                  <a:schemeClr val="tx1"/>
                </a:solidFill>
                <a:effectLst/>
                <a:latin typeface="Arial" charset="0"/>
              </a:rPr>
              <a:t>industry is on in which labor cost is a high percentage of expense. Labor cost is consider a site factor. Manufacturers seek to reduce this expense percentage by higher unskilled laborers for less pay.</a:t>
            </a:r>
            <a:br>
              <a:rPr kumimoji="0" lang="en-US" b="0" i="0" u="none" strike="noStrike" cap="none" normalizeH="0" baseline="0" dirty="0" smtClean="0">
                <a:ln>
                  <a:noFill/>
                </a:ln>
                <a:solidFill>
                  <a:schemeClr val="tx1"/>
                </a:solidFill>
                <a:effectLst/>
                <a:latin typeface="Arial" charset="0"/>
              </a:rPr>
            </a:br>
            <a:r>
              <a:rPr kumimoji="0" lang="en-US" b="0" i="0" u="none" strike="noStrike" cap="none" normalizeH="0" baseline="0" dirty="0" smtClean="0">
                <a:ln>
                  <a:noFill/>
                </a:ln>
                <a:solidFill>
                  <a:schemeClr val="tx1"/>
                </a:solidFill>
                <a:effectLst/>
                <a:latin typeface="Arial" charset="0"/>
              </a:rPr>
              <a:t/>
            </a:r>
            <a:br>
              <a:rPr kumimoji="0" lang="en-US" b="0" i="0" u="none" strike="noStrike" cap="none" normalizeH="0" baseline="0" dirty="0" smtClean="0">
                <a:ln>
                  <a:noFill/>
                </a:ln>
                <a:solidFill>
                  <a:schemeClr val="tx1"/>
                </a:solidFill>
                <a:effectLst/>
                <a:latin typeface="Arial" charset="0"/>
              </a:rPr>
            </a:br>
            <a:endParaRPr lang="en-US" dirty="0"/>
          </a:p>
        </p:txBody>
      </p:sp>
      <p:pic>
        <p:nvPicPr>
          <p:cNvPr id="3076" name="Picture 4" descr=" (external link)">
            <a:hlinkClick r:id="rId2"/>
          </p:cNvPr>
          <p:cNvPicPr>
            <a:picLocks noChangeAspect="1" noChangeArrowheads="1"/>
          </p:cNvPicPr>
          <p:nvPr/>
        </p:nvPicPr>
        <p:blipFill>
          <a:blip r:embed="rId3" cstate="print"/>
          <a:srcRect/>
          <a:stretch>
            <a:fillRect/>
          </a:stretch>
        </p:blipFill>
        <p:spPr bwMode="auto">
          <a:xfrm>
            <a:off x="6403975" y="5859463"/>
            <a:ext cx="66675" cy="76200"/>
          </a:xfrm>
          <a:prstGeom prst="rect">
            <a:avLst/>
          </a:prstGeom>
          <a:noFill/>
        </p:spPr>
      </p:pic>
      <p:pic>
        <p:nvPicPr>
          <p:cNvPr id="3077" name="Picture 5" descr=" (external link)">
            <a:hlinkClick r:id="rId4"/>
          </p:cNvPr>
          <p:cNvPicPr>
            <a:picLocks noChangeAspect="1" noChangeArrowheads="1"/>
          </p:cNvPicPr>
          <p:nvPr/>
        </p:nvPicPr>
        <p:blipFill>
          <a:blip r:embed="rId3" cstate="print"/>
          <a:srcRect/>
          <a:stretch>
            <a:fillRect/>
          </a:stretch>
        </p:blipFill>
        <p:spPr bwMode="auto">
          <a:xfrm>
            <a:off x="7686675" y="6134100"/>
            <a:ext cx="66675" cy="76200"/>
          </a:xfrm>
          <a:prstGeom prst="rect">
            <a:avLst/>
          </a:prstGeom>
          <a:noFill/>
        </p:spPr>
      </p:pic>
      <p:pic>
        <p:nvPicPr>
          <p:cNvPr id="3078" name="Picture 6" descr=" (external link)">
            <a:hlinkClick r:id="rId5"/>
          </p:cNvPr>
          <p:cNvPicPr>
            <a:picLocks noChangeAspect="1" noChangeArrowheads="1"/>
          </p:cNvPicPr>
          <p:nvPr/>
        </p:nvPicPr>
        <p:blipFill>
          <a:blip r:embed="rId3" cstate="print"/>
          <a:srcRect/>
          <a:stretch>
            <a:fillRect/>
          </a:stretch>
        </p:blipFill>
        <p:spPr bwMode="auto">
          <a:xfrm>
            <a:off x="6886575" y="6408738"/>
            <a:ext cx="66675" cy="76200"/>
          </a:xfrm>
          <a:prstGeom prst="rect">
            <a:avLst/>
          </a:prstGeom>
          <a:noFill/>
        </p:spPr>
      </p:pic>
      <p:pic>
        <p:nvPicPr>
          <p:cNvPr id="3079" name="Picture 7" descr=" (external link)">
            <a:hlinkClick r:id="rId6"/>
          </p:cNvPr>
          <p:cNvPicPr>
            <a:picLocks noChangeAspect="1" noChangeArrowheads="1"/>
          </p:cNvPicPr>
          <p:nvPr/>
        </p:nvPicPr>
        <p:blipFill>
          <a:blip r:embed="rId3" cstate="print"/>
          <a:srcRect/>
          <a:stretch>
            <a:fillRect/>
          </a:stretch>
        </p:blipFill>
        <p:spPr bwMode="auto">
          <a:xfrm>
            <a:off x="4791075" y="6683375"/>
            <a:ext cx="66675" cy="76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762000"/>
          </a:xfrm>
        </p:spPr>
        <p:txBody>
          <a:bodyPr/>
          <a:lstStyle/>
          <a:p>
            <a:r>
              <a:rPr lang="en-US" dirty="0" smtClean="0"/>
              <a:t>Alfred Weber</a:t>
            </a:r>
            <a:endParaRPr lang="en-US" dirty="0"/>
          </a:p>
        </p:txBody>
      </p:sp>
      <p:sp>
        <p:nvSpPr>
          <p:cNvPr id="3" name="Content Placeholder 2"/>
          <p:cNvSpPr>
            <a:spLocks noGrp="1"/>
          </p:cNvSpPr>
          <p:nvPr>
            <p:ph sz="quarter" idx="1"/>
          </p:nvPr>
        </p:nvSpPr>
        <p:spPr>
          <a:xfrm>
            <a:off x="228600" y="914400"/>
            <a:ext cx="7696200" cy="5943600"/>
          </a:xfrm>
        </p:spPr>
        <p:txBody>
          <a:bodyPr>
            <a:normAutofit fontScale="77500" lnSpcReduction="20000"/>
          </a:bodyPr>
          <a:lstStyle/>
          <a:p>
            <a:pPr marL="0" indent="0">
              <a:buNone/>
            </a:pPr>
            <a:r>
              <a:rPr kumimoji="0" lang="en-US" b="0" i="0" u="none" strike="noStrike" cap="none" normalizeH="0" baseline="0" dirty="0" smtClean="0">
                <a:ln>
                  <a:noFill/>
                </a:ln>
                <a:solidFill>
                  <a:schemeClr val="tx1"/>
                </a:solidFill>
                <a:effectLst/>
                <a:latin typeface="Arial" charset="0"/>
              </a:rPr>
              <a:t>Industries use </a:t>
            </a:r>
            <a:r>
              <a:rPr kumimoji="0" lang="en-US" b="1" i="0" u="none" strike="noStrike" cap="none" normalizeH="0" baseline="0" dirty="0" smtClean="0">
                <a:ln>
                  <a:noFill/>
                </a:ln>
                <a:solidFill>
                  <a:schemeClr val="tx1"/>
                </a:solidFill>
                <a:effectLst/>
                <a:latin typeface="Arial" charset="0"/>
              </a:rPr>
              <a:t>Alfred Weber’s least cost theory </a:t>
            </a:r>
            <a:r>
              <a:rPr kumimoji="0" lang="en-US" b="0" i="0" u="none" strike="noStrike" cap="none" normalizeH="0" baseline="0" dirty="0" smtClean="0">
                <a:ln>
                  <a:noFill/>
                </a:ln>
                <a:solidFill>
                  <a:schemeClr val="tx1"/>
                </a:solidFill>
                <a:effectLst/>
                <a:latin typeface="Arial" charset="0"/>
              </a:rPr>
              <a:t>which emphasizes that firms seek a site of minimum transport and labor costs. </a:t>
            </a:r>
          </a:p>
          <a:p>
            <a:pPr marL="0" indent="0">
              <a:buNone/>
            </a:pPr>
            <a:endParaRPr lang="en-US" dirty="0">
              <a:latin typeface="Arial" charset="0"/>
            </a:endParaRPr>
          </a:p>
          <a:p>
            <a:pPr marL="0" indent="0">
              <a:buNone/>
            </a:pPr>
            <a:r>
              <a:rPr kumimoji="0" lang="en-US" b="0" i="0" u="none" strike="noStrike" cap="none" normalizeH="0" baseline="0" dirty="0" smtClean="0">
                <a:ln>
                  <a:noFill/>
                </a:ln>
                <a:solidFill>
                  <a:schemeClr val="tx1"/>
                </a:solidFill>
                <a:effectLst/>
                <a:latin typeface="Arial" charset="0"/>
              </a:rPr>
              <a:t>They look at three costs: Transportation costs, labor costs and </a:t>
            </a:r>
            <a:r>
              <a:rPr kumimoji="0" lang="en-US" b="1" i="0" u="none" strike="noStrike" cap="none" normalizeH="0" baseline="0" dirty="0" smtClean="0">
                <a:ln>
                  <a:noFill/>
                </a:ln>
                <a:solidFill>
                  <a:schemeClr val="tx1"/>
                </a:solidFill>
                <a:effectLst/>
                <a:latin typeface="Arial" charset="0"/>
              </a:rPr>
              <a:t>agglomeration</a:t>
            </a:r>
            <a:r>
              <a:rPr kumimoji="0" lang="en-US" b="0" i="0" u="none" strike="noStrike" cap="none" normalizeH="0" baseline="0" dirty="0" smtClean="0">
                <a:ln>
                  <a:noFill/>
                </a:ln>
                <a:solidFill>
                  <a:schemeClr val="tx1"/>
                </a:solidFill>
                <a:effectLst/>
                <a:latin typeface="Arial" charset="0"/>
              </a:rPr>
              <a:t>. </a:t>
            </a:r>
          </a:p>
          <a:p>
            <a:pPr marL="0" indent="0">
              <a:buNone/>
            </a:pPr>
            <a:endParaRPr lang="en-US" dirty="0">
              <a:latin typeface="Arial" charset="0"/>
            </a:endParaRPr>
          </a:p>
          <a:p>
            <a:pPr marL="0" indent="0">
              <a:buNone/>
            </a:pPr>
            <a:r>
              <a:rPr kumimoji="0" lang="en-US" b="0" i="0" u="none" strike="noStrike" cap="none" normalizeH="0" baseline="0" dirty="0" smtClean="0">
                <a:ln>
                  <a:noFill/>
                </a:ln>
                <a:solidFill>
                  <a:schemeClr val="tx1"/>
                </a:solidFill>
                <a:effectLst/>
                <a:latin typeface="Arial" charset="0"/>
              </a:rPr>
              <a:t>To Weber, transportation was the most important cost factor. </a:t>
            </a:r>
          </a:p>
          <a:p>
            <a:pPr marL="0" indent="0">
              <a:buNone/>
            </a:pPr>
            <a:r>
              <a:rPr kumimoji="0" lang="en-US" b="0" i="0" u="none" strike="noStrike" cap="none" normalizeH="0" baseline="0" dirty="0" smtClean="0">
                <a:ln>
                  <a:noFill/>
                </a:ln>
                <a:solidFill>
                  <a:schemeClr val="tx1"/>
                </a:solidFill>
                <a:effectLst/>
                <a:latin typeface="Arial" charset="0"/>
              </a:rPr>
              <a:t>The reason why manufacturers try to locate near their buyers and sellers is to reduce the costs of transportation. </a:t>
            </a:r>
          </a:p>
          <a:p>
            <a:pPr marL="0" indent="0">
              <a:buNone/>
            </a:pPr>
            <a:r>
              <a:rPr kumimoji="0" lang="en-US" b="0" i="0" u="none" strike="noStrike" cap="none" normalizeH="0" baseline="0" dirty="0" smtClean="0">
                <a:ln>
                  <a:noFill/>
                </a:ln>
                <a:solidFill>
                  <a:schemeClr val="tx1"/>
                </a:solidFill>
                <a:effectLst/>
                <a:latin typeface="Arial" charset="0"/>
              </a:rPr>
              <a:t>At the same time, they would try and minimize the costs of transporting in raw materials to their factories. </a:t>
            </a:r>
          </a:p>
          <a:p>
            <a:pPr marL="0" indent="0">
              <a:buNone/>
            </a:pPr>
            <a:r>
              <a:rPr kumimoji="0" lang="en-US" b="0" i="0" u="none" strike="noStrike" cap="none" normalizeH="0" baseline="0" dirty="0" smtClean="0">
                <a:ln>
                  <a:noFill/>
                </a:ln>
                <a:solidFill>
                  <a:schemeClr val="tx1"/>
                </a:solidFill>
                <a:effectLst/>
                <a:latin typeface="Arial" charset="0"/>
              </a:rPr>
              <a:t>The further away you are located from your buyer and dealer, the higher the cost of your transportation to travel to and from them will be. </a:t>
            </a:r>
          </a:p>
          <a:p>
            <a:pPr marL="0" indent="0">
              <a:buNone/>
            </a:pPr>
            <a:r>
              <a:rPr kumimoji="0" lang="en-US" b="0" i="0" u="none" strike="noStrike" cap="none" normalizeH="0" baseline="0" dirty="0" smtClean="0">
                <a:ln>
                  <a:noFill/>
                </a:ln>
                <a:solidFill>
                  <a:schemeClr val="tx1"/>
                </a:solidFill>
                <a:effectLst/>
                <a:latin typeface="Arial" charset="0"/>
              </a:rPr>
              <a:t>Industries will also look at the cost of labor, they will be willing to locate somewhere where they can hire people who will work for small wages because their jobs are not specialized, and do not take much skill. </a:t>
            </a:r>
          </a:p>
          <a:p>
            <a:pPr marL="0" indent="0">
              <a:buNone/>
            </a:pPr>
            <a:r>
              <a:rPr kumimoji="0" lang="en-US" b="0" i="0" u="none" strike="noStrike" cap="none" normalizeH="0" baseline="0" dirty="0" smtClean="0">
                <a:ln>
                  <a:noFill/>
                </a:ln>
                <a:solidFill>
                  <a:schemeClr val="tx1"/>
                </a:solidFill>
                <a:effectLst/>
                <a:latin typeface="Arial" charset="0"/>
              </a:rPr>
              <a:t>If cheaper labor made up for transport costs, you would locate further away but only so far from your market as you had to in order to get cheap labor. </a:t>
            </a:r>
            <a:br>
              <a:rPr kumimoji="0" lang="en-US" b="0" i="0" u="none" strike="noStrike" cap="none" normalizeH="0" baseline="0" dirty="0" smtClean="0">
                <a:ln>
                  <a:noFill/>
                </a:ln>
                <a:solidFill>
                  <a:schemeClr val="tx1"/>
                </a:solidFill>
                <a:effectLst/>
                <a:latin typeface="Arial" charset="0"/>
              </a:rPr>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3657600" cy="6629400"/>
          </a:xfrm>
        </p:spPr>
        <p:txBody>
          <a:bodyPr>
            <a:normAutofit fontScale="77500" lnSpcReduction="20000"/>
          </a:bodyPr>
          <a:lstStyle/>
          <a:p>
            <a:r>
              <a:rPr lang="en-US" dirty="0" smtClean="0">
                <a:latin typeface="Arial" charset="0"/>
              </a:rPr>
              <a:t>An example would be of the United States which locates its factories in places like Mexico where </a:t>
            </a:r>
            <a:r>
              <a:rPr lang="en-US" b="1" dirty="0" smtClean="0">
                <a:latin typeface="Arial" charset="0"/>
              </a:rPr>
              <a:t>outsourcing</a:t>
            </a:r>
            <a:r>
              <a:rPr lang="en-US" dirty="0" smtClean="0">
                <a:latin typeface="Arial" charset="0"/>
              </a:rPr>
              <a:t> workers means lower wages as well as still being close to the market and also taking advantage of a trading agreement (</a:t>
            </a:r>
            <a:r>
              <a:rPr lang="en-US" b="1" dirty="0" smtClean="0">
                <a:latin typeface="Arial" charset="0"/>
              </a:rPr>
              <a:t>NAFTA</a:t>
            </a:r>
            <a:r>
              <a:rPr lang="en-US" dirty="0" smtClean="0">
                <a:latin typeface="Arial" charset="0"/>
              </a:rPr>
              <a:t>). </a:t>
            </a:r>
          </a:p>
          <a:p>
            <a:r>
              <a:rPr lang="en-US" dirty="0" smtClean="0">
                <a:latin typeface="Arial" charset="0"/>
              </a:rPr>
              <a:t>By taking advantage of NAFTA, products from Mexico can be transported across the borders for free. </a:t>
            </a:r>
          </a:p>
          <a:p>
            <a:r>
              <a:rPr lang="en-US" dirty="0" smtClean="0">
                <a:latin typeface="Arial" charset="0"/>
              </a:rPr>
              <a:t>Agglomeration is also a factor that industries look at, because they will have fewer costs if they locate near other factories because each factory will in some ways share the costs. </a:t>
            </a:r>
          </a:p>
          <a:p>
            <a:r>
              <a:rPr lang="en-US" dirty="0" smtClean="0">
                <a:latin typeface="Arial" charset="0"/>
              </a:rPr>
              <a:t>Of course, if things got to expensive because too many factories wanted to be located in one area (increasing rents), </a:t>
            </a:r>
            <a:r>
              <a:rPr lang="en-US" dirty="0" err="1" smtClean="0">
                <a:latin typeface="Arial" charset="0"/>
              </a:rPr>
              <a:t>deglomeration</a:t>
            </a:r>
            <a:r>
              <a:rPr lang="en-US" dirty="0" smtClean="0">
                <a:latin typeface="Arial" charset="0"/>
              </a:rPr>
              <a:t> would occur.</a:t>
            </a:r>
            <a:endParaRPr lang="en-US" dirty="0"/>
          </a:p>
        </p:txBody>
      </p:sp>
      <p:pic>
        <p:nvPicPr>
          <p:cNvPr id="4" name="Picture 2" descr="http://content.answers.com/main/content/img/oxford/Oxford_Geography/0198606737.webers-theory-of-industrial-location.1.jpg"/>
          <p:cNvPicPr>
            <a:picLocks noChangeAspect="1" noChangeArrowheads="1"/>
          </p:cNvPicPr>
          <p:nvPr/>
        </p:nvPicPr>
        <p:blipFill>
          <a:blip r:embed="rId2" cstate="print"/>
          <a:srcRect/>
          <a:stretch>
            <a:fillRect/>
          </a:stretch>
        </p:blipFill>
        <p:spPr bwMode="auto">
          <a:xfrm>
            <a:off x="3962400" y="0"/>
            <a:ext cx="4829175" cy="663892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467600" cy="685800"/>
          </a:xfrm>
        </p:spPr>
        <p:txBody>
          <a:bodyPr/>
          <a:lstStyle/>
          <a:p>
            <a:r>
              <a:rPr lang="en-US" dirty="0" smtClean="0"/>
              <a:t>Harold </a:t>
            </a:r>
            <a:r>
              <a:rPr lang="en-US" dirty="0" err="1" smtClean="0"/>
              <a:t>Hotelling</a:t>
            </a:r>
            <a:endParaRPr lang="en-US" dirty="0"/>
          </a:p>
        </p:txBody>
      </p:sp>
      <p:sp>
        <p:nvSpPr>
          <p:cNvPr id="3" name="Content Placeholder 2"/>
          <p:cNvSpPr>
            <a:spLocks noGrp="1"/>
          </p:cNvSpPr>
          <p:nvPr>
            <p:ph sz="quarter" idx="1"/>
          </p:nvPr>
        </p:nvSpPr>
        <p:spPr>
          <a:xfrm>
            <a:off x="457200" y="1600200"/>
            <a:ext cx="8229600" cy="5257800"/>
          </a:xfrm>
        </p:spPr>
        <p:txBody>
          <a:bodyPr>
            <a:normAutofit/>
          </a:bodyPr>
          <a:lstStyle/>
          <a:p>
            <a:pPr marL="0" indent="0">
              <a:buNone/>
            </a:pPr>
            <a:r>
              <a:rPr kumimoji="0" lang="en-US" sz="2000" b="1" i="0" u="none" strike="noStrike" cap="none" normalizeH="0" baseline="0" dirty="0" err="1" smtClean="0">
                <a:ln>
                  <a:noFill/>
                </a:ln>
                <a:solidFill>
                  <a:schemeClr val="tx1"/>
                </a:solidFill>
                <a:effectLst/>
                <a:latin typeface="Arial" charset="0"/>
              </a:rPr>
              <a:t>Hotelling’s</a:t>
            </a:r>
            <a:r>
              <a:rPr kumimoji="0" lang="en-US" sz="2000" b="1" i="0" u="none" strike="noStrike" cap="none" normalizeH="0" baseline="0" dirty="0" smtClean="0">
                <a:ln>
                  <a:noFill/>
                </a:ln>
                <a:solidFill>
                  <a:schemeClr val="tx1"/>
                </a:solidFill>
                <a:effectLst/>
                <a:latin typeface="Arial" charset="0"/>
              </a:rPr>
              <a:t> location model</a:t>
            </a:r>
            <a:r>
              <a:rPr kumimoji="0" lang="en-US" sz="2000" b="0" i="0" u="none" strike="noStrike" cap="none" normalizeH="0" baseline="0" dirty="0" smtClean="0">
                <a:ln>
                  <a:noFill/>
                </a:ln>
                <a:solidFill>
                  <a:schemeClr val="tx1"/>
                </a:solidFill>
                <a:effectLst/>
                <a:latin typeface="Arial" charset="0"/>
              </a:rPr>
              <a:t> deals with situation factors. </a:t>
            </a:r>
          </a:p>
          <a:p>
            <a:pPr marL="0" indent="0">
              <a:buNone/>
            </a:pPr>
            <a:endParaRPr lang="en-US" sz="2000" dirty="0">
              <a:latin typeface="Arial" charset="0"/>
            </a:endParaRPr>
          </a:p>
          <a:p>
            <a:pPr marL="0" indent="0">
              <a:buNone/>
            </a:pPr>
            <a:r>
              <a:rPr kumimoji="0" lang="en-US" sz="2000" b="0" i="0" u="none" strike="noStrike" cap="none" normalizeH="0" baseline="0" dirty="0" smtClean="0">
                <a:ln>
                  <a:noFill/>
                </a:ln>
                <a:solidFill>
                  <a:schemeClr val="tx1"/>
                </a:solidFill>
                <a:effectLst/>
                <a:latin typeface="Arial" charset="0"/>
              </a:rPr>
              <a:t>Proposed by H. </a:t>
            </a:r>
            <a:r>
              <a:rPr kumimoji="0" lang="en-US" sz="2000" b="0" i="0" u="none" strike="noStrike" cap="none" normalizeH="0" baseline="0" dirty="0" err="1" smtClean="0">
                <a:ln>
                  <a:noFill/>
                </a:ln>
                <a:solidFill>
                  <a:schemeClr val="tx1"/>
                </a:solidFill>
                <a:effectLst/>
                <a:latin typeface="Arial" charset="0"/>
              </a:rPr>
              <a:t>Hotelling</a:t>
            </a:r>
            <a:r>
              <a:rPr kumimoji="0" lang="en-US" sz="2000" b="0" i="0" u="none" strike="noStrike" cap="none" normalizeH="0" baseline="0" dirty="0" smtClean="0">
                <a:ln>
                  <a:noFill/>
                </a:ln>
                <a:solidFill>
                  <a:schemeClr val="tx1"/>
                </a:solidFill>
                <a:effectLst/>
                <a:latin typeface="Arial" charset="0"/>
              </a:rPr>
              <a:t> in 1939, the model shows the effect of competition on </a:t>
            </a:r>
            <a:r>
              <a:rPr kumimoji="0" lang="en-US" sz="2000" b="0" i="0" u="none" strike="noStrike" cap="none" normalizeH="0" baseline="0" dirty="0" err="1" smtClean="0">
                <a:ln>
                  <a:noFill/>
                </a:ln>
                <a:solidFill>
                  <a:schemeClr val="tx1"/>
                </a:solidFill>
                <a:effectLst/>
                <a:latin typeface="Arial" charset="0"/>
              </a:rPr>
              <a:t>locational</a:t>
            </a:r>
            <a:r>
              <a:rPr kumimoji="0" lang="en-US" sz="2000" b="0" i="0" u="none" strike="noStrike" cap="none" normalizeH="0" baseline="0" dirty="0" smtClean="0">
                <a:ln>
                  <a:noFill/>
                </a:ln>
                <a:solidFill>
                  <a:schemeClr val="tx1"/>
                </a:solidFill>
                <a:effectLst/>
                <a:latin typeface="Arial" charset="0"/>
              </a:rPr>
              <a:t> decisions. The model is usually based on two ice-cream salesmen, A and B, on a mile of beach. </a:t>
            </a:r>
          </a:p>
          <a:p>
            <a:pPr marL="0" indent="0">
              <a:buNone/>
            </a:pPr>
            <a:endParaRPr lang="en-US" sz="2000" dirty="0">
              <a:latin typeface="Arial" charset="0"/>
            </a:endParaRPr>
          </a:p>
          <a:p>
            <a:pPr marL="0" indent="0">
              <a:buNone/>
            </a:pPr>
            <a:r>
              <a:rPr kumimoji="0" lang="en-US" sz="2000" b="0" i="0" u="none" strike="noStrike" cap="none" normalizeH="0" baseline="0" dirty="0" smtClean="0">
                <a:ln>
                  <a:noFill/>
                </a:ln>
                <a:solidFill>
                  <a:schemeClr val="tx1"/>
                </a:solidFill>
                <a:effectLst/>
                <a:latin typeface="Arial" charset="0"/>
              </a:rPr>
              <a:t>The cost and choice of ice-cream is the same for each distributor. Buyers are evenly distributed along the beach. </a:t>
            </a:r>
          </a:p>
          <a:p>
            <a:pPr marL="0" indent="0">
              <a:buNone/>
            </a:pPr>
            <a:endParaRPr lang="en-US" dirty="0">
              <a:latin typeface="Arial" charset="0"/>
            </a:endParaRPr>
          </a:p>
          <a:p>
            <a:pPr marL="0" indent="0">
              <a:buNone/>
            </a:pPr>
            <a:r>
              <a:rPr kumimoji="0" lang="en-US" b="0" i="0" u="none" strike="noStrike" cap="none" normalizeH="0" baseline="0" dirty="0" smtClean="0">
                <a:ln>
                  <a:noFill/>
                </a:ln>
                <a:solidFill>
                  <a:schemeClr val="tx1"/>
                </a:solidFill>
                <a:effectLst/>
                <a:latin typeface="Arial" charset="0"/>
              </a:rPr>
              <a:t/>
            </a:r>
            <a:br>
              <a:rPr kumimoji="0" lang="en-US" b="0" i="0" u="none" strike="noStrike" cap="none" normalizeH="0" baseline="0" dirty="0" smtClean="0">
                <a:ln>
                  <a:noFill/>
                </a:ln>
                <a:solidFill>
                  <a:schemeClr val="tx1"/>
                </a:solidFill>
                <a:effectLst/>
                <a:latin typeface="Arial" charset="0"/>
              </a:rPr>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4114800" cy="6705600"/>
          </a:xfrm>
        </p:spPr>
        <p:txBody>
          <a:bodyPr>
            <a:normAutofit fontScale="62500" lnSpcReduction="20000"/>
          </a:bodyPr>
          <a:lstStyle/>
          <a:p>
            <a:pPr marL="0" indent="0" algn="ctr">
              <a:buNone/>
            </a:pPr>
            <a:r>
              <a:rPr kumimoji="0" lang="en-US" b="0" i="0" u="none" strike="noStrike" cap="none" normalizeH="0" baseline="0" dirty="0" smtClean="0">
                <a:ln>
                  <a:noFill/>
                </a:ln>
                <a:solidFill>
                  <a:schemeClr val="tx1"/>
                </a:solidFill>
                <a:effectLst/>
                <a:latin typeface="Arial" charset="0"/>
              </a:rPr>
              <a:t>The first pattern of market share has the two salesmen positioned so that each is at the centre of his half of the beach and the market is split up evenly. If A now moves nearer to the middle of the beach, he will increase his market share. </a:t>
            </a:r>
          </a:p>
          <a:p>
            <a:pPr marL="0" indent="0" algn="ctr">
              <a:buNone/>
            </a:pPr>
            <a:endParaRPr lang="en-US" dirty="0" smtClean="0">
              <a:latin typeface="Arial" charset="0"/>
            </a:endParaRPr>
          </a:p>
          <a:p>
            <a:pPr marL="0" indent="0" algn="ctr">
              <a:buNone/>
            </a:pPr>
            <a:r>
              <a:rPr kumimoji="0" lang="en-US" b="0" i="0" u="none" strike="noStrike" cap="none" normalizeH="0" baseline="0" dirty="0" smtClean="0">
                <a:ln>
                  <a:noFill/>
                </a:ln>
                <a:solidFill>
                  <a:schemeClr val="tx1"/>
                </a:solidFill>
                <a:effectLst/>
                <a:latin typeface="Arial" charset="0"/>
              </a:rPr>
              <a:t>The logical outcome of this will have both salesmen back to back at the centre of the beach, as long as some customers are willing to walk nearly half a mile for an ice-cream, i.e. that the consumer provides the transport. </a:t>
            </a:r>
          </a:p>
          <a:p>
            <a:pPr marL="0" indent="0" algn="ctr">
              <a:buNone/>
            </a:pPr>
            <a:endParaRPr lang="en-US" dirty="0">
              <a:latin typeface="Arial" charset="0"/>
            </a:endParaRPr>
          </a:p>
          <a:p>
            <a:pPr marL="0" indent="0" algn="ctr">
              <a:buNone/>
            </a:pPr>
            <a:r>
              <a:rPr kumimoji="0" lang="en-US" b="0" i="0" u="none" strike="noStrike" cap="none" normalizeH="0" baseline="0" dirty="0" smtClean="0">
                <a:ln>
                  <a:noFill/>
                </a:ln>
                <a:solidFill>
                  <a:schemeClr val="tx1"/>
                </a:solidFill>
                <a:effectLst/>
                <a:latin typeface="Arial" charset="0"/>
              </a:rPr>
              <a:t>This analogy indicates that </a:t>
            </a:r>
            <a:r>
              <a:rPr kumimoji="0" lang="en-US" b="0" i="0" u="none" strike="noStrike" cap="none" normalizeH="0" baseline="0" dirty="0" err="1" smtClean="0">
                <a:ln>
                  <a:noFill/>
                </a:ln>
                <a:solidFill>
                  <a:schemeClr val="tx1"/>
                </a:solidFill>
                <a:effectLst/>
                <a:latin typeface="Arial" charset="0"/>
              </a:rPr>
              <a:t>locational</a:t>
            </a:r>
            <a:r>
              <a:rPr kumimoji="0" lang="en-US" b="0" i="0" u="none" strike="noStrike" cap="none" normalizeH="0" baseline="0" dirty="0" smtClean="0">
                <a:ln>
                  <a:noFill/>
                </a:ln>
                <a:solidFill>
                  <a:schemeClr val="tx1"/>
                </a:solidFill>
                <a:effectLst/>
                <a:latin typeface="Arial" charset="0"/>
              </a:rPr>
              <a:t> decisions are not made independently but are influenced by the actions of others. So once one factory moves, more will move along with it (agglomeration) because industries want to be located near other industries similar to it (like Silicon Valley in California). </a:t>
            </a:r>
          </a:p>
          <a:p>
            <a:pPr marL="0" indent="0" algn="ctr">
              <a:buNone/>
            </a:pPr>
            <a:endParaRPr lang="en-US" dirty="0">
              <a:latin typeface="Arial" charset="0"/>
            </a:endParaRPr>
          </a:p>
          <a:p>
            <a:pPr marL="0" indent="0" algn="ctr">
              <a:buNone/>
            </a:pPr>
            <a:r>
              <a:rPr kumimoji="0" lang="en-US" b="0" i="0" u="none" strike="noStrike" cap="none" normalizeH="0" baseline="0" dirty="0" smtClean="0">
                <a:ln>
                  <a:noFill/>
                </a:ln>
                <a:solidFill>
                  <a:schemeClr val="tx1"/>
                </a:solidFill>
                <a:effectLst/>
                <a:latin typeface="Arial" charset="0"/>
              </a:rPr>
              <a:t>The main point of his model is that one cannot understand the location of an industry without reference to the other industries/businesses (of like kind). The above is just one example of how that can happen. </a:t>
            </a:r>
          </a:p>
          <a:p>
            <a:pPr marL="0" indent="0" algn="ctr">
              <a:buNone/>
            </a:pPr>
            <a:endParaRPr lang="en-US" dirty="0">
              <a:latin typeface="Arial" charset="0"/>
            </a:endParaRPr>
          </a:p>
          <a:p>
            <a:pPr marL="0" indent="0" algn="ctr">
              <a:buNone/>
            </a:pPr>
            <a:r>
              <a:rPr kumimoji="0" lang="en-US" b="0" i="0" u="none" strike="noStrike" cap="none" normalizeH="0" baseline="0" dirty="0" smtClean="0">
                <a:ln>
                  <a:noFill/>
                </a:ln>
                <a:solidFill>
                  <a:schemeClr val="tx1"/>
                </a:solidFill>
                <a:effectLst/>
                <a:latin typeface="Arial" charset="0"/>
              </a:rPr>
              <a:t>Note: It is also call LOCATIONAL INTERDEPENDENCE.</a:t>
            </a:r>
            <a:br>
              <a:rPr kumimoji="0" lang="en-US" b="0" i="0" u="none" strike="noStrike" cap="none" normalizeH="0" baseline="0" dirty="0" smtClean="0">
                <a:ln>
                  <a:noFill/>
                </a:ln>
                <a:solidFill>
                  <a:schemeClr val="tx1"/>
                </a:solidFill>
                <a:effectLst/>
                <a:latin typeface="Arial" charset="0"/>
              </a:rPr>
            </a:br>
            <a:endParaRPr lang="en-US" dirty="0"/>
          </a:p>
        </p:txBody>
      </p:sp>
      <p:pic>
        <p:nvPicPr>
          <p:cNvPr id="4" name="Picture 3" descr="http://content.answers.com/main/content/img/oxford/Oxford_Geography/0198606737.hotelling-model.1.jpg"/>
          <p:cNvPicPr>
            <a:picLocks noChangeAspect="1" noChangeArrowheads="1"/>
          </p:cNvPicPr>
          <p:nvPr/>
        </p:nvPicPr>
        <p:blipFill>
          <a:blip r:embed="rId2" cstate="print"/>
          <a:srcRect/>
          <a:stretch>
            <a:fillRect/>
          </a:stretch>
        </p:blipFill>
        <p:spPr bwMode="auto">
          <a:xfrm>
            <a:off x="4229100" y="0"/>
            <a:ext cx="4914900" cy="685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467600" cy="609600"/>
          </a:xfrm>
        </p:spPr>
        <p:txBody>
          <a:bodyPr/>
          <a:lstStyle/>
          <a:p>
            <a:r>
              <a:rPr lang="en-US" dirty="0" smtClean="0"/>
              <a:t>August </a:t>
            </a:r>
            <a:r>
              <a:rPr lang="en-US" dirty="0" err="1" smtClean="0"/>
              <a:t>Lösch</a:t>
            </a:r>
            <a:endParaRPr lang="en-US" dirty="0"/>
          </a:p>
        </p:txBody>
      </p:sp>
      <p:sp>
        <p:nvSpPr>
          <p:cNvPr id="3" name="Content Placeholder 2"/>
          <p:cNvSpPr>
            <a:spLocks noGrp="1"/>
          </p:cNvSpPr>
          <p:nvPr>
            <p:ph sz="quarter" idx="1"/>
          </p:nvPr>
        </p:nvSpPr>
        <p:spPr>
          <a:xfrm>
            <a:off x="457200" y="685800"/>
            <a:ext cx="7467600" cy="5788152"/>
          </a:xfrm>
        </p:spPr>
        <p:txBody>
          <a:bodyPr>
            <a:normAutofit/>
          </a:bodyPr>
          <a:lstStyle/>
          <a:p>
            <a:r>
              <a:rPr kumimoji="0" lang="en-US" sz="2000" b="0" i="0" u="none" strike="noStrike" cap="none" normalizeH="0" baseline="0" dirty="0" smtClean="0">
                <a:ln>
                  <a:noFill/>
                </a:ln>
                <a:solidFill>
                  <a:schemeClr val="tx1"/>
                </a:solidFill>
                <a:effectLst/>
                <a:latin typeface="Arial" charset="0"/>
              </a:rPr>
              <a:t>In 1967, he added consumer demand and production costs to his model for why industries locate where they do. </a:t>
            </a:r>
          </a:p>
          <a:p>
            <a:r>
              <a:rPr kumimoji="0" lang="en-US" sz="2000" b="0" i="0" u="none" strike="noStrike" cap="none" normalizeH="0" baseline="0" dirty="0" smtClean="0">
                <a:ln>
                  <a:noFill/>
                </a:ln>
                <a:solidFill>
                  <a:schemeClr val="tx1"/>
                </a:solidFill>
                <a:effectLst/>
                <a:latin typeface="Arial" charset="0"/>
              </a:rPr>
              <a:t>According to him, companies will try and locate at the point of highest profit in a zone of profitability, so you want to locate in an area where consumers have lots of disposable income and that drives up prices (in other words, demand is high keeping prices high) but you also want to locate in an area that keeps you production costs as far down as possible</a:t>
            </a:r>
            <a:r>
              <a:rPr kumimoji="0" lang="en-US" b="0" i="0" u="none" strike="noStrike" cap="none" normalizeH="0" baseline="0" dirty="0" smtClean="0">
                <a:ln>
                  <a:noFill/>
                </a:ln>
                <a:solidFill>
                  <a:schemeClr val="tx1"/>
                </a:solidFill>
                <a:effectLst/>
                <a:latin typeface="Arial" charset="0"/>
              </a:rPr>
              <a:t/>
            </a:r>
            <a:br>
              <a:rPr kumimoji="0" lang="en-US" b="0" i="0" u="none" strike="noStrike" cap="none" normalizeH="0" baseline="0" dirty="0" smtClean="0">
                <a:ln>
                  <a:noFill/>
                </a:ln>
                <a:solidFill>
                  <a:schemeClr val="tx1"/>
                </a:solidFill>
                <a:effectLst/>
                <a:latin typeface="Arial" charset="0"/>
              </a:rPr>
            </a:br>
            <a:r>
              <a:rPr kumimoji="0" lang="en-US" b="0" i="0" u="none" strike="noStrike" cap="none" normalizeH="0" baseline="0" dirty="0" smtClean="0">
                <a:ln>
                  <a:noFill/>
                </a:ln>
                <a:solidFill>
                  <a:schemeClr val="tx1"/>
                </a:solidFill>
                <a:effectLst/>
                <a:latin typeface="Arial" charset="0"/>
              </a:rPr>
              <a:t>  </a:t>
            </a:r>
            <a:r>
              <a:rPr kumimoji="0" lang="en-US" sz="82000" b="0" i="0" u="none" strike="noStrike" cap="none" normalizeH="0" baseline="0" dirty="0" smtClean="0">
                <a:ln>
                  <a:noFill/>
                </a:ln>
                <a:solidFill>
                  <a:schemeClr val="tx1"/>
                </a:solidFill>
                <a:effectLst/>
                <a:latin typeface="Arial" charset="0"/>
              </a:rPr>
              <a:t/>
            </a:r>
            <a:br>
              <a:rPr kumimoji="0" lang="en-US" sz="82000" b="0" i="0" u="none" strike="noStrike" cap="none" normalizeH="0" baseline="0" dirty="0" smtClean="0">
                <a:ln>
                  <a:noFill/>
                </a:ln>
                <a:solidFill>
                  <a:schemeClr val="tx1"/>
                </a:solidFill>
                <a:effectLst/>
                <a:latin typeface="Arial" charset="0"/>
              </a:rPr>
            </a:br>
            <a:endParaRPr lang="en-US" dirty="0"/>
          </a:p>
        </p:txBody>
      </p:sp>
      <p:pic>
        <p:nvPicPr>
          <p:cNvPr id="23554" name="Picture 2" descr="http://t1.gstatic.com/images?q=tbn:ANd9GcQ_O7AwHVmAsjVMSZabHrN3iOS-IW60rIsKhcUfty3ogpQqaxVp:mhsaphuge1.wikispaces.com/file/view/losch.jpg/396735464/losch.jpg"/>
          <p:cNvPicPr>
            <a:picLocks noChangeAspect="1" noChangeArrowheads="1"/>
          </p:cNvPicPr>
          <p:nvPr/>
        </p:nvPicPr>
        <p:blipFill>
          <a:blip r:embed="rId2" cstate="print"/>
          <a:srcRect/>
          <a:stretch>
            <a:fillRect/>
          </a:stretch>
        </p:blipFill>
        <p:spPr bwMode="auto">
          <a:xfrm>
            <a:off x="2774640" y="3505200"/>
            <a:ext cx="5007286" cy="33528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TotalTime>
  <Words>763</Words>
  <Application>Microsoft Office PowerPoint</Application>
  <PresentationFormat>On-screen Show (4:3)</PresentationFormat>
  <Paragraphs>43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Industrial Location Models</vt:lpstr>
      <vt:lpstr>Factors</vt:lpstr>
      <vt:lpstr>Alfred Weber</vt:lpstr>
      <vt:lpstr>PowerPoint Presentation</vt:lpstr>
      <vt:lpstr>Harold Hotelling</vt:lpstr>
      <vt:lpstr>PowerPoint Presentation</vt:lpstr>
      <vt:lpstr>August Lösch</vt:lpstr>
    </vt:vector>
  </TitlesOfParts>
  <Company>PCSB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Industrial Location Models</dc:title>
  <dc:creator>PCSB</dc:creator>
  <cp:lastModifiedBy>Schuster Deirdre</cp:lastModifiedBy>
  <cp:revision>3</cp:revision>
  <dcterms:created xsi:type="dcterms:W3CDTF">2013-03-11T12:19:52Z</dcterms:created>
  <dcterms:modified xsi:type="dcterms:W3CDTF">2013-03-12T11:04:55Z</dcterms:modified>
</cp:coreProperties>
</file>