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44" d="100"/>
          <a:sy n="44" d="100"/>
        </p:scale>
        <p:origin x="-12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Geopolitics and World 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696" y="0"/>
            <a:ext cx="8911687" cy="1280890"/>
          </a:xfrm>
        </p:spPr>
        <p:txBody>
          <a:bodyPr/>
          <a:lstStyle/>
          <a:p>
            <a:r>
              <a:rPr lang="en-US" dirty="0" smtClean="0"/>
              <a:t>States, Nations and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762000"/>
            <a:ext cx="9410877" cy="5943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State: independent political unit with recognized boundaries</a:t>
            </a:r>
          </a:p>
          <a:p>
            <a:r>
              <a:rPr lang="en-US" sz="2400" dirty="0" smtClean="0"/>
              <a:t>Nation: group of people sharing certain elements of culture</a:t>
            </a:r>
          </a:p>
          <a:p>
            <a:endParaRPr lang="en-US" sz="2400" dirty="0" smtClean="0"/>
          </a:p>
          <a:p>
            <a:r>
              <a:rPr lang="en-US" sz="2400" dirty="0" smtClean="0"/>
              <a:t>Sovereignty: exercise of state power over people and territory</a:t>
            </a:r>
          </a:p>
          <a:p>
            <a:pPr lvl="1"/>
            <a:r>
              <a:rPr lang="en-US" sz="2000" dirty="0" smtClean="0"/>
              <a:t>Recognized by other states and codified by international law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Government: body or group of persons who run the administration of a country</a:t>
            </a:r>
            <a:endParaRPr lang="en-US" sz="2400" dirty="0"/>
          </a:p>
          <a:p>
            <a:r>
              <a:rPr lang="en-US" sz="2400" dirty="0" smtClean="0"/>
              <a:t>Governance: refers to norms, rules and laws invoked to regulate a people or state</a:t>
            </a:r>
          </a:p>
          <a:p>
            <a:pPr lvl="1"/>
            <a:r>
              <a:rPr lang="en-US" sz="2000" dirty="0" smtClean="0"/>
              <a:t>Exceed regulations and include strategies, tactics and processes for controlling population</a:t>
            </a:r>
            <a:endParaRPr lang="en-US" sz="2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39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citizen?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0971"/>
            <a:ext cx="8915400" cy="46702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Citizenship: category of belonging to a state that includes civil, political and social rights</a:t>
            </a:r>
          </a:p>
          <a:p>
            <a:endParaRPr lang="en-US" sz="2800" dirty="0"/>
          </a:p>
          <a:p>
            <a:r>
              <a:rPr lang="en-US" sz="2800" dirty="0" smtClean="0"/>
              <a:t>Modern citizenship: product of revolutions that transformed Monarchies into Republics</a:t>
            </a:r>
          </a:p>
          <a:p>
            <a:pPr lvl="1"/>
            <a:r>
              <a:rPr lang="en-US" sz="2400" dirty="0" smtClean="0"/>
              <a:t>Required a sense of “imagined community”</a:t>
            </a:r>
          </a:p>
          <a:p>
            <a:pPr lvl="1"/>
            <a:r>
              <a:rPr lang="en-US" sz="2400" dirty="0" smtClean="0"/>
              <a:t>Rises above class, culture and ethnicity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81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388278"/>
              </p:ext>
            </p:extLst>
          </p:nvPr>
        </p:nvGraphicFramePr>
        <p:xfrm>
          <a:off x="180622" y="0"/>
          <a:ext cx="12011378" cy="677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961"/>
                <a:gridCol w="929441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Forms of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Authoritarian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obedience to</a:t>
                      </a:r>
                      <a:r>
                        <a:rPr lang="en-US" baseline="0" dirty="0" smtClean="0"/>
                        <a:t> a formal authority, opposed to individual freedom and related to an expectation of unquestioning obedience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Supreme</a:t>
                      </a:r>
                      <a:r>
                        <a:rPr lang="en-US" baseline="0" dirty="0" smtClean="0"/>
                        <a:t> power is concentrated in the hands of one person, whose decisions are not subject to external legal restraints nor regularized mechanisms of popular control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Dictatorship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political authority that is</a:t>
                      </a:r>
                      <a:r>
                        <a:rPr lang="en-US" baseline="0" dirty="0" smtClean="0"/>
                        <a:t> monopolized by a single person or a political party, and exercised through various oppressive mechanisms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eligible citizens participate equally – directly</a:t>
                      </a:r>
                      <a:r>
                        <a:rPr lang="en-US" baseline="0" dirty="0" smtClean="0"/>
                        <a:t> or indirectly -</a:t>
                      </a:r>
                      <a:r>
                        <a:rPr lang="en-US" dirty="0" smtClean="0"/>
                        <a:t> in the proposal, development, and creation of laws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Authority is embodied in one individual; usually hereditary.</a:t>
                      </a:r>
                      <a:r>
                        <a:rPr lang="en-US" baseline="0" dirty="0" smtClean="0"/>
                        <a:t> Absolute – monarch has no or few legal restraints = autocracy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Oligarchy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is concentrated in the hands</a:t>
                      </a:r>
                      <a:r>
                        <a:rPr lang="en-US" baseline="0" dirty="0" smtClean="0"/>
                        <a:t> of a few people (wealth, royalty, family, education, religion, corporate or military control)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of</a:t>
                      </a:r>
                      <a:r>
                        <a:rPr lang="en-US" baseline="0" dirty="0" smtClean="0"/>
                        <a:t> rules, cultural or social norms that regulate the operation of the government with society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resides in the people who elect leaders to run the government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Theocracy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god or deity is recognized as the civil ruler and religious leaders administer policy and interpret laws based on a divine commission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Totalitarian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holds total authority over society;</a:t>
                      </a:r>
                      <a:r>
                        <a:rPr lang="en-US" baseline="0" dirty="0" smtClean="0"/>
                        <a:t> seeks to control all aspects of public and private life wherever possible. Scope of governing power; not just source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392" y="0"/>
            <a:ext cx="8911687" cy="1280890"/>
          </a:xfrm>
        </p:spPr>
        <p:txBody>
          <a:bodyPr/>
          <a:lstStyle/>
          <a:p>
            <a:r>
              <a:rPr lang="en-US" dirty="0" smtClean="0"/>
              <a:t>Arab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79" y="654756"/>
            <a:ext cx="10871200" cy="62032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Massive popular protests that occurred across North Africa and parts of the Middle East in Spring 2011</a:t>
            </a:r>
            <a:endParaRPr lang="en-US" dirty="0"/>
          </a:p>
          <a:p>
            <a:pPr lvl="1"/>
            <a:r>
              <a:rPr lang="en-US" dirty="0" smtClean="0"/>
              <a:t>Tunisia: “Jasmine Revolution” emboldened other national protests</a:t>
            </a:r>
          </a:p>
          <a:p>
            <a:pPr lvl="2"/>
            <a:r>
              <a:rPr lang="en-US" dirty="0" smtClean="0"/>
              <a:t>Sustained public anger forced president out; ignited by suicide of young unemployed man who was refused selling vegetables on street</a:t>
            </a:r>
          </a:p>
          <a:p>
            <a:pPr lvl="1"/>
            <a:r>
              <a:rPr lang="en-US" dirty="0" smtClean="0"/>
              <a:t>Egypt: President Mubarak resigned in response to demands of millions of protestors and international community pressure</a:t>
            </a:r>
          </a:p>
          <a:p>
            <a:pPr lvl="2"/>
            <a:r>
              <a:rPr lang="en-US" dirty="0" smtClean="0"/>
              <a:t>Video blogging of 26 year old woman who urged others to join her in </a:t>
            </a:r>
            <a:r>
              <a:rPr lang="en-US" dirty="0" err="1" smtClean="0"/>
              <a:t>Tahrir</a:t>
            </a:r>
            <a:r>
              <a:rPr lang="en-US" dirty="0" smtClean="0"/>
              <a:t> Square (80,000 joined through social media)</a:t>
            </a:r>
          </a:p>
          <a:p>
            <a:pPr lvl="1"/>
            <a:r>
              <a:rPr lang="en-US" dirty="0" smtClean="0"/>
              <a:t>Morocco: protesters pushing for reform to “restore dignity and end graft”; prosperity was a façade…impoverished youth had little chance of employment with gov’t elite living lavishly</a:t>
            </a:r>
          </a:p>
          <a:p>
            <a:pPr lvl="1"/>
            <a:r>
              <a:rPr lang="en-US" dirty="0" smtClean="0"/>
              <a:t>Algeria: demanded constitution set limits on presidential terms</a:t>
            </a:r>
          </a:p>
          <a:p>
            <a:pPr lvl="1"/>
            <a:r>
              <a:rPr lang="en-US" dirty="0" smtClean="0"/>
              <a:t>Saudi Arabia: no sizeable protests – banned – conservative population supports King Abdullah</a:t>
            </a:r>
          </a:p>
          <a:p>
            <a:pPr lvl="1"/>
            <a:r>
              <a:rPr lang="en-US" dirty="0" smtClean="0"/>
              <a:t>Bahrain: demanded that King Hamad take action to increase political freedoms and eliminate job discrimination that favors Sunni minority; brutally suppressed with help from SA and UAE</a:t>
            </a:r>
          </a:p>
          <a:p>
            <a:pPr lvl="1"/>
            <a:r>
              <a:rPr lang="en-US" dirty="0" smtClean="0"/>
              <a:t>Jordan and Oman: limited protests for job creation, controls on food prices, end to gov’t corruption and more democratic gov’t</a:t>
            </a:r>
          </a:p>
          <a:p>
            <a:pPr lvl="1"/>
            <a:r>
              <a:rPr lang="en-US" dirty="0" smtClean="0"/>
              <a:t>Libya: rose up against autocratic Muammar Gaddafi; demanded return of multiparty democracy, reduction in unemployment and poverty, freedom from domestic surveillance and right to gather peacefully. Police fired on peaceful protestors; rebel forces killed Gaddafi.</a:t>
            </a:r>
          </a:p>
          <a:p>
            <a:pPr lvl="1"/>
            <a:r>
              <a:rPr lang="en-US" dirty="0" smtClean="0"/>
              <a:t>Yemen: also violent; poorest nation; ½ of 23 million live on $2/day; 1/3 suffer from chronic hunger</a:t>
            </a:r>
          </a:p>
          <a:p>
            <a:pPr lvl="1"/>
            <a:r>
              <a:rPr lang="en-US" dirty="0" smtClean="0"/>
              <a:t>Syria: Gov’t deployed tanks, shelled residential areas, used snipers to kill protestors. Civil War has killed over 100,000; 2 million refugees </a:t>
            </a:r>
            <a:r>
              <a:rPr lang="en-US" smtClean="0"/>
              <a:t>seek asylum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image.slidesharecdn.com/hg7electurech10-237278-150828053041-lva1-app6891/95/human-geog-chapter-10-12-638.jpg?cb=14407400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7" t="11787" r="4290" b="3839"/>
          <a:stretch/>
        </p:blipFill>
        <p:spPr bwMode="auto">
          <a:xfrm>
            <a:off x="1712702" y="430"/>
            <a:ext cx="9791910" cy="677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422</TotalTime>
  <Words>648</Words>
  <Application>Microsoft Office PowerPoint</Application>
  <PresentationFormat>Custom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Geopolitics and World Order</vt:lpstr>
      <vt:lpstr>States, Nations and Citizenship</vt:lpstr>
      <vt:lpstr>What is a citizen?</vt:lpstr>
      <vt:lpstr>PowerPoint Presentation</vt:lpstr>
      <vt:lpstr>Arab Spring</vt:lpstr>
      <vt:lpstr>PowerPoint Presentation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Geopolitics and World Order</dc:title>
  <dc:creator>Schuster Deirdre</dc:creator>
  <cp:lastModifiedBy>Schuster Deirdre</cp:lastModifiedBy>
  <cp:revision>7</cp:revision>
  <dcterms:created xsi:type="dcterms:W3CDTF">2016-09-19T23:23:14Z</dcterms:created>
  <dcterms:modified xsi:type="dcterms:W3CDTF">2016-09-20T17:30:28Z</dcterms:modified>
</cp:coreProperties>
</file>