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8" r:id="rId26"/>
    <p:sldId id="289" r:id="rId27"/>
    <p:sldId id="290" r:id="rId28"/>
    <p:sldId id="291" r:id="rId29"/>
    <p:sldId id="292" r:id="rId30"/>
    <p:sldId id="280" r:id="rId31"/>
    <p:sldId id="281" r:id="rId32"/>
    <p:sldId id="282" r:id="rId33"/>
    <p:sldId id="283" r:id="rId34"/>
    <p:sldId id="284" r:id="rId35"/>
    <p:sldId id="285" r:id="rId36"/>
    <p:sldId id="286" r:id="rId37"/>
    <p:sldId id="287" r:id="rId38"/>
    <p:sldId id="293" r:id="rId39"/>
    <p:sldId id="294" r:id="rId40"/>
  </p:sldIdLst>
  <p:sldSz cx="9144000" cy="6858000" type="screen4x3"/>
  <p:notesSz cx="6858000" cy="9144000"/>
  <p:embeddedFontLst>
    <p:embeddedFont>
      <p:font typeface="Shadows Into Light" panose="020B0604020202020204" charset="0"/>
      <p:regular r:id="rId42"/>
    </p:embeddedFont>
    <p:embeddedFont>
      <p:font typeface="Englebert" panose="020B0604020202020204" charset="0"/>
      <p:regular r:id="rId43"/>
    </p:embeddedFont>
    <p:embeddedFont>
      <p:font typeface="Verdana" panose="020B0604030504040204" pitchFamily="34" charset="0"/>
      <p:regular r:id="rId44"/>
      <p:bold r:id="rId45"/>
      <p:italic r:id="rId46"/>
      <p:boldItalic r:id="rId47"/>
    </p:embeddedFont>
    <p:embeddedFont>
      <p:font typeface="Varela Round" panose="020B0604020202020204" charset="-79"/>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9C6823-F44B-4C1B-B46B-AFDD17E5A646}">
  <a:tblStyle styleId="{159C6823-F44B-4C1B-B46B-AFDD17E5A6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135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99"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lvl1pPr>
            <a:lvl2pPr marL="914400" marR="0" lvl="1" indent="-228600" algn="l" rtl="0">
              <a:spcBef>
                <a:spcPts val="0"/>
              </a:spcBef>
              <a:spcAft>
                <a:spcPts val="0"/>
              </a:spcAft>
              <a:buSzPts val="1400"/>
              <a:buNone/>
              <a:defRPr sz="1100" b="0" i="0" u="none" strike="noStrike" cap="none"/>
            </a:lvl2pPr>
            <a:lvl3pPr marL="1371600" marR="0" lvl="2" indent="-228600" algn="l" rtl="0">
              <a:spcBef>
                <a:spcPts val="0"/>
              </a:spcBef>
              <a:spcAft>
                <a:spcPts val="0"/>
              </a:spcAft>
              <a:buSzPts val="1400"/>
              <a:buNone/>
              <a:defRPr sz="1100" b="0" i="0" u="none" strike="noStrike" cap="none"/>
            </a:lvl3pPr>
            <a:lvl4pPr marL="1828800" marR="0" lvl="3" indent="-228600" algn="l" rtl="0">
              <a:spcBef>
                <a:spcPts val="0"/>
              </a:spcBef>
              <a:spcAft>
                <a:spcPts val="0"/>
              </a:spcAft>
              <a:buSzPts val="1400"/>
              <a:buNone/>
              <a:defRPr sz="1100" b="0" i="0" u="none" strike="noStrike" cap="none"/>
            </a:lvl4pPr>
            <a:lvl5pPr marL="2286000" marR="0" lvl="4" indent="-228600" algn="l" rtl="0">
              <a:spcBef>
                <a:spcPts val="0"/>
              </a:spcBef>
              <a:spcAft>
                <a:spcPts val="0"/>
              </a:spcAft>
              <a:buSzPts val="1400"/>
              <a:buNone/>
              <a:defRPr sz="1100" b="0" i="0" u="none" strike="noStrike" cap="none"/>
            </a:lvl5pPr>
            <a:lvl6pPr marL="2743200" marR="0" lvl="5" indent="-228600" algn="l" rtl="0">
              <a:spcBef>
                <a:spcPts val="0"/>
              </a:spcBef>
              <a:spcAft>
                <a:spcPts val="0"/>
              </a:spcAft>
              <a:buSzPts val="1400"/>
              <a:buNone/>
              <a:defRPr sz="1100" b="0" i="0" u="none" strike="noStrike" cap="none"/>
            </a:lvl6pPr>
            <a:lvl7pPr marL="3200400" marR="0" lvl="6" indent="-228600" algn="l" rtl="0">
              <a:spcBef>
                <a:spcPts val="0"/>
              </a:spcBef>
              <a:spcAft>
                <a:spcPts val="0"/>
              </a:spcAft>
              <a:buSzPts val="1400"/>
              <a:buNone/>
              <a:defRPr sz="1100" b="0" i="0" u="none" strike="noStrike" cap="none"/>
            </a:lvl7pPr>
            <a:lvl8pPr marL="3657600" marR="0" lvl="7" indent="-228600" algn="l" rtl="0">
              <a:spcBef>
                <a:spcPts val="0"/>
              </a:spcBef>
              <a:spcAft>
                <a:spcPts val="0"/>
              </a:spcAft>
              <a:buSzPts val="1400"/>
              <a:buNone/>
              <a:defRPr sz="1100" b="0" i="0" u="none" strike="noStrike" cap="none"/>
            </a:lvl8pPr>
            <a:lvl9pPr marL="4114800" marR="0" lvl="8" indent="-228600" algn="l" rtl="0">
              <a:spcBef>
                <a:spcPts val="0"/>
              </a:spcBef>
              <a:spcAft>
                <a:spcPts val="0"/>
              </a:spcAft>
              <a:buSzPts val="1400"/>
              <a:buNone/>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Ql5_HJVPgpBI9EFwcvBjS9FpRNavdgxYBPjqmTg3zak/edi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nyAsvc4LjIXWFnb1ktnnMqCtAbLVV6OeRZ-ft3gP7Cg/edi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ocs.google.com/presentation/d/1qmijJcClDaFhipOGlYxX9t73cbP8Hq9KWceOtf3AdnM/edit#slide=id.p9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hzLSSzn_enM9y4eeB17-mR9oMh-LJyqSDJ8FQ1f2O3s/edi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YFXH3lEJF1ElYqwZpj6FzYOIgEQM-nxX2zMJjCxAd7U/edit#heading=h.gjdgx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ZsbkIpewPBW6GmdYO1yUFwox9Kx17jhSNLLV10wXZXY/edit"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docs.google.com/presentation/d/1yl6mEJAMLAMPcTtr_SCcGSKINbS66XDQtlQxNlNT7Pw/edit#slide=id.p" TargetMode="External"/><Relationship Id="rId4" Type="http://schemas.openxmlformats.org/officeDocument/2006/relationships/hyperlink" Target="https://drive.google.com/drive/my-driv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document/d/169iRQuCMW3YRiCX_T_f4UIKs9LFR-qMSk_i_Jfqhtmc/edi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learn4good.com/games/high-school-students-games/science-health.ht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docs.google.com/document/d/1t9gYHCdiiXizhXlym9fhit67t0cGTDAQgF9xV4J2gNk/edit"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cs.google.com/document/d/1XShUJ2Dgx89N-ZKPU65pirWFhvU33L1Wew1EriN7wXE/edi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rive.google.com/open?id=0B1KhCfKINgL0ZUY1YUEyVE9COGVtTVE4VWNJZzVDNWlfLWd3"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ocs.google.com/document/d/14BTI-K2eo7UzGdntmCU8uOZ6BYggO3D6Uui34BDaK4A/edit"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geographyas.info/population/migration/"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document/d/1bpQTN8KQOnBTydYkAxidrJn3qVuew51EPpFTbE_5XtE/edi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e82fa0882_1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e82fa088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Activity: Population Party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44f984eb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44f984e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60% of the world’s population lives within 60 miles of the ocean.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Population concentrates in areas with high soil arability/fertility, which also tends to have mild climates.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Population is becoming more urban.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44f984eb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544f984e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 Population Pyramid of Our School</a:t>
            </a:r>
            <a:endParaRPr/>
          </a:p>
          <a:p>
            <a:pPr marL="0" lvl="0" indent="0" algn="l" rtl="0">
              <a:spcBef>
                <a:spcPts val="0"/>
              </a:spcBef>
              <a:spcAft>
                <a:spcPts val="0"/>
              </a:spcAft>
              <a:buNone/>
            </a:pPr>
            <a:r>
              <a:rPr lang="en"/>
              <a:t>Assign: </a:t>
            </a:r>
            <a:r>
              <a:rPr lang="en" u="sng">
                <a:solidFill>
                  <a:schemeClr val="hlink"/>
                </a:solidFill>
                <a:hlinkClick r:id="rId3"/>
              </a:rPr>
              <a:t>GeoInquiries </a:t>
            </a:r>
            <a:endParaRPr/>
          </a:p>
          <a:p>
            <a:pPr marL="0" lvl="0" indent="0" algn="l" rtl="0">
              <a:spcBef>
                <a:spcPts val="0"/>
              </a:spcBef>
              <a:spcAft>
                <a:spcPts val="0"/>
              </a:spcAft>
              <a:buNone/>
            </a:pPr>
            <a:r>
              <a:rPr lang="en"/>
              <a:t>Assign Kuby 5.2</a:t>
            </a:r>
            <a:endParaRPr/>
          </a:p>
          <a:p>
            <a:pPr marL="0" lvl="0" indent="0" algn="l" rtl="0">
              <a:spcBef>
                <a:spcPts val="0"/>
              </a:spcBef>
              <a:spcAft>
                <a:spcPts val="0"/>
              </a:spcAft>
              <a:buNone/>
            </a:pPr>
            <a:r>
              <a:rPr lang="en"/>
              <a:t>Assign Power of the Pyramids (CD)</a:t>
            </a:r>
            <a:endParaRPr/>
          </a:p>
          <a:p>
            <a:pPr marL="0" lvl="0" indent="0" algn="l" rtl="0">
              <a:spcBef>
                <a:spcPts val="0"/>
              </a:spcBef>
              <a:spcAft>
                <a:spcPts val="0"/>
              </a:spcAft>
              <a:buNone/>
            </a:pPr>
            <a:r>
              <a:rPr lang="en"/>
              <a:t>Do Kuby 5.1 as a class on quizziz</a:t>
            </a:r>
            <a:endParaRPr/>
          </a:p>
          <a:p>
            <a:pPr marL="0" lvl="0" indent="0" algn="l" rtl="0">
              <a:spcBef>
                <a:spcPts val="0"/>
              </a:spcBef>
              <a:spcAft>
                <a:spcPts val="0"/>
              </a:spcAft>
              <a:buNone/>
            </a:pPr>
            <a:r>
              <a:rPr lang="en"/>
              <a:t>Assign: </a:t>
            </a:r>
            <a:r>
              <a:rPr lang="en" u="sng">
                <a:solidFill>
                  <a:schemeClr val="hlink"/>
                </a:solidFill>
                <a:hlinkClick r:id="rId4"/>
              </a:rPr>
              <a:t>Population Pyramid Game</a:t>
            </a:r>
            <a:endParaRPr/>
          </a:p>
          <a:p>
            <a:pPr marL="0" lvl="0" indent="0" algn="l" rtl="0">
              <a:spcBef>
                <a:spcPts val="0"/>
              </a:spcBef>
              <a:spcAft>
                <a:spcPts val="0"/>
              </a:spcAft>
              <a:buNone/>
            </a:pPr>
            <a:endParaRPr/>
          </a:p>
          <a:p>
            <a:pPr marL="0" lvl="0" indent="0" algn="l" rtl="0">
              <a:spcBef>
                <a:spcPts val="0"/>
              </a:spcBef>
              <a:spcAft>
                <a:spcPts val="0"/>
              </a:spcAft>
              <a:buNone/>
            </a:pPr>
            <a:r>
              <a:rPr lang="en"/>
              <a:t>Population pyramids also called age-sex pyramids.</a:t>
            </a:r>
            <a:endParaRPr/>
          </a:p>
          <a:p>
            <a:pPr marL="0" lvl="0" indent="0" algn="l" rtl="0">
              <a:spcBef>
                <a:spcPts val="0"/>
              </a:spcBef>
              <a:spcAft>
                <a:spcPts val="0"/>
              </a:spcAft>
              <a:buNone/>
            </a:pPr>
            <a:r>
              <a:rPr lang="en"/>
              <a:t>They generally come in four different shapes: rapid growth (wide base), stability (rectangular shape, mostly in developed countries), decline (base is smaller than previous cohorts), disrupted growth (gaps in pyramid usually result of war, antinatalist policies, etc.)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ab6ecd0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6ab6ecd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Baby Boomers: consist of individuals born post WWII (1946-1964). They are the largest population cohort in United States demographic history. As this large generation of individuals enters retirement, the burden is increasingly falling on the economically productive members of the country.</a:t>
            </a:r>
            <a:endParaRPr/>
          </a:p>
          <a:p>
            <a:pPr marL="0" lvl="0" indent="0" algn="l" rtl="0">
              <a:spcBef>
                <a:spcPts val="0"/>
              </a:spcBef>
              <a:spcAft>
                <a:spcPts val="0"/>
              </a:spcAft>
              <a:buNone/>
            </a:pPr>
            <a:endParaRPr/>
          </a:p>
          <a:p>
            <a:pPr marL="0" lvl="0" indent="0" algn="l" rtl="0">
              <a:spcBef>
                <a:spcPts val="0"/>
              </a:spcBef>
              <a:spcAft>
                <a:spcPts val="0"/>
              </a:spcAft>
              <a:buNone/>
            </a:pPr>
            <a:r>
              <a:rPr lang="en"/>
              <a:t>Following the Baby Boom, the Baby Bust was a period of time during the 1960 and 70s when fertility rates in the US dropped. The drop is attributed to large numbers of women from the Baby Boom generation who sought higher levels of education and more competitive jobs, causing them to marry later in life, causing them to have fewer children than previous generations. (Children of the Corn, Rosemary’s Baby, etc.)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e82fa0882_0_2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e82fa0882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44f984eb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544f984e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544f984eb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544f984e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Fertility, mortality, migration</a:t>
            </a:r>
            <a:endParaRPr/>
          </a:p>
          <a:p>
            <a:pPr marL="0" lvl="0" indent="0" algn="l" rtl="0">
              <a:spcBef>
                <a:spcPts val="0"/>
              </a:spcBef>
              <a:spcAft>
                <a:spcPts val="0"/>
              </a:spcAft>
              <a:buNone/>
            </a:pPr>
            <a:endParaRPr/>
          </a:p>
          <a:p>
            <a:pPr marL="0" lvl="0" indent="0" algn="l" rtl="0">
              <a:spcBef>
                <a:spcPts val="0"/>
              </a:spcBef>
              <a:spcAft>
                <a:spcPts val="0"/>
              </a:spcAft>
              <a:buNone/>
            </a:pPr>
            <a:r>
              <a:rPr lang="en"/>
              <a:t>NIR excludes migration, population is growing by 1.2% each year</a:t>
            </a:r>
            <a:endParaRPr/>
          </a:p>
          <a:p>
            <a:pPr marL="0" lvl="0" indent="0" algn="l" rtl="0">
              <a:spcBef>
                <a:spcPts val="0"/>
              </a:spcBef>
              <a:spcAft>
                <a:spcPts val="0"/>
              </a:spcAft>
              <a:buNone/>
            </a:pPr>
            <a:endParaRPr/>
          </a:p>
          <a:p>
            <a:pPr marL="0" lvl="0" indent="0" algn="l" rtl="0">
              <a:spcBef>
                <a:spcPts val="0"/>
              </a:spcBef>
              <a:spcAft>
                <a:spcPts val="0"/>
              </a:spcAft>
              <a:buNone/>
            </a:pPr>
            <a:r>
              <a:rPr lang="en"/>
              <a:t>Doubling Time: 1.1%/year, population would double in about 54 years</a:t>
            </a:r>
            <a:endParaRPr/>
          </a:p>
          <a:p>
            <a:pPr marL="0" lvl="0" indent="0" algn="l" rtl="0">
              <a:spcBef>
                <a:spcPts val="0"/>
              </a:spcBef>
              <a:spcAft>
                <a:spcPts val="0"/>
              </a:spcAft>
              <a:buNone/>
            </a:pPr>
            <a:endParaRPr/>
          </a:p>
          <a:p>
            <a:pPr marL="0" lvl="0" indent="0" algn="l" rtl="0">
              <a:spcBef>
                <a:spcPts val="0"/>
              </a:spcBef>
              <a:spcAft>
                <a:spcPts val="0"/>
              </a:spcAft>
              <a:buNone/>
            </a:pPr>
            <a:r>
              <a:rPr lang="en"/>
              <a:t>Where’s the highest NIR? Lowest?</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544f984eb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544f984e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Sub-saharan Africa = CBR 40+, European = 10-</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less extremes when analyzing CDR and it depends on the demographic transition model. Tell students to look at the maps in the book.</a:t>
            </a:r>
            <a:endParaRPr/>
          </a:p>
          <a:p>
            <a:pPr marL="0" lvl="0" indent="0" algn="l" rtl="0">
              <a:spcBef>
                <a:spcPts val="0"/>
              </a:spcBef>
              <a:spcAft>
                <a:spcPts val="0"/>
              </a:spcAft>
              <a:buNone/>
            </a:pPr>
            <a:endParaRPr/>
          </a:p>
          <a:p>
            <a:pPr marL="0" lvl="0" indent="0" algn="l" rtl="0">
              <a:spcBef>
                <a:spcPts val="0"/>
              </a:spcBef>
              <a:spcAft>
                <a:spcPts val="0"/>
              </a:spcAft>
              <a:buNone/>
            </a:pPr>
            <a:r>
              <a:rPr lang="en"/>
              <a:t>Assign </a:t>
            </a:r>
            <a:r>
              <a:rPr lang="en" u="sng">
                <a:solidFill>
                  <a:schemeClr val="hlink"/>
                </a:solidFill>
                <a:hlinkClick r:id="rId3"/>
              </a:rPr>
              <a:t>GeoInquiries </a:t>
            </a:r>
            <a:r>
              <a:rPr lang="en"/>
              <a:t>lesson.</a:t>
            </a:r>
            <a:endParaRPr/>
          </a:p>
          <a:p>
            <a:pPr marL="0" lvl="0" indent="0" algn="l" rtl="0">
              <a:spcBef>
                <a:spcPts val="0"/>
              </a:spcBef>
              <a:spcAft>
                <a:spcPts val="0"/>
              </a:spcAft>
              <a:buNone/>
            </a:pPr>
            <a:endParaRPr/>
          </a:p>
          <a:p>
            <a:pPr marL="0" lvl="0" indent="0" algn="l" rtl="0">
              <a:spcBef>
                <a:spcPts val="0"/>
              </a:spcBef>
              <a:spcAft>
                <a:spcPts val="0"/>
              </a:spcAft>
              <a:buNone/>
            </a:pPr>
            <a:r>
              <a:rPr lang="en"/>
              <a:t>Quiz over Chapter 2, allow to use notes.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544f984eb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544f984e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Assign: </a:t>
            </a:r>
            <a:r>
              <a:rPr lang="en" u="sng" dirty="0">
                <a:solidFill>
                  <a:schemeClr val="hlink"/>
                </a:solidFill>
                <a:hlinkClick r:id="rId3"/>
              </a:rPr>
              <a:t>LiveBinder Demographic Transition Model Activity</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544f984eb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544f984e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 </a:t>
            </a:r>
            <a:r>
              <a:rPr lang="en" u="sng">
                <a:solidFill>
                  <a:schemeClr val="hlink"/>
                </a:solidFill>
                <a:hlinkClick r:id="rId3"/>
              </a:rPr>
              <a:t>DTM: Sweden and Mexico</a:t>
            </a:r>
            <a:r>
              <a:rPr lang="en"/>
              <a:t>, </a:t>
            </a:r>
            <a:r>
              <a:rPr lang="en" u="sng">
                <a:solidFill>
                  <a:schemeClr val="hlink"/>
                </a:solidFill>
                <a:hlinkClick r:id="rId4"/>
              </a:rPr>
              <a:t>Data Chart</a:t>
            </a:r>
            <a:endParaRPr/>
          </a:p>
          <a:p>
            <a:pPr marL="0" lvl="0" indent="0" algn="l" rtl="0">
              <a:spcBef>
                <a:spcPts val="0"/>
              </a:spcBef>
              <a:spcAft>
                <a:spcPts val="0"/>
              </a:spcAft>
              <a:buNone/>
            </a:pPr>
            <a:r>
              <a:rPr lang="en"/>
              <a:t>Assign: </a:t>
            </a:r>
            <a:r>
              <a:rPr lang="en" u="sng">
                <a:solidFill>
                  <a:schemeClr val="hlink"/>
                </a:solidFill>
                <a:hlinkClick r:id="rId5"/>
              </a:rPr>
              <a:t>Making Connections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544f984eb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544f984e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students what they think the next war will be fought over.</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544f984eb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544f984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544f984eb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544f984e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essence, population would grow more rapidly than the food supply. (1:1, 2:2, 4:3, etc.)</a:t>
            </a:r>
            <a:endParaRPr/>
          </a:p>
          <a:p>
            <a:pPr marL="0" lvl="0" indent="0" algn="l" rtl="0">
              <a:spcBef>
                <a:spcPts val="0"/>
              </a:spcBef>
              <a:spcAft>
                <a:spcPts val="0"/>
              </a:spcAft>
              <a:buNone/>
            </a:pPr>
            <a:endParaRPr/>
          </a:p>
          <a:p>
            <a:pPr marL="0" lvl="0" indent="0" algn="l" rtl="0">
              <a:spcBef>
                <a:spcPts val="0"/>
              </a:spcBef>
              <a:spcAft>
                <a:spcPts val="0"/>
              </a:spcAft>
              <a:buNone/>
            </a:pPr>
            <a:r>
              <a:rPr lang="en"/>
              <a:t>Assign: </a:t>
            </a:r>
            <a:r>
              <a:rPr lang="en" u="sng">
                <a:solidFill>
                  <a:schemeClr val="hlink"/>
                </a:solidFill>
                <a:hlinkClick r:id="rId3"/>
              </a:rPr>
              <a:t>Malthus Article Debate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44f984eb_0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544f984e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Water, energy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975b02b7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2975b02b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544f984eb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544f984e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Population growth = more consumers = more demand for goods = more jobs = more brains</a:t>
            </a:r>
            <a:endParaRPr/>
          </a:p>
          <a:p>
            <a:pPr marL="0" lvl="0" indent="0" algn="l" rtl="0">
              <a:spcBef>
                <a:spcPts val="0"/>
              </a:spcBef>
              <a:spcAft>
                <a:spcPts val="0"/>
              </a:spcAft>
              <a:buNone/>
            </a:pPr>
            <a:endParaRPr/>
          </a:p>
          <a:p>
            <a:pPr marL="0" lvl="0" indent="0" algn="l" rtl="0">
              <a:spcBef>
                <a:spcPts val="0"/>
              </a:spcBef>
              <a:spcAft>
                <a:spcPts val="0"/>
              </a:spcAft>
              <a:buNone/>
            </a:pPr>
            <a:r>
              <a:rPr lang="en"/>
              <a:t>The world possesses sufficient resources to eliminate hunger and poverty, if only these resources are shared equally.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44f984eb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544f984e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Epidemiology: the branch of medical science concerned with the incidence, distribution and control of diseases that are prevalent among a population at a particular time and are produced by some special causes not generally present in the affected place.</a:t>
            </a:r>
            <a:endParaRPr/>
          </a:p>
          <a:p>
            <a:pPr marL="0" lvl="0" indent="0" algn="l" rtl="0">
              <a:spcBef>
                <a:spcPts val="0"/>
              </a:spcBef>
              <a:spcAft>
                <a:spcPts val="0"/>
              </a:spcAft>
              <a:buNone/>
            </a:pPr>
            <a:endParaRPr/>
          </a:p>
          <a:p>
            <a:pPr marL="0" lvl="0" indent="0" algn="l" rtl="0">
              <a:spcBef>
                <a:spcPts val="0"/>
              </a:spcBef>
              <a:spcAft>
                <a:spcPts val="0"/>
              </a:spcAft>
              <a:buNone/>
            </a:pPr>
            <a:r>
              <a:rPr lang="en"/>
              <a:t>Stage 1: Illnesses and disease, war and murder, animal attacks = “natural checks” = Black Death, Bubonic Plague</a:t>
            </a:r>
            <a:endParaRPr/>
          </a:p>
          <a:p>
            <a:pPr marL="0" lvl="0" indent="0" algn="l" rtl="0">
              <a:spcBef>
                <a:spcPts val="0"/>
              </a:spcBef>
              <a:spcAft>
                <a:spcPts val="0"/>
              </a:spcAft>
              <a:buNone/>
            </a:pPr>
            <a:r>
              <a:rPr lang="en"/>
              <a:t>Stage 2: improved sanitation, nutrition, and medicine during Industrial Revolution *precursor to GIS was used to track down cholera in Soho, a neighborhood in London</a:t>
            </a:r>
            <a:endParaRPr/>
          </a:p>
          <a:p>
            <a:pPr marL="0" lvl="0" indent="0" algn="l" rtl="0">
              <a:spcBef>
                <a:spcPts val="0"/>
              </a:spcBef>
              <a:spcAft>
                <a:spcPts val="0"/>
              </a:spcAft>
              <a:buNone/>
            </a:pPr>
            <a:r>
              <a:rPr lang="en"/>
              <a:t>Stage 3: chronic disorders associated with aging, cardiovascular disease and cancer</a:t>
            </a:r>
            <a:endParaRPr/>
          </a:p>
          <a:p>
            <a:pPr marL="0" lvl="0" indent="0" algn="l" rtl="0">
              <a:spcBef>
                <a:spcPts val="0"/>
              </a:spcBef>
              <a:spcAft>
                <a:spcPts val="0"/>
              </a:spcAft>
              <a:buNone/>
            </a:pPr>
            <a:r>
              <a:rPr lang="en"/>
              <a:t>Stage 4: bypasses and removal and treatment of cancer help people live longer, along with better diets and exercising, obesity is a major problem</a:t>
            </a:r>
            <a:endParaRPr/>
          </a:p>
          <a:p>
            <a:pPr marL="0" lvl="0" indent="0" algn="l" rtl="0">
              <a:spcBef>
                <a:spcPts val="0"/>
              </a:spcBef>
              <a:spcAft>
                <a:spcPts val="0"/>
              </a:spcAft>
              <a:buNone/>
            </a:pPr>
            <a:endParaRPr/>
          </a:p>
          <a:p>
            <a:pPr marL="0" lvl="0" indent="0" algn="l" rtl="0">
              <a:spcBef>
                <a:spcPts val="0"/>
              </a:spcBef>
              <a:spcAft>
                <a:spcPts val="0"/>
              </a:spcAft>
              <a:buNone/>
            </a:pPr>
            <a:r>
              <a:rPr lang="en"/>
              <a:t>Possible Stage 5 Causes:</a:t>
            </a:r>
            <a:endParaRPr/>
          </a:p>
          <a:p>
            <a:pPr marL="0" lvl="0" indent="0" algn="l" rtl="0">
              <a:spcBef>
                <a:spcPts val="0"/>
              </a:spcBef>
              <a:spcAft>
                <a:spcPts val="0"/>
              </a:spcAft>
              <a:buNone/>
            </a:pPr>
            <a:r>
              <a:rPr lang="en"/>
              <a:t>Evolution - antibiotics and genetic engineering contribute to emergence of new strains, EX. Malaria was almost wiped out until DDT resistant mosquitoes were born</a:t>
            </a:r>
            <a:endParaRPr/>
          </a:p>
          <a:p>
            <a:pPr marL="0" lvl="0" indent="0" algn="l" rtl="0">
              <a:spcBef>
                <a:spcPts val="0"/>
              </a:spcBef>
              <a:spcAft>
                <a:spcPts val="0"/>
              </a:spcAft>
              <a:buNone/>
            </a:pPr>
            <a:r>
              <a:rPr lang="en"/>
              <a:t>Poverty - infectious diseases are most prevalent in poor areas because of unsanitary conditions and inability to afford treatment, EX. tuberculosis</a:t>
            </a:r>
            <a:endParaRPr/>
          </a:p>
          <a:p>
            <a:pPr marL="0" lvl="0" indent="0" algn="l" rtl="0">
              <a:spcBef>
                <a:spcPts val="0"/>
              </a:spcBef>
              <a:spcAft>
                <a:spcPts val="0"/>
              </a:spcAft>
              <a:buNone/>
            </a:pPr>
            <a:r>
              <a:rPr lang="en"/>
              <a:t>Connections - travel (relocation diffusion), EX. AIDS, Ebola </a:t>
            </a:r>
            <a:endParaRPr/>
          </a:p>
          <a:p>
            <a:pPr marL="0" lvl="0" indent="0" algn="l" rtl="0">
              <a:spcBef>
                <a:spcPts val="0"/>
              </a:spcBef>
              <a:spcAft>
                <a:spcPts val="0"/>
              </a:spcAft>
              <a:buNone/>
            </a:pPr>
            <a:endParaRPr/>
          </a:p>
          <a:p>
            <a:pPr marL="0" lvl="0" indent="0" algn="l" rtl="0">
              <a:spcBef>
                <a:spcPts val="0"/>
              </a:spcBef>
              <a:spcAft>
                <a:spcPts val="0"/>
              </a:spcAft>
              <a:buNone/>
            </a:pPr>
            <a:r>
              <a:rPr lang="en"/>
              <a:t>Play: </a:t>
            </a:r>
            <a:r>
              <a:rPr lang="en" u="sng">
                <a:solidFill>
                  <a:schemeClr val="hlink"/>
                </a:solidFill>
                <a:hlinkClick r:id="rId3"/>
              </a:rPr>
              <a:t>https://www.learn4good.com/games/high-school-students-games/science-health.htm</a:t>
            </a:r>
            <a:r>
              <a:rPr lang="en"/>
              <a:t> Pandemic Game</a:t>
            </a:r>
            <a:endParaRPr/>
          </a:p>
          <a:p>
            <a:pPr marL="0" lvl="0" indent="0" algn="l" rtl="0">
              <a:spcBef>
                <a:spcPts val="0"/>
              </a:spcBef>
              <a:spcAft>
                <a:spcPts val="0"/>
              </a:spcAft>
              <a:buNone/>
            </a:pPr>
            <a:r>
              <a:rPr lang="en"/>
              <a:t>Assign: </a:t>
            </a:r>
            <a:r>
              <a:rPr lang="en" u="sng">
                <a:solidFill>
                  <a:schemeClr val="hlink"/>
                </a:solidFill>
                <a:hlinkClick r:id="rId4"/>
              </a:rPr>
              <a:t>Chart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82fa0882_0_4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82fa0882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544f984eb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544f984e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 China articles.</a:t>
            </a:r>
            <a:endParaRPr/>
          </a:p>
          <a:p>
            <a:pPr marL="0" lvl="0" indent="0" algn="l" rtl="0">
              <a:spcBef>
                <a:spcPts val="0"/>
              </a:spcBef>
              <a:spcAft>
                <a:spcPts val="0"/>
              </a:spcAft>
              <a:buNone/>
            </a:pPr>
            <a:endParaRPr/>
          </a:p>
          <a:p>
            <a:pPr marL="0" lvl="0" indent="0" algn="l" rtl="0">
              <a:lnSpc>
                <a:spcPct val="147132"/>
              </a:lnSpc>
              <a:spcBef>
                <a:spcPts val="0"/>
              </a:spcBef>
              <a:spcAft>
                <a:spcPts val="0"/>
              </a:spcAft>
              <a:buClr>
                <a:schemeClr val="dk1"/>
              </a:buClr>
              <a:buSzPts val="1100"/>
              <a:buFont typeface="Arial"/>
              <a:buNone/>
            </a:pPr>
            <a:r>
              <a:rPr lang="en" sz="950">
                <a:solidFill>
                  <a:srgbClr val="333333"/>
                </a:solidFill>
                <a:highlight>
                  <a:srgbClr val="FFFFFF"/>
                </a:highlight>
                <a:latin typeface="Verdana"/>
                <a:ea typeface="Verdana"/>
                <a:cs typeface="Verdana"/>
                <a:sym typeface="Verdana"/>
              </a:rPr>
              <a:t>Many areas of Europe have a low </a:t>
            </a:r>
            <a:r>
              <a:rPr lang="en" sz="950" i="1">
                <a:solidFill>
                  <a:srgbClr val="333333"/>
                </a:solidFill>
                <a:highlight>
                  <a:srgbClr val="FBF49C"/>
                </a:highlight>
                <a:latin typeface="Verdana"/>
                <a:ea typeface="Verdana"/>
                <a:cs typeface="Verdana"/>
                <a:sym typeface="Verdana"/>
              </a:rPr>
              <a:t>fertility rate</a:t>
            </a:r>
            <a:r>
              <a:rPr lang="en" sz="950">
                <a:solidFill>
                  <a:srgbClr val="333333"/>
                </a:solidFill>
                <a:highlight>
                  <a:srgbClr val="FFFFFF"/>
                </a:highlight>
                <a:latin typeface="Verdana"/>
                <a:ea typeface="Verdana"/>
                <a:cs typeface="Verdana"/>
                <a:sym typeface="Verdana"/>
              </a:rPr>
              <a:t> because of the following reasons:</a:t>
            </a:r>
            <a:endParaRPr sz="950">
              <a:solidFill>
                <a:srgbClr val="333333"/>
              </a:solidFill>
              <a:highlight>
                <a:srgbClr val="FFFFFF"/>
              </a:highlight>
              <a:latin typeface="Verdana"/>
              <a:ea typeface="Verdana"/>
              <a:cs typeface="Verdana"/>
              <a:sym typeface="Verdana"/>
            </a:endParaRPr>
          </a:p>
          <a:p>
            <a:pPr marL="457200" lvl="0" indent="-292100" algn="l" rtl="0">
              <a:lnSpc>
                <a:spcPct val="139776"/>
              </a:lnSpc>
              <a:spcBef>
                <a:spcPts val="600"/>
              </a:spcBef>
              <a:spcAft>
                <a:spcPts val="0"/>
              </a:spcAft>
              <a:buClr>
                <a:srgbClr val="333333"/>
              </a:buClr>
              <a:buSzPts val="1000"/>
              <a:buFont typeface="Verdana"/>
              <a:buChar char="●"/>
            </a:pPr>
            <a:r>
              <a:rPr lang="en" sz="1000" b="1">
                <a:solidFill>
                  <a:srgbClr val="333333"/>
                </a:solidFill>
                <a:highlight>
                  <a:srgbClr val="FFFFFF"/>
                </a:highlight>
                <a:latin typeface="Verdana"/>
                <a:ea typeface="Verdana"/>
                <a:cs typeface="Verdana"/>
                <a:sym typeface="Verdana"/>
              </a:rPr>
              <a:t>education</a:t>
            </a:r>
            <a:r>
              <a:rPr lang="en" sz="1000">
                <a:solidFill>
                  <a:srgbClr val="333333"/>
                </a:solidFill>
                <a:highlight>
                  <a:srgbClr val="FFFFFF"/>
                </a:highlight>
                <a:latin typeface="Verdana"/>
                <a:ea typeface="Verdana"/>
                <a:cs typeface="Verdana"/>
                <a:sym typeface="Verdana"/>
              </a:rPr>
              <a:t> - people are more aware of the availability of contraception and consequences an unplanned pregnancy can have on their career</a:t>
            </a:r>
            <a:endParaRPr sz="1000">
              <a:solidFill>
                <a:srgbClr val="333333"/>
              </a:solidFill>
              <a:highlight>
                <a:srgbClr val="FFFFFF"/>
              </a:highlight>
              <a:latin typeface="Verdana"/>
              <a:ea typeface="Verdana"/>
              <a:cs typeface="Verdana"/>
              <a:sym typeface="Verdana"/>
            </a:endParaRPr>
          </a:p>
          <a:p>
            <a:pPr marL="457200" lvl="0" indent="-292100" algn="l" rtl="0">
              <a:lnSpc>
                <a:spcPct val="139776"/>
              </a:lnSpc>
              <a:spcBef>
                <a:spcPts val="0"/>
              </a:spcBef>
              <a:spcAft>
                <a:spcPts val="0"/>
              </a:spcAft>
              <a:buClr>
                <a:srgbClr val="333333"/>
              </a:buClr>
              <a:buSzPts val="1000"/>
              <a:buFont typeface="Verdana"/>
              <a:buChar char="●"/>
            </a:pPr>
            <a:r>
              <a:rPr lang="en" sz="1000" b="1">
                <a:solidFill>
                  <a:srgbClr val="333333"/>
                </a:solidFill>
                <a:highlight>
                  <a:srgbClr val="FFFFFF"/>
                </a:highlight>
                <a:latin typeface="Verdana"/>
                <a:ea typeface="Verdana"/>
                <a:cs typeface="Verdana"/>
                <a:sym typeface="Verdana"/>
              </a:rPr>
              <a:t>women in careers</a:t>
            </a:r>
            <a:r>
              <a:rPr lang="en" sz="1000">
                <a:solidFill>
                  <a:srgbClr val="333333"/>
                </a:solidFill>
                <a:highlight>
                  <a:srgbClr val="FFFFFF"/>
                </a:highlight>
                <a:latin typeface="Verdana"/>
                <a:ea typeface="Verdana"/>
                <a:cs typeface="Verdana"/>
                <a:sym typeface="Verdana"/>
              </a:rPr>
              <a:t> - Women may choose to follow their career choice rather than start a family while young</a:t>
            </a:r>
            <a:endParaRPr sz="1000">
              <a:solidFill>
                <a:srgbClr val="333333"/>
              </a:solidFill>
              <a:highlight>
                <a:srgbClr val="FFFFFF"/>
              </a:highlight>
              <a:latin typeface="Verdana"/>
              <a:ea typeface="Verdana"/>
              <a:cs typeface="Verdana"/>
              <a:sym typeface="Verdana"/>
            </a:endParaRPr>
          </a:p>
          <a:p>
            <a:pPr marL="457200" lvl="0" indent="-292100" algn="l" rtl="0">
              <a:lnSpc>
                <a:spcPct val="139776"/>
              </a:lnSpc>
              <a:spcBef>
                <a:spcPts val="0"/>
              </a:spcBef>
              <a:spcAft>
                <a:spcPts val="0"/>
              </a:spcAft>
              <a:buClr>
                <a:srgbClr val="333333"/>
              </a:buClr>
              <a:buSzPts val="1000"/>
              <a:buFont typeface="Verdana"/>
              <a:buChar char="●"/>
            </a:pPr>
            <a:r>
              <a:rPr lang="en" sz="1000" b="1">
                <a:solidFill>
                  <a:srgbClr val="333333"/>
                </a:solidFill>
                <a:highlight>
                  <a:srgbClr val="FFFFFF"/>
                </a:highlight>
                <a:latin typeface="Verdana"/>
                <a:ea typeface="Verdana"/>
                <a:cs typeface="Verdana"/>
                <a:sym typeface="Verdana"/>
              </a:rPr>
              <a:t>later marriages</a:t>
            </a:r>
            <a:endParaRPr sz="1000" b="1">
              <a:solidFill>
                <a:srgbClr val="333333"/>
              </a:solidFill>
              <a:highlight>
                <a:srgbClr val="FFFFFF"/>
              </a:highlight>
              <a:latin typeface="Verdana"/>
              <a:ea typeface="Verdana"/>
              <a:cs typeface="Verdana"/>
              <a:sym typeface="Verdana"/>
            </a:endParaRPr>
          </a:p>
          <a:p>
            <a:pPr marL="457200" lvl="0" indent="-292100" algn="l" rtl="0">
              <a:lnSpc>
                <a:spcPct val="139776"/>
              </a:lnSpc>
              <a:spcBef>
                <a:spcPts val="0"/>
              </a:spcBef>
              <a:spcAft>
                <a:spcPts val="0"/>
              </a:spcAft>
              <a:buClr>
                <a:srgbClr val="333333"/>
              </a:buClr>
              <a:buSzPts val="1000"/>
              <a:buFont typeface="Verdana"/>
              <a:buChar char="●"/>
            </a:pPr>
            <a:r>
              <a:rPr lang="en" sz="1000" b="1">
                <a:solidFill>
                  <a:srgbClr val="333333"/>
                </a:solidFill>
                <a:highlight>
                  <a:srgbClr val="FFFFFF"/>
                </a:highlight>
                <a:latin typeface="Verdana"/>
                <a:ea typeface="Verdana"/>
                <a:cs typeface="Verdana"/>
                <a:sym typeface="Verdana"/>
              </a:rPr>
              <a:t>state benefits</a:t>
            </a:r>
            <a:r>
              <a:rPr lang="en" sz="1000">
                <a:solidFill>
                  <a:srgbClr val="333333"/>
                </a:solidFill>
                <a:highlight>
                  <a:srgbClr val="FFFFFF"/>
                </a:highlight>
                <a:latin typeface="Verdana"/>
                <a:ea typeface="Verdana"/>
                <a:cs typeface="Verdana"/>
                <a:sym typeface="Verdana"/>
              </a:rPr>
              <a:t> - couples no longer need children to help care for them when older</a:t>
            </a:r>
            <a:endParaRPr sz="1000">
              <a:solidFill>
                <a:srgbClr val="333333"/>
              </a:solidFill>
              <a:highlight>
                <a:srgbClr val="FFFFFF"/>
              </a:highlight>
              <a:latin typeface="Verdana"/>
              <a:ea typeface="Verdana"/>
              <a:cs typeface="Verdana"/>
              <a:sym typeface="Verdana"/>
            </a:endParaRPr>
          </a:p>
          <a:p>
            <a:pPr marL="0" lvl="0" indent="0" algn="l" rtl="0">
              <a:lnSpc>
                <a:spcPct val="147132"/>
              </a:lnSpc>
              <a:spcBef>
                <a:spcPts val="800"/>
              </a:spcBef>
              <a:spcAft>
                <a:spcPts val="0"/>
              </a:spcAft>
              <a:buClr>
                <a:schemeClr val="dk1"/>
              </a:buClr>
              <a:buSzPts val="1100"/>
              <a:buFont typeface="Arial"/>
              <a:buNone/>
            </a:pPr>
            <a:r>
              <a:rPr lang="en" sz="950">
                <a:solidFill>
                  <a:srgbClr val="333333"/>
                </a:solidFill>
                <a:highlight>
                  <a:srgbClr val="FFFFFF"/>
                </a:highlight>
                <a:latin typeface="Verdana"/>
                <a:ea typeface="Verdana"/>
                <a:cs typeface="Verdana"/>
                <a:sym typeface="Verdana"/>
              </a:rPr>
              <a:t>France was a country with concerns that professional women were choosing not to have children. The government were worried that the population was not going to replace itself over time.</a:t>
            </a:r>
            <a:endParaRPr sz="950">
              <a:solidFill>
                <a:srgbClr val="333333"/>
              </a:solidFill>
              <a:highlight>
                <a:srgbClr val="FFFFFF"/>
              </a:highlight>
              <a:latin typeface="Verdana"/>
              <a:ea typeface="Verdana"/>
              <a:cs typeface="Verdana"/>
              <a:sym typeface="Verdana"/>
            </a:endParaRPr>
          </a:p>
          <a:p>
            <a:pPr marL="0" lvl="0" indent="0" algn="l" rtl="0">
              <a:lnSpc>
                <a:spcPct val="147132"/>
              </a:lnSpc>
              <a:spcBef>
                <a:spcPts val="600"/>
              </a:spcBef>
              <a:spcAft>
                <a:spcPts val="0"/>
              </a:spcAft>
              <a:buClr>
                <a:schemeClr val="dk1"/>
              </a:buClr>
              <a:buSzPts val="1100"/>
              <a:buFont typeface="Arial"/>
              <a:buNone/>
            </a:pPr>
            <a:r>
              <a:rPr lang="en" sz="950">
                <a:solidFill>
                  <a:srgbClr val="333333"/>
                </a:solidFill>
                <a:highlight>
                  <a:srgbClr val="FFFFFF"/>
                </a:highlight>
                <a:latin typeface="Verdana"/>
                <a:ea typeface="Verdana"/>
                <a:cs typeface="Verdana"/>
                <a:sym typeface="Verdana"/>
              </a:rPr>
              <a:t>The policies that were put in place to encourage three-children families were:</a:t>
            </a:r>
            <a:endParaRPr sz="950">
              <a:solidFill>
                <a:srgbClr val="333333"/>
              </a:solidFill>
              <a:highlight>
                <a:srgbClr val="FFFFFF"/>
              </a:highlight>
              <a:latin typeface="Verdana"/>
              <a:ea typeface="Verdana"/>
              <a:cs typeface="Verdana"/>
              <a:sym typeface="Verdana"/>
            </a:endParaRPr>
          </a:p>
          <a:p>
            <a:pPr marL="457200" lvl="0" indent="-292100" algn="l" rtl="0">
              <a:lnSpc>
                <a:spcPct val="139776"/>
              </a:lnSpc>
              <a:spcBef>
                <a:spcPts val="600"/>
              </a:spcBef>
              <a:spcAft>
                <a:spcPts val="0"/>
              </a:spcAft>
              <a:buClr>
                <a:srgbClr val="333333"/>
              </a:buClr>
              <a:buSzPts val="1000"/>
              <a:buFont typeface="Verdana"/>
              <a:buChar char="●"/>
            </a:pPr>
            <a:r>
              <a:rPr lang="en" sz="1000">
                <a:solidFill>
                  <a:srgbClr val="333333"/>
                </a:solidFill>
                <a:highlight>
                  <a:srgbClr val="FFFFFF"/>
                </a:highlight>
                <a:latin typeface="Verdana"/>
                <a:ea typeface="Verdana"/>
                <a:cs typeface="Verdana"/>
                <a:sym typeface="Verdana"/>
              </a:rPr>
              <a:t>a cash incentive of £675 monthly (nearly the minimum wage) for a mother to stay off work for one year following the birth of her third child</a:t>
            </a:r>
            <a:endParaRPr sz="1000">
              <a:solidFill>
                <a:srgbClr val="333333"/>
              </a:solidFill>
              <a:highlight>
                <a:srgbClr val="FFFFFF"/>
              </a:highlight>
              <a:latin typeface="Verdana"/>
              <a:ea typeface="Verdana"/>
              <a:cs typeface="Verdana"/>
              <a:sym typeface="Verdana"/>
            </a:endParaRPr>
          </a:p>
          <a:p>
            <a:pPr marL="457200" lvl="0" indent="-292100" algn="l" rtl="0">
              <a:lnSpc>
                <a:spcPct val="139776"/>
              </a:lnSpc>
              <a:spcBef>
                <a:spcPts val="0"/>
              </a:spcBef>
              <a:spcAft>
                <a:spcPts val="0"/>
              </a:spcAft>
              <a:buClr>
                <a:srgbClr val="333333"/>
              </a:buClr>
              <a:buSzPts val="1000"/>
              <a:buFont typeface="Verdana"/>
              <a:buChar char="●"/>
            </a:pPr>
            <a:r>
              <a:rPr lang="en" sz="1000">
                <a:solidFill>
                  <a:srgbClr val="333333"/>
                </a:solidFill>
                <a:highlight>
                  <a:srgbClr val="FFFFFF"/>
                </a:highlight>
                <a:latin typeface="Verdana"/>
                <a:ea typeface="Verdana"/>
                <a:cs typeface="Verdana"/>
                <a:sym typeface="Verdana"/>
              </a:rPr>
              <a:t>the 'carte famille nombreuse' (large family card), giving large reductions on train fares</a:t>
            </a:r>
            <a:endParaRPr sz="1000">
              <a:solidFill>
                <a:srgbClr val="333333"/>
              </a:solidFill>
              <a:highlight>
                <a:srgbClr val="FFFFFF"/>
              </a:highlight>
              <a:latin typeface="Verdana"/>
              <a:ea typeface="Verdana"/>
              <a:cs typeface="Verdana"/>
              <a:sym typeface="Verdana"/>
            </a:endParaRPr>
          </a:p>
          <a:p>
            <a:pPr marL="457200" lvl="0" indent="-292100" algn="l" rtl="0">
              <a:lnSpc>
                <a:spcPct val="139776"/>
              </a:lnSpc>
              <a:spcBef>
                <a:spcPts val="0"/>
              </a:spcBef>
              <a:spcAft>
                <a:spcPts val="0"/>
              </a:spcAft>
              <a:buClr>
                <a:srgbClr val="333333"/>
              </a:buClr>
              <a:buSzPts val="1000"/>
              <a:buFont typeface="Verdana"/>
              <a:buChar char="●"/>
            </a:pPr>
            <a:r>
              <a:rPr lang="en" sz="1000">
                <a:solidFill>
                  <a:srgbClr val="333333"/>
                </a:solidFill>
                <a:highlight>
                  <a:srgbClr val="FFFFFF"/>
                </a:highlight>
                <a:latin typeface="Verdana"/>
                <a:ea typeface="Verdana"/>
                <a:cs typeface="Verdana"/>
                <a:sym typeface="Verdana"/>
              </a:rPr>
              <a:t>income tax based on the more children the less tax to pay</a:t>
            </a:r>
            <a:endParaRPr sz="1000">
              <a:solidFill>
                <a:srgbClr val="333333"/>
              </a:solidFill>
              <a:highlight>
                <a:srgbClr val="FFFFFF"/>
              </a:highlight>
              <a:latin typeface="Verdana"/>
              <a:ea typeface="Verdana"/>
              <a:cs typeface="Verdana"/>
              <a:sym typeface="Verdana"/>
            </a:endParaRPr>
          </a:p>
          <a:p>
            <a:pPr marL="457200" lvl="0" indent="-292100" algn="l" rtl="0">
              <a:lnSpc>
                <a:spcPct val="139776"/>
              </a:lnSpc>
              <a:spcBef>
                <a:spcPts val="0"/>
              </a:spcBef>
              <a:spcAft>
                <a:spcPts val="0"/>
              </a:spcAft>
              <a:buClr>
                <a:srgbClr val="333333"/>
              </a:buClr>
              <a:buSzPts val="1000"/>
              <a:buFont typeface="Verdana"/>
              <a:buChar char="●"/>
            </a:pPr>
            <a:r>
              <a:rPr lang="en" sz="1000">
                <a:solidFill>
                  <a:srgbClr val="333333"/>
                </a:solidFill>
                <a:highlight>
                  <a:srgbClr val="FFFFFF"/>
                </a:highlight>
                <a:latin typeface="Verdana"/>
                <a:ea typeface="Verdana"/>
                <a:cs typeface="Verdana"/>
                <a:sym typeface="Verdana"/>
              </a:rPr>
              <a:t>three years paid parental leave, which can be used by mothers or fathers</a:t>
            </a:r>
            <a:endParaRPr sz="1000">
              <a:solidFill>
                <a:srgbClr val="333333"/>
              </a:solidFill>
              <a:highlight>
                <a:srgbClr val="FFFFFF"/>
              </a:highlight>
              <a:latin typeface="Verdana"/>
              <a:ea typeface="Verdana"/>
              <a:cs typeface="Verdana"/>
              <a:sym typeface="Verdana"/>
            </a:endParaRPr>
          </a:p>
          <a:p>
            <a:pPr marL="457200" lvl="0" indent="-292100" algn="l" rtl="0">
              <a:lnSpc>
                <a:spcPct val="139776"/>
              </a:lnSpc>
              <a:spcBef>
                <a:spcPts val="0"/>
              </a:spcBef>
              <a:spcAft>
                <a:spcPts val="0"/>
              </a:spcAft>
              <a:buClr>
                <a:srgbClr val="333333"/>
              </a:buClr>
              <a:buSzPts val="1000"/>
              <a:buFont typeface="Verdana"/>
              <a:buChar char="●"/>
            </a:pPr>
            <a:r>
              <a:rPr lang="en" sz="1000">
                <a:solidFill>
                  <a:srgbClr val="333333"/>
                </a:solidFill>
                <a:highlight>
                  <a:srgbClr val="FFFFFF"/>
                </a:highlight>
                <a:latin typeface="Verdana"/>
                <a:ea typeface="Verdana"/>
                <a:cs typeface="Verdana"/>
                <a:sym typeface="Verdana"/>
              </a:rPr>
              <a:t>government subsidised daycare for children under the age of three, and full time school places for over threes paid for by the government</a:t>
            </a:r>
            <a:endParaRPr sz="1000">
              <a:solidFill>
                <a:srgbClr val="333333"/>
              </a:solidFill>
              <a:highlight>
                <a:srgbClr val="FFFFFF"/>
              </a:highlight>
              <a:latin typeface="Verdana"/>
              <a:ea typeface="Verdana"/>
              <a:cs typeface="Verdana"/>
              <a:sym typeface="Verdana"/>
            </a:endParaRPr>
          </a:p>
          <a:p>
            <a:pPr marL="0" lvl="0" indent="0" algn="l" rtl="0">
              <a:lnSpc>
                <a:spcPct val="147132"/>
              </a:lnSpc>
              <a:spcBef>
                <a:spcPts val="800"/>
              </a:spcBef>
              <a:spcAft>
                <a:spcPts val="0"/>
              </a:spcAft>
              <a:buClr>
                <a:srgbClr val="000000"/>
              </a:buClr>
              <a:buSzPts val="1100"/>
              <a:buFont typeface="Arial"/>
              <a:buNone/>
            </a:pPr>
            <a:r>
              <a:rPr lang="en" sz="950">
                <a:solidFill>
                  <a:srgbClr val="333333"/>
                </a:solidFill>
                <a:highlight>
                  <a:srgbClr val="FFFFFF"/>
                </a:highlight>
                <a:latin typeface="Verdana"/>
                <a:ea typeface="Verdana"/>
                <a:cs typeface="Verdana"/>
                <a:sym typeface="Verdana"/>
              </a:rPr>
              <a:t>This has resulted in mothers considering having children and remaining in work. The </a:t>
            </a:r>
            <a:r>
              <a:rPr lang="en" sz="950" i="1">
                <a:solidFill>
                  <a:srgbClr val="333333"/>
                </a:solidFill>
                <a:highlight>
                  <a:srgbClr val="FBF49C"/>
                </a:highlight>
                <a:latin typeface="Verdana"/>
                <a:ea typeface="Verdana"/>
                <a:cs typeface="Verdana"/>
                <a:sym typeface="Verdana"/>
              </a:rPr>
              <a:t>fertility rate</a:t>
            </a:r>
            <a:r>
              <a:rPr lang="en" sz="950">
                <a:solidFill>
                  <a:srgbClr val="333333"/>
                </a:solidFill>
                <a:highlight>
                  <a:srgbClr val="FFFFFF"/>
                </a:highlight>
                <a:latin typeface="Verdana"/>
                <a:ea typeface="Verdana"/>
                <a:cs typeface="Verdana"/>
                <a:sym typeface="Verdana"/>
              </a:rPr>
              <a:t> in France is one of Europe's highest.</a:t>
            </a:r>
            <a:endParaRPr sz="950">
              <a:solidFill>
                <a:srgbClr val="333333"/>
              </a:solidFill>
              <a:highlight>
                <a:srgbClr val="FFFFFF"/>
              </a:highlight>
              <a:latin typeface="Verdana"/>
              <a:ea typeface="Verdana"/>
              <a:cs typeface="Verdana"/>
              <a:sym typeface="Verdana"/>
            </a:endParaRPr>
          </a:p>
          <a:p>
            <a:pPr marL="0" lvl="0" indent="0" algn="l" rtl="0">
              <a:lnSpc>
                <a:spcPct val="138600"/>
              </a:lnSpc>
              <a:spcBef>
                <a:spcPts val="600"/>
              </a:spcBef>
              <a:spcAft>
                <a:spcPts val="0"/>
              </a:spcAft>
              <a:buClr>
                <a:schemeClr val="dk1"/>
              </a:buClr>
              <a:buSzPts val="1100"/>
              <a:buFont typeface="Arial"/>
              <a:buNone/>
            </a:pPr>
            <a:r>
              <a:rPr lang="en" sz="1000">
                <a:solidFill>
                  <a:srgbClr val="333333"/>
                </a:solidFill>
                <a:highlight>
                  <a:srgbClr val="F4FCFF"/>
                </a:highlight>
                <a:latin typeface="Verdana"/>
                <a:ea typeface="Verdana"/>
                <a:cs typeface="Verdana"/>
                <a:sym typeface="Verdana"/>
              </a:rPr>
              <a:t>Like China, Singapore had a high birth rate and fertility rate.</a:t>
            </a:r>
            <a:endParaRPr sz="1000">
              <a:solidFill>
                <a:srgbClr val="333333"/>
              </a:solidFill>
              <a:highlight>
                <a:srgbClr val="F4FCFF"/>
              </a:highlight>
              <a:latin typeface="Verdana"/>
              <a:ea typeface="Verdana"/>
              <a:cs typeface="Verdana"/>
              <a:sym typeface="Verdana"/>
            </a:endParaRPr>
          </a:p>
          <a:p>
            <a:pPr marL="0" lvl="0" indent="0" algn="l" rtl="0">
              <a:lnSpc>
                <a:spcPct val="138600"/>
              </a:lnSpc>
              <a:spcBef>
                <a:spcPts val="800"/>
              </a:spcBef>
              <a:spcAft>
                <a:spcPts val="0"/>
              </a:spcAft>
              <a:buClr>
                <a:schemeClr val="dk1"/>
              </a:buClr>
              <a:buSzPts val="1100"/>
              <a:buFont typeface="Arial"/>
              <a:buNone/>
            </a:pPr>
            <a:r>
              <a:rPr lang="en" sz="1000">
                <a:solidFill>
                  <a:srgbClr val="333333"/>
                </a:solidFill>
                <a:highlight>
                  <a:srgbClr val="F4FCFF"/>
                </a:highlight>
                <a:latin typeface="Verdana"/>
                <a:ea typeface="Verdana"/>
                <a:cs typeface="Verdana"/>
                <a:sym typeface="Verdana"/>
              </a:rPr>
              <a:t>The government introduced an anti-natal policy to try to reduce this. It did this by:</a:t>
            </a:r>
            <a:endParaRPr sz="1000">
              <a:solidFill>
                <a:srgbClr val="333333"/>
              </a:solidFill>
              <a:highlight>
                <a:srgbClr val="F4FCFF"/>
              </a:highlight>
              <a:latin typeface="Verdana"/>
              <a:ea typeface="Verdana"/>
              <a:cs typeface="Verdana"/>
              <a:sym typeface="Verdana"/>
            </a:endParaRPr>
          </a:p>
          <a:p>
            <a:pPr marL="457200" lvl="0" indent="-292100" algn="l" rtl="0">
              <a:lnSpc>
                <a:spcPct val="138600"/>
              </a:lnSpc>
              <a:spcBef>
                <a:spcPts val="800"/>
              </a:spcBef>
              <a:spcAft>
                <a:spcPts val="0"/>
              </a:spcAft>
              <a:buClr>
                <a:srgbClr val="333333"/>
              </a:buClr>
              <a:buSzPts val="1000"/>
              <a:buFont typeface="Verdana"/>
              <a:buChar char="●"/>
            </a:pPr>
            <a:r>
              <a:rPr lang="en" sz="1000">
                <a:solidFill>
                  <a:srgbClr val="333333"/>
                </a:solidFill>
                <a:highlight>
                  <a:srgbClr val="F4FCFF"/>
                </a:highlight>
                <a:latin typeface="Verdana"/>
                <a:ea typeface="Verdana"/>
                <a:cs typeface="Verdana"/>
                <a:sym typeface="Verdana"/>
              </a:rPr>
              <a:t>Making contraceptives available at a low cost.</a:t>
            </a:r>
            <a:endParaRPr sz="1000">
              <a:solidFill>
                <a:srgbClr val="333333"/>
              </a:solidFill>
              <a:highlight>
                <a:srgbClr val="F4FCFF"/>
              </a:highlight>
              <a:latin typeface="Verdana"/>
              <a:ea typeface="Verdana"/>
              <a:cs typeface="Verdana"/>
              <a:sym typeface="Verdana"/>
            </a:endParaRPr>
          </a:p>
          <a:p>
            <a:pPr marL="457200" lvl="0" indent="-292100" algn="l" rtl="0">
              <a:lnSpc>
                <a:spcPct val="138600"/>
              </a:lnSpc>
              <a:spcBef>
                <a:spcPts val="0"/>
              </a:spcBef>
              <a:spcAft>
                <a:spcPts val="0"/>
              </a:spcAft>
              <a:buClr>
                <a:srgbClr val="333333"/>
              </a:buClr>
              <a:buSzPts val="1000"/>
              <a:buFont typeface="Verdana"/>
              <a:buChar char="●"/>
            </a:pPr>
            <a:r>
              <a:rPr lang="en" sz="1000">
                <a:solidFill>
                  <a:srgbClr val="333333"/>
                </a:solidFill>
                <a:highlight>
                  <a:srgbClr val="F4FCFF"/>
                </a:highlight>
                <a:latin typeface="Verdana"/>
                <a:ea typeface="Verdana"/>
                <a:cs typeface="Verdana"/>
                <a:sym typeface="Verdana"/>
              </a:rPr>
              <a:t>Creating family planning clinics to help make advice more available.</a:t>
            </a:r>
            <a:endParaRPr sz="1000">
              <a:solidFill>
                <a:srgbClr val="333333"/>
              </a:solidFill>
              <a:highlight>
                <a:srgbClr val="F4FCFF"/>
              </a:highlight>
              <a:latin typeface="Verdana"/>
              <a:ea typeface="Verdana"/>
              <a:cs typeface="Verdana"/>
              <a:sym typeface="Verdana"/>
            </a:endParaRPr>
          </a:p>
          <a:p>
            <a:pPr marL="457200" lvl="0" indent="-292100" algn="l" rtl="0">
              <a:lnSpc>
                <a:spcPct val="138600"/>
              </a:lnSpc>
              <a:spcBef>
                <a:spcPts val="0"/>
              </a:spcBef>
              <a:spcAft>
                <a:spcPts val="0"/>
              </a:spcAft>
              <a:buClr>
                <a:srgbClr val="333333"/>
              </a:buClr>
              <a:buSzPts val="1000"/>
              <a:buFont typeface="Verdana"/>
              <a:buChar char="●"/>
            </a:pPr>
            <a:r>
              <a:rPr lang="en" sz="1000">
                <a:solidFill>
                  <a:srgbClr val="333333"/>
                </a:solidFill>
                <a:highlight>
                  <a:srgbClr val="F4FCFF"/>
                </a:highlight>
                <a:latin typeface="Verdana"/>
                <a:ea typeface="Verdana"/>
                <a:cs typeface="Verdana"/>
                <a:sym typeface="Verdana"/>
              </a:rPr>
              <a:t>Publicising through the media the advantages of having a smaller family.</a:t>
            </a:r>
            <a:endParaRPr sz="1000">
              <a:solidFill>
                <a:srgbClr val="333333"/>
              </a:solidFill>
              <a:highlight>
                <a:srgbClr val="F4FCFF"/>
              </a:highlight>
              <a:latin typeface="Verdana"/>
              <a:ea typeface="Verdana"/>
              <a:cs typeface="Verdana"/>
              <a:sym typeface="Verdana"/>
            </a:endParaRPr>
          </a:p>
          <a:p>
            <a:pPr marL="457200" lvl="0" indent="-292100" algn="l" rtl="0">
              <a:lnSpc>
                <a:spcPct val="138600"/>
              </a:lnSpc>
              <a:spcBef>
                <a:spcPts val="0"/>
              </a:spcBef>
              <a:spcAft>
                <a:spcPts val="0"/>
              </a:spcAft>
              <a:buClr>
                <a:srgbClr val="333333"/>
              </a:buClr>
              <a:buSzPts val="1000"/>
              <a:buFont typeface="Verdana"/>
              <a:buChar char="●"/>
            </a:pPr>
            <a:r>
              <a:rPr lang="en" sz="1000">
                <a:solidFill>
                  <a:srgbClr val="333333"/>
                </a:solidFill>
                <a:highlight>
                  <a:srgbClr val="F4FCFF"/>
                </a:highlight>
                <a:latin typeface="Verdana"/>
                <a:ea typeface="Verdana"/>
                <a:cs typeface="Verdana"/>
                <a:sym typeface="Verdana"/>
              </a:rPr>
              <a:t>Introducing financial incentives for smaller families (such as free education and health care benefits). The financial support stopped with larger families.</a:t>
            </a:r>
            <a:endParaRPr sz="1000">
              <a:solidFill>
                <a:srgbClr val="333333"/>
              </a:solidFill>
              <a:highlight>
                <a:srgbClr val="F4FCFF"/>
              </a:highlight>
              <a:latin typeface="Verdana"/>
              <a:ea typeface="Verdana"/>
              <a:cs typeface="Verdana"/>
              <a:sym typeface="Verdana"/>
            </a:endParaRPr>
          </a:p>
          <a:p>
            <a:pPr marL="0" lvl="0" indent="0" algn="l" rtl="0">
              <a:lnSpc>
                <a:spcPct val="138600"/>
              </a:lnSpc>
              <a:spcBef>
                <a:spcPts val="1600"/>
              </a:spcBef>
              <a:spcAft>
                <a:spcPts val="0"/>
              </a:spcAft>
              <a:buClr>
                <a:schemeClr val="dk1"/>
              </a:buClr>
              <a:buSzPts val="1100"/>
              <a:buFont typeface="Arial"/>
              <a:buNone/>
            </a:pPr>
            <a:r>
              <a:rPr lang="en" sz="1000">
                <a:solidFill>
                  <a:srgbClr val="333333"/>
                </a:solidFill>
                <a:highlight>
                  <a:srgbClr val="F4FCFF"/>
                </a:highlight>
                <a:latin typeface="Verdana"/>
                <a:ea typeface="Verdana"/>
                <a:cs typeface="Verdana"/>
                <a:sym typeface="Verdana"/>
              </a:rPr>
              <a:t>The impact of the policy:</a:t>
            </a:r>
            <a:endParaRPr sz="1000">
              <a:solidFill>
                <a:srgbClr val="333333"/>
              </a:solidFill>
              <a:highlight>
                <a:srgbClr val="F4FCFF"/>
              </a:highlight>
              <a:latin typeface="Verdana"/>
              <a:ea typeface="Verdana"/>
              <a:cs typeface="Verdana"/>
              <a:sym typeface="Verdana"/>
            </a:endParaRPr>
          </a:p>
          <a:p>
            <a:pPr marL="457200" lvl="0" indent="-292100" algn="l" rtl="0">
              <a:lnSpc>
                <a:spcPct val="138600"/>
              </a:lnSpc>
              <a:spcBef>
                <a:spcPts val="800"/>
              </a:spcBef>
              <a:spcAft>
                <a:spcPts val="0"/>
              </a:spcAft>
              <a:buClr>
                <a:srgbClr val="333333"/>
              </a:buClr>
              <a:buSzPts val="1000"/>
              <a:buFont typeface="Verdana"/>
              <a:buChar char="●"/>
            </a:pPr>
            <a:r>
              <a:rPr lang="en" sz="1000">
                <a:solidFill>
                  <a:srgbClr val="333333"/>
                </a:solidFill>
                <a:highlight>
                  <a:srgbClr val="F4FCFF"/>
                </a:highlight>
                <a:latin typeface="Verdana"/>
                <a:ea typeface="Verdana"/>
                <a:cs typeface="Verdana"/>
                <a:sym typeface="Verdana"/>
              </a:rPr>
              <a:t>The fertility rate has dropped to 1.2 in 2011.</a:t>
            </a:r>
            <a:endParaRPr sz="1000">
              <a:solidFill>
                <a:srgbClr val="333333"/>
              </a:solidFill>
              <a:highlight>
                <a:srgbClr val="F4FCFF"/>
              </a:highlight>
              <a:latin typeface="Verdana"/>
              <a:ea typeface="Verdana"/>
              <a:cs typeface="Verdana"/>
              <a:sym typeface="Verdana"/>
            </a:endParaRPr>
          </a:p>
          <a:p>
            <a:pPr marL="457200" lvl="0" indent="-292100" algn="l" rtl="0">
              <a:lnSpc>
                <a:spcPct val="138600"/>
              </a:lnSpc>
              <a:spcBef>
                <a:spcPts val="0"/>
              </a:spcBef>
              <a:spcAft>
                <a:spcPts val="0"/>
              </a:spcAft>
              <a:buClr>
                <a:srgbClr val="333333"/>
              </a:buClr>
              <a:buSzPts val="1000"/>
              <a:buFont typeface="Verdana"/>
              <a:buChar char="●"/>
            </a:pPr>
            <a:r>
              <a:rPr lang="en" sz="1000">
                <a:solidFill>
                  <a:srgbClr val="333333"/>
                </a:solidFill>
                <a:highlight>
                  <a:srgbClr val="F4FCFF"/>
                </a:highlight>
                <a:latin typeface="Verdana"/>
                <a:ea typeface="Verdana"/>
                <a:cs typeface="Verdana"/>
                <a:sym typeface="Verdana"/>
              </a:rPr>
              <a:t>There were insufficient workers to fill job vacancies because of the decrease in the birth rate.</a:t>
            </a:r>
            <a:endParaRPr sz="1000">
              <a:solidFill>
                <a:srgbClr val="333333"/>
              </a:solidFill>
              <a:highlight>
                <a:srgbClr val="F4FCFF"/>
              </a:highlight>
              <a:latin typeface="Verdana"/>
              <a:ea typeface="Verdana"/>
              <a:cs typeface="Verdana"/>
              <a:sym typeface="Verdana"/>
            </a:endParaRPr>
          </a:p>
          <a:p>
            <a:pPr marL="457200" lvl="0" indent="-292100" algn="l" rtl="0">
              <a:lnSpc>
                <a:spcPct val="138600"/>
              </a:lnSpc>
              <a:spcBef>
                <a:spcPts val="0"/>
              </a:spcBef>
              <a:spcAft>
                <a:spcPts val="0"/>
              </a:spcAft>
              <a:buClr>
                <a:srgbClr val="333333"/>
              </a:buClr>
              <a:buSzPts val="1000"/>
              <a:buFont typeface="Verdana"/>
              <a:buChar char="●"/>
            </a:pPr>
            <a:r>
              <a:rPr lang="en" sz="1000">
                <a:solidFill>
                  <a:srgbClr val="333333"/>
                </a:solidFill>
                <a:highlight>
                  <a:srgbClr val="F4FCFF"/>
                </a:highlight>
                <a:latin typeface="Verdana"/>
                <a:ea typeface="Verdana"/>
                <a:cs typeface="Verdana"/>
                <a:sym typeface="Verdana"/>
              </a:rPr>
              <a:t>Singapore has an ageing population.</a:t>
            </a:r>
            <a:endParaRPr sz="1000">
              <a:solidFill>
                <a:srgbClr val="333333"/>
              </a:solidFill>
              <a:highlight>
                <a:srgbClr val="F4FCFF"/>
              </a:highlight>
              <a:latin typeface="Verdana"/>
              <a:ea typeface="Verdana"/>
              <a:cs typeface="Verdana"/>
              <a:sym typeface="Verdana"/>
            </a:endParaRPr>
          </a:p>
          <a:p>
            <a:pPr marL="457200" lvl="0" indent="-292100" algn="l" rtl="0">
              <a:lnSpc>
                <a:spcPct val="138600"/>
              </a:lnSpc>
              <a:spcBef>
                <a:spcPts val="0"/>
              </a:spcBef>
              <a:spcAft>
                <a:spcPts val="0"/>
              </a:spcAft>
              <a:buClr>
                <a:srgbClr val="333333"/>
              </a:buClr>
              <a:buSzPts val="1000"/>
              <a:buFont typeface="Verdana"/>
              <a:buChar char="●"/>
            </a:pPr>
            <a:r>
              <a:rPr lang="en" sz="1000">
                <a:solidFill>
                  <a:srgbClr val="333333"/>
                </a:solidFill>
                <a:highlight>
                  <a:srgbClr val="F4FCFF"/>
                </a:highlight>
                <a:latin typeface="Verdana"/>
                <a:ea typeface="Verdana"/>
                <a:cs typeface="Verdana"/>
                <a:sym typeface="Verdana"/>
              </a:rPr>
              <a:t>The change in the birth rate was more dramatic because it was also caused by the increasing development of Singapore, meaning that more women followed careers rather than starting a family. This meant the birth rate fell because of factors not directly because of the policy.</a:t>
            </a:r>
            <a:endParaRPr sz="1000">
              <a:solidFill>
                <a:srgbClr val="333333"/>
              </a:solidFill>
              <a:highlight>
                <a:srgbClr val="F4FCFF"/>
              </a:highlight>
              <a:latin typeface="Verdana"/>
              <a:ea typeface="Verdana"/>
              <a:cs typeface="Verdana"/>
              <a:sym typeface="Verdana"/>
            </a:endParaRPr>
          </a:p>
          <a:p>
            <a:pPr marL="0" lvl="0" indent="0" algn="l" rtl="0">
              <a:lnSpc>
                <a:spcPct val="147132"/>
              </a:lnSpc>
              <a:spcBef>
                <a:spcPts val="1600"/>
              </a:spcBef>
              <a:spcAft>
                <a:spcPts val="0"/>
              </a:spcAft>
              <a:buClr>
                <a:srgbClr val="000000"/>
              </a:buClr>
              <a:buSzPts val="1100"/>
              <a:buFont typeface="Arial"/>
              <a:buNone/>
            </a:pPr>
            <a:endParaRPr sz="950">
              <a:solidFill>
                <a:srgbClr val="333333"/>
              </a:solidFill>
              <a:highlight>
                <a:srgbClr val="FFFFFF"/>
              </a:highlight>
              <a:latin typeface="Verdana"/>
              <a:ea typeface="Verdana"/>
              <a:cs typeface="Verdana"/>
              <a:sym typeface="Verdana"/>
            </a:endParaRPr>
          </a:p>
          <a:p>
            <a:pPr marL="0" lvl="0" indent="0" algn="l" rtl="0">
              <a:spcBef>
                <a:spcPts val="60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975b02b7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2975b02b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544f984eb_0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544f984e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Changing social values and access to education, employment, healthcare, and contraception have reduced fertility rates in most parts of the world. </a:t>
            </a:r>
            <a:endParaRPr/>
          </a:p>
          <a:p>
            <a:pPr marL="0" lvl="0" indent="0" algn="l" rtl="0">
              <a:spcBef>
                <a:spcPts val="0"/>
              </a:spcBef>
              <a:spcAft>
                <a:spcPts val="0"/>
              </a:spcAft>
              <a:buNone/>
            </a:pPr>
            <a:r>
              <a:rPr lang="en"/>
              <a:t>Changing social, economic, and political roles for women have influenced the patterns of fertility, mortality, and migration.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13257dce5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13257dce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Most migrants travel only a short distance.</a:t>
            </a:r>
            <a:endParaRPr/>
          </a:p>
          <a:p>
            <a:pPr marL="457200" lvl="0" indent="-317500" algn="l" rtl="0">
              <a:spcBef>
                <a:spcPts val="0"/>
              </a:spcBef>
              <a:spcAft>
                <a:spcPts val="0"/>
              </a:spcAft>
              <a:buSzPts val="1400"/>
              <a:buAutoNum type="arabicPeriod"/>
            </a:pPr>
            <a:r>
              <a:rPr lang="en"/>
              <a:t>Migrants traveling long distances usually settle in urban areas.</a:t>
            </a:r>
            <a:endParaRPr/>
          </a:p>
          <a:p>
            <a:pPr marL="457200" lvl="0" indent="-317500" algn="l" rtl="0">
              <a:spcBef>
                <a:spcPts val="0"/>
              </a:spcBef>
              <a:spcAft>
                <a:spcPts val="0"/>
              </a:spcAft>
              <a:buSzPts val="1400"/>
              <a:buAutoNum type="arabicPeriod"/>
            </a:pPr>
            <a:r>
              <a:rPr lang="en"/>
              <a:t>Migrants reach their eventual destination through a series of smaller moves.</a:t>
            </a:r>
            <a:endParaRPr/>
          </a:p>
          <a:p>
            <a:pPr marL="457200" lvl="0" indent="-317500" algn="l" rtl="0">
              <a:spcBef>
                <a:spcPts val="0"/>
              </a:spcBef>
              <a:spcAft>
                <a:spcPts val="0"/>
              </a:spcAft>
              <a:buSzPts val="1400"/>
              <a:buAutoNum type="arabicPeriod"/>
            </a:pPr>
            <a:r>
              <a:rPr lang="en"/>
              <a:t>Most migration in history has been from rural to urban areas.</a:t>
            </a:r>
            <a:endParaRPr/>
          </a:p>
          <a:p>
            <a:pPr marL="457200" lvl="0" indent="-317500" algn="l" rtl="0">
              <a:spcBef>
                <a:spcPts val="0"/>
              </a:spcBef>
              <a:spcAft>
                <a:spcPts val="0"/>
              </a:spcAft>
              <a:buSzPts val="1400"/>
              <a:buAutoNum type="arabicPeriod"/>
            </a:pPr>
            <a:r>
              <a:rPr lang="en"/>
              <a:t>Each migration flow produces a movement in the opposite direction.</a:t>
            </a:r>
            <a:endParaRPr/>
          </a:p>
          <a:p>
            <a:pPr marL="457200" lvl="0" indent="-317500" algn="l" rtl="0">
              <a:spcBef>
                <a:spcPts val="0"/>
              </a:spcBef>
              <a:spcAft>
                <a:spcPts val="0"/>
              </a:spcAft>
              <a:buSzPts val="1400"/>
              <a:buAutoNum type="arabicPeriod"/>
            </a:pPr>
            <a:r>
              <a:rPr lang="en"/>
              <a:t>Most migrants are young adults.</a:t>
            </a:r>
            <a:endParaRPr/>
          </a:p>
          <a:p>
            <a:pPr marL="457200" lvl="0" indent="-317500" algn="l" rtl="0">
              <a:spcBef>
                <a:spcPts val="0"/>
              </a:spcBef>
              <a:spcAft>
                <a:spcPts val="0"/>
              </a:spcAft>
              <a:buSzPts val="1400"/>
              <a:buAutoNum type="arabicPeriod"/>
            </a:pPr>
            <a:r>
              <a:rPr lang="en"/>
              <a:t>Most international migrants are young males, while more internal migrants are female.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82fa088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82fa08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544f984eb_0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544f984e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Assign: </a:t>
            </a:r>
            <a:r>
              <a:rPr lang="en" u="sng" dirty="0">
                <a:solidFill>
                  <a:schemeClr val="hlink"/>
                </a:solidFill>
                <a:hlinkClick r:id="rId3"/>
              </a:rPr>
              <a:t>Way Up North (NY Times Immigration)</a:t>
            </a:r>
            <a:r>
              <a:rPr lang="en" dirty="0"/>
              <a:t> </a:t>
            </a:r>
            <a:endParaRPr dirty="0"/>
          </a:p>
          <a:p>
            <a:pPr marL="0" lvl="0" indent="0" algn="l" rtl="0">
              <a:spcBef>
                <a:spcPts val="0"/>
              </a:spcBef>
              <a:spcAft>
                <a:spcPts val="0"/>
              </a:spcAft>
              <a:buNone/>
            </a:pPr>
            <a:r>
              <a:rPr lang="en" dirty="0"/>
              <a:t>Note: Rubric and examples on Day 1, Unit 2.</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Play: CYOA or Murder Mystery</a:t>
            </a:r>
            <a:endParaRPr dirty="0"/>
          </a:p>
        </p:txBody>
      </p:sp>
    </p:spTree>
    <p:extLst>
      <p:ext uri="{BB962C8B-B14F-4D97-AF65-F5344CB8AC3E}">
        <p14:creationId xmlns:p14="http://schemas.microsoft.com/office/powerpoint/2010/main" val="4146829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ce4ad0d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5ce4ad0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most significant internal migration movements in the United States can be characterized in three waves:</a:t>
            </a:r>
            <a:endParaRPr/>
          </a:p>
          <a:p>
            <a:pPr marL="0" lvl="0" indent="0" algn="l" rtl="0">
              <a:spcBef>
                <a:spcPts val="0"/>
              </a:spcBef>
              <a:spcAft>
                <a:spcPts val="0"/>
              </a:spcAft>
              <a:buNone/>
            </a:pPr>
            <a:endParaRPr/>
          </a:p>
          <a:p>
            <a:pPr marL="0" lvl="0" indent="0" algn="l" rtl="0">
              <a:spcBef>
                <a:spcPts val="0"/>
              </a:spcBef>
              <a:spcAft>
                <a:spcPts val="0"/>
              </a:spcAft>
              <a:buNone/>
            </a:pPr>
            <a:r>
              <a:rPr lang="en"/>
              <a:t>Wave 1: beginning with colonization, a movement of the population westward and movement from rural to urban areas as places become increasingly industrialized.</a:t>
            </a:r>
            <a:endParaRPr/>
          </a:p>
          <a:p>
            <a:pPr marL="0" lvl="0" indent="0" algn="l" rtl="0">
              <a:spcBef>
                <a:spcPts val="0"/>
              </a:spcBef>
              <a:spcAft>
                <a:spcPts val="0"/>
              </a:spcAft>
              <a:buNone/>
            </a:pPr>
            <a:endParaRPr/>
          </a:p>
          <a:p>
            <a:pPr marL="0" lvl="0" indent="0" algn="l" rtl="0">
              <a:spcBef>
                <a:spcPts val="0"/>
              </a:spcBef>
              <a:spcAft>
                <a:spcPts val="0"/>
              </a:spcAft>
              <a:buNone/>
            </a:pPr>
            <a:r>
              <a:rPr lang="en"/>
              <a:t>Wave 2: from the early 1940s through the 1970s a massive movement of African Americans from the rural south to cities in the South, North, and West.</a:t>
            </a:r>
            <a:endParaRPr/>
          </a:p>
          <a:p>
            <a:pPr marL="0" lvl="0" indent="0" algn="l" rtl="0">
              <a:spcBef>
                <a:spcPts val="0"/>
              </a:spcBef>
              <a:spcAft>
                <a:spcPts val="0"/>
              </a:spcAft>
              <a:buNone/>
            </a:pPr>
            <a:endParaRPr/>
          </a:p>
          <a:p>
            <a:pPr marL="0" lvl="0" indent="0" algn="l" rtl="0">
              <a:spcBef>
                <a:spcPts val="0"/>
              </a:spcBef>
              <a:spcAft>
                <a:spcPts val="0"/>
              </a:spcAft>
              <a:buNone/>
            </a:pPr>
            <a:r>
              <a:rPr lang="en"/>
              <a:t>Wave 3: post-WWII to the present day movement to the sun belt states (15 states from North Carolina to Southern California and all the states south of that line).</a:t>
            </a:r>
            <a:endParaRPr/>
          </a:p>
          <a:p>
            <a:pPr marL="0" lvl="0" indent="0" algn="l" rtl="0">
              <a:spcBef>
                <a:spcPts val="0"/>
              </a:spcBef>
              <a:spcAft>
                <a:spcPts val="0"/>
              </a:spcAft>
              <a:buNone/>
            </a:pPr>
            <a:endParaRPr/>
          </a:p>
          <a:p>
            <a:pPr marL="0" lvl="0" indent="0" algn="l" rtl="0">
              <a:spcBef>
                <a:spcPts val="0"/>
              </a:spcBef>
              <a:spcAft>
                <a:spcPts val="0"/>
              </a:spcAft>
              <a:buNone/>
            </a:pPr>
            <a:r>
              <a:rPr lang="en"/>
              <a:t>Assign: </a:t>
            </a:r>
            <a:r>
              <a:rPr lang="en" u="sng">
                <a:solidFill>
                  <a:schemeClr val="hlink"/>
                </a:solidFill>
                <a:hlinkClick r:id="rId3"/>
              </a:rPr>
              <a:t>Migration Table and Case Study</a:t>
            </a:r>
            <a:endParaRPr/>
          </a:p>
        </p:txBody>
      </p:sp>
    </p:spTree>
    <p:extLst>
      <p:ext uri="{BB962C8B-B14F-4D97-AF65-F5344CB8AC3E}">
        <p14:creationId xmlns:p14="http://schemas.microsoft.com/office/powerpoint/2010/main" val="2147130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544f984eb_0_1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544f984e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825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13257dce5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13257dce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546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5ce4ad0d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5ce4ad0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731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5cfe25e1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5cfe25e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Chain migration (Asia example - Chinatown)</a:t>
            </a:r>
            <a:endParaRPr/>
          </a:p>
          <a:p>
            <a:pPr marL="0" lvl="0" indent="0" algn="l" rtl="0">
              <a:spcBef>
                <a:spcPts val="0"/>
              </a:spcBef>
              <a:spcAft>
                <a:spcPts val="0"/>
              </a:spcAft>
              <a:buNone/>
            </a:pPr>
            <a:r>
              <a:rPr lang="en"/>
              <a:t>Rural to urban - Industrial Revolution, economic advancement</a:t>
            </a:r>
            <a:endParaRPr/>
          </a:p>
          <a:p>
            <a:pPr marL="0" lvl="0" indent="0" algn="l" rtl="0">
              <a:spcBef>
                <a:spcPts val="0"/>
              </a:spcBef>
              <a:spcAft>
                <a:spcPts val="0"/>
              </a:spcAft>
              <a:buNone/>
            </a:pPr>
            <a:r>
              <a:rPr lang="en"/>
              <a:t>Urban to suburban - lifestyle</a:t>
            </a:r>
            <a:endParaRPr/>
          </a:p>
          <a:p>
            <a:pPr marL="0" lvl="0" indent="0" algn="l" rtl="0">
              <a:spcBef>
                <a:spcPts val="0"/>
              </a:spcBef>
              <a:spcAft>
                <a:spcPts val="0"/>
              </a:spcAft>
              <a:buNone/>
            </a:pPr>
            <a:r>
              <a:rPr lang="en"/>
              <a:t>Urban to rural - counterurbanization, lifestyle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48052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5cfe25e11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5cfe25e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Religion, bureaucracy, lack of money, language, national policy</a:t>
            </a:r>
            <a:endParaRPr/>
          </a:p>
          <a:p>
            <a:pPr marL="0" lvl="0" indent="0" algn="l" rtl="0">
              <a:spcBef>
                <a:spcPts val="0"/>
              </a:spcBef>
              <a:spcAft>
                <a:spcPts val="0"/>
              </a:spcAft>
              <a:buNone/>
            </a:pPr>
            <a:endParaRPr/>
          </a:p>
          <a:p>
            <a:pPr marL="0" lvl="0" indent="0" algn="l" rtl="0">
              <a:spcBef>
                <a:spcPts val="0"/>
              </a:spcBef>
              <a:spcAft>
                <a:spcPts val="0"/>
              </a:spcAft>
              <a:buNone/>
            </a:pPr>
            <a:r>
              <a:rPr lang="en"/>
              <a:t>Government policies worksheet</a:t>
            </a:r>
            <a:endParaRPr/>
          </a:p>
          <a:p>
            <a:pPr marL="0" lvl="0" indent="0" algn="l" rtl="0">
              <a:spcBef>
                <a:spcPts val="0"/>
              </a:spcBef>
              <a:spcAft>
                <a:spcPts val="0"/>
              </a:spcAft>
              <a:buNone/>
            </a:pPr>
            <a:endParaRPr/>
          </a:p>
          <a:p>
            <a:pPr marL="0" lvl="0" indent="0" algn="l" rtl="0">
              <a:spcBef>
                <a:spcPts val="0"/>
              </a:spcBef>
              <a:spcAft>
                <a:spcPts val="0"/>
              </a:spcAft>
              <a:buNone/>
            </a:pPr>
            <a:r>
              <a:rPr lang="en"/>
              <a:t>Intervening opportunities: presence of a nearer opportunity that greatly diminishes the attractiveness of sites farther away</a:t>
            </a:r>
            <a:endParaRPr/>
          </a:p>
        </p:txBody>
      </p:sp>
    </p:spTree>
    <p:extLst>
      <p:ext uri="{BB962C8B-B14F-4D97-AF65-F5344CB8AC3E}">
        <p14:creationId xmlns:p14="http://schemas.microsoft.com/office/powerpoint/2010/main" val="932381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5cfe25e11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5cfe25e1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GeoInquiries</a:t>
            </a:r>
            <a:endParaRPr/>
          </a:p>
          <a:p>
            <a:pPr marL="0" lvl="0" indent="0" algn="l" rtl="0">
              <a:spcBef>
                <a:spcPts val="0"/>
              </a:spcBef>
              <a:spcAft>
                <a:spcPts val="0"/>
              </a:spcAft>
              <a:buNone/>
            </a:pPr>
            <a:r>
              <a:rPr lang="en"/>
              <a:t>Case-Study: US and Mexico Border</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Consequences of Migration</a:t>
            </a:r>
            <a:endParaRPr/>
          </a:p>
        </p:txBody>
      </p:sp>
    </p:spTree>
    <p:extLst>
      <p:ext uri="{BB962C8B-B14F-4D97-AF65-F5344CB8AC3E}">
        <p14:creationId xmlns:p14="http://schemas.microsoft.com/office/powerpoint/2010/main" val="2376057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544f984eb_0_1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544f984e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544f984eb_0_1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544f984e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will support your parents in the future? How long do you expect your parents to support you?</a:t>
            </a:r>
            <a:endParaRPr/>
          </a:p>
          <a:p>
            <a:pPr marL="0" lvl="0" indent="0" algn="l" rtl="0">
              <a:spcBef>
                <a:spcPts val="0"/>
              </a:spcBef>
              <a:spcAft>
                <a:spcPts val="0"/>
              </a:spcAft>
              <a:buNone/>
            </a:pPr>
            <a:r>
              <a:rPr lang="en"/>
              <a:t>Geriatric medical/social services and facilities</a:t>
            </a:r>
            <a:endParaRPr/>
          </a:p>
          <a:p>
            <a:pPr marL="0" lvl="0" indent="0" algn="l" rtl="0">
              <a:spcBef>
                <a:spcPts val="0"/>
              </a:spcBef>
              <a:spcAft>
                <a:spcPts val="0"/>
              </a:spcAft>
              <a:buNone/>
            </a:pPr>
            <a:r>
              <a:rPr lang="en"/>
              <a:t>Elderly may resist societal changes desired by young, elders resented for requiring excessive human/capital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Medical care, housing, accessibility, pensions</a:t>
            </a:r>
            <a:endParaRPr/>
          </a:p>
          <a:p>
            <a:pPr marL="0" lvl="0" indent="0" algn="l" rtl="0">
              <a:spcBef>
                <a:spcPts val="0"/>
              </a:spcBef>
              <a:spcAft>
                <a:spcPts val="0"/>
              </a:spcAft>
              <a:buNone/>
            </a:pPr>
            <a:r>
              <a:rPr lang="en"/>
              <a:t>Challenges sustaining the economy, fewer people working, fewer people paying taxes</a:t>
            </a:r>
            <a:endParaRPr/>
          </a:p>
          <a:p>
            <a:pPr marL="0" lvl="0" indent="0" algn="l" rtl="0">
              <a:spcBef>
                <a:spcPts val="0"/>
              </a:spcBef>
              <a:spcAft>
                <a:spcPts val="0"/>
              </a:spcAft>
              <a:buNone/>
            </a:pPr>
            <a:endParaRPr/>
          </a:p>
          <a:p>
            <a:pPr marL="0" lvl="0" indent="0" algn="l" rtl="0">
              <a:spcBef>
                <a:spcPts val="0"/>
              </a:spcBef>
              <a:spcAft>
                <a:spcPts val="0"/>
              </a:spcAft>
              <a:buNone/>
            </a:pPr>
            <a:r>
              <a:rPr lang="en"/>
              <a:t>Seniors with more political/personal influence, social and political action on behalf of elderly</a:t>
            </a:r>
            <a:endParaRPr/>
          </a:p>
          <a:p>
            <a:pPr marL="0" lvl="0" indent="0" algn="l" rtl="0">
              <a:spcBef>
                <a:spcPts val="0"/>
              </a:spcBef>
              <a:spcAft>
                <a:spcPts val="0"/>
              </a:spcAft>
              <a:buNone/>
            </a:pPr>
            <a:r>
              <a:rPr lang="en"/>
              <a:t>Need to sustain population</a:t>
            </a:r>
            <a:endParaRPr/>
          </a:p>
          <a:p>
            <a:pPr marL="0" lvl="0" indent="0" algn="l" rtl="0">
              <a:spcBef>
                <a:spcPts val="0"/>
              </a:spcBef>
              <a:spcAft>
                <a:spcPts val="0"/>
              </a:spcAft>
              <a:buNone/>
            </a:pPr>
            <a:endParaRPr/>
          </a:p>
          <a:p>
            <a:pPr marL="0" lvl="0" indent="0" algn="l" rtl="0">
              <a:spcBef>
                <a:spcPts val="0"/>
              </a:spcBef>
              <a:spcAft>
                <a:spcPts val="0"/>
              </a:spcAft>
              <a:buNone/>
            </a:pPr>
            <a:r>
              <a:rPr lang="en"/>
              <a:t>Assign LiveBinder Analysis of a Country</a:t>
            </a:r>
            <a:endParaRPr/>
          </a:p>
          <a:p>
            <a:pPr marL="0" lvl="0" indent="0" algn="l" rtl="0">
              <a:spcBef>
                <a:spcPts val="0"/>
              </a:spcBef>
              <a:spcAft>
                <a:spcPts val="0"/>
              </a:spcAft>
              <a:buNone/>
            </a:pPr>
            <a:endParaRPr/>
          </a:p>
          <a:p>
            <a:pPr marL="0" lvl="0" indent="0" algn="l" rtl="0">
              <a:spcBef>
                <a:spcPts val="0"/>
              </a:spcBef>
              <a:spcAft>
                <a:spcPts val="0"/>
              </a:spcAft>
              <a:buNone/>
            </a:pPr>
            <a:r>
              <a:rPr lang="en"/>
              <a:t>Assign: FRQ 2013, #2 - partner, read examples, assign scores, and discuss.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544f984eb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544f984e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60% of the world’s population lives within 60 miles of the ocean.</a:t>
            </a:r>
            <a:endParaRPr/>
          </a:p>
          <a:p>
            <a:pPr marL="0" lvl="0" indent="0" algn="l" rtl="0">
              <a:spcBef>
                <a:spcPts val="0"/>
              </a:spcBef>
              <a:spcAft>
                <a:spcPts val="0"/>
              </a:spcAft>
              <a:buNone/>
            </a:pPr>
            <a:r>
              <a:rPr lang="en"/>
              <a:t>Population concentrates in areas with high soil arability/fertility, which also tends to have mild climates.</a:t>
            </a:r>
            <a:endParaRPr/>
          </a:p>
          <a:p>
            <a:pPr marL="0" lvl="0" indent="0" algn="l" rtl="0">
              <a:spcBef>
                <a:spcPts val="0"/>
              </a:spcBef>
              <a:spcAft>
                <a:spcPts val="0"/>
              </a:spcAft>
              <a:buNone/>
            </a:pPr>
            <a:r>
              <a:rPr lang="en"/>
              <a:t>Population is becoming more urban.</a:t>
            </a:r>
            <a:endParaRPr/>
          </a:p>
          <a:p>
            <a:pPr marL="0" lvl="0" indent="0" algn="l" rtl="0">
              <a:spcBef>
                <a:spcPts val="0"/>
              </a:spcBef>
              <a:spcAft>
                <a:spcPts val="0"/>
              </a:spcAft>
              <a:buNone/>
            </a:pPr>
            <a:r>
              <a:rPr lang="en"/>
              <a:t>Currently a little over half of the global population is urban with much higher rates in highly developed regions.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44f984e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44f984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Ecumene: portion of the Earth’s surface occupied by permanent human settlement</a:t>
            </a:r>
            <a:endParaRPr/>
          </a:p>
          <a:p>
            <a:pPr marL="0" lvl="0" indent="0" algn="l" rtl="0">
              <a:spcBef>
                <a:spcPts val="0"/>
              </a:spcBef>
              <a:spcAft>
                <a:spcPts val="0"/>
              </a:spcAft>
              <a:buNone/>
            </a:pPr>
            <a:endParaRPr/>
          </a:p>
          <a:p>
            <a:pPr marL="0" lvl="0" indent="0" algn="l" rtl="0">
              <a:spcBef>
                <a:spcPts val="0"/>
              </a:spcBef>
              <a:spcAft>
                <a:spcPts val="0"/>
              </a:spcAft>
              <a:buNone/>
            </a:pPr>
            <a:r>
              <a:rPr lang="en"/>
              <a:t>Dry lands - desert, good for pastoralism and natural resources (petroleum)</a:t>
            </a:r>
            <a:endParaRPr/>
          </a:p>
          <a:p>
            <a:pPr marL="0" lvl="0" indent="0" algn="l" rtl="0">
              <a:spcBef>
                <a:spcPts val="0"/>
              </a:spcBef>
              <a:spcAft>
                <a:spcPts val="0"/>
              </a:spcAft>
              <a:buNone/>
            </a:pPr>
            <a:r>
              <a:rPr lang="en"/>
              <a:t>Wetlands - located near equator, depletion of soil nutrients</a:t>
            </a:r>
            <a:endParaRPr/>
          </a:p>
          <a:p>
            <a:pPr marL="0" lvl="0" indent="0" algn="l" rtl="0">
              <a:spcBef>
                <a:spcPts val="0"/>
              </a:spcBef>
              <a:spcAft>
                <a:spcPts val="0"/>
              </a:spcAft>
              <a:buNone/>
            </a:pPr>
            <a:r>
              <a:rPr lang="en"/>
              <a:t>Cold lands - land near North and South poles, permafrost</a:t>
            </a:r>
            <a:endParaRPr/>
          </a:p>
          <a:p>
            <a:pPr marL="0" lvl="0" indent="0" algn="l" rtl="0">
              <a:spcBef>
                <a:spcPts val="0"/>
              </a:spcBef>
              <a:spcAft>
                <a:spcPts val="0"/>
              </a:spcAft>
              <a:buNone/>
            </a:pPr>
            <a:r>
              <a:rPr lang="en"/>
              <a:t>Highlands - exception is mountains near equator where agriculture is possible at high elevations</a:t>
            </a:r>
            <a:endParaRPr/>
          </a:p>
          <a:p>
            <a:pPr marL="0" lvl="0" indent="0" algn="l" rtl="0">
              <a:spcBef>
                <a:spcPts val="0"/>
              </a:spcBef>
              <a:spcAft>
                <a:spcPts val="0"/>
              </a:spcAft>
              <a:buNone/>
            </a:pPr>
            <a:endParaRPr/>
          </a:p>
          <a:p>
            <a:pPr marL="0" lvl="0" indent="0" algn="l" rtl="0">
              <a:spcBef>
                <a:spcPts val="0"/>
              </a:spcBef>
              <a:spcAft>
                <a:spcPts val="0"/>
              </a:spcAft>
              <a:buNone/>
            </a:pPr>
            <a:r>
              <a:rPr lang="en"/>
              <a:t>Where were the first civilizations? What are some examples of the human factors affecting population patterns? (imperialism and colonization exports, Republican vs. Democrat, racial areas)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544f984eb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544f984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544f984eb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544f984e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 LiveBinder activity </a:t>
            </a:r>
            <a:r>
              <a:rPr lang="en" u="sng">
                <a:solidFill>
                  <a:schemeClr val="hlink"/>
                </a:solidFill>
                <a:hlinkClick r:id="rId3"/>
              </a:rPr>
              <a:t>“Mapping World Population Distributions” with questions and chart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544f984eb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544f984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Arithmetic density does not take into account the physiographic differences in that area.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544f984eb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544f984e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Egypt: most of the land isn’t suitable for agriculture (95% of people live along Nile and delta)</a:t>
            </a:r>
            <a:endParaRPr/>
          </a:p>
          <a:p>
            <a:pPr marL="0" lvl="0" indent="0" algn="l" rtl="0">
              <a:spcBef>
                <a:spcPts val="0"/>
              </a:spcBef>
              <a:spcAft>
                <a:spcPts val="0"/>
              </a:spcAft>
              <a:buNone/>
            </a:pPr>
            <a:endParaRPr/>
          </a:p>
          <a:p>
            <a:pPr marL="0" lvl="0" indent="0" algn="l" rtl="0">
              <a:spcBef>
                <a:spcPts val="0"/>
              </a:spcBef>
              <a:spcAft>
                <a:spcPts val="0"/>
              </a:spcAft>
              <a:buNone/>
            </a:pPr>
            <a:r>
              <a:rPr lang="en"/>
              <a:t>The Netherlands are more developed than Egypt and while they both put a lot of pressure on the land to produce food, the more efficient Dutch agricultural system requires fewer farmers than does the Egyptian system.</a:t>
            </a:r>
            <a:endParaRPr/>
          </a:p>
          <a:p>
            <a:pPr marL="0" lvl="0" indent="0" algn="l" rtl="0">
              <a:spcBef>
                <a:spcPts val="0"/>
              </a:spcBef>
              <a:spcAft>
                <a:spcPts val="0"/>
              </a:spcAft>
              <a:buNone/>
            </a:pPr>
            <a:endParaRPr/>
          </a:p>
          <a:p>
            <a:pPr marL="0" lvl="0" indent="0" algn="l" rtl="0">
              <a:spcBef>
                <a:spcPts val="0"/>
              </a:spcBef>
              <a:spcAft>
                <a:spcPts val="0"/>
              </a:spcAft>
              <a:buNone/>
            </a:pPr>
            <a:r>
              <a:rPr lang="en"/>
              <a:t>Arithmetic Density = Total People / Land Area </a:t>
            </a:r>
            <a:endParaRPr/>
          </a:p>
          <a:p>
            <a:pPr marL="0" lvl="0" indent="0" algn="l" rtl="0">
              <a:spcBef>
                <a:spcPts val="0"/>
              </a:spcBef>
              <a:spcAft>
                <a:spcPts val="0"/>
              </a:spcAft>
              <a:buNone/>
            </a:pPr>
            <a:endParaRPr/>
          </a:p>
          <a:p>
            <a:pPr marL="0" lvl="0" indent="0" algn="l" rtl="0">
              <a:spcBef>
                <a:spcPts val="0"/>
              </a:spcBef>
              <a:spcAft>
                <a:spcPts val="0"/>
              </a:spcAft>
              <a:buNone/>
            </a:pPr>
            <a:r>
              <a:rPr lang="en"/>
              <a:t>Physiological Density = Total People / Arable Land</a:t>
            </a:r>
            <a:endParaRPr/>
          </a:p>
          <a:p>
            <a:pPr marL="0" lvl="0" indent="0" algn="l" rtl="0">
              <a:spcBef>
                <a:spcPts val="0"/>
              </a:spcBef>
              <a:spcAft>
                <a:spcPts val="0"/>
              </a:spcAft>
              <a:buNone/>
            </a:pPr>
            <a:r>
              <a:rPr lang="en" b="1"/>
              <a:t>Based on the physiological density, which two countries must stretch their food production the furthest? (Netherlands and Egypt)</a:t>
            </a:r>
            <a:endParaRPr b="1"/>
          </a:p>
          <a:p>
            <a:pPr marL="0" lvl="0" indent="0" algn="l" rtl="0">
              <a:spcBef>
                <a:spcPts val="0"/>
              </a:spcBef>
              <a:spcAft>
                <a:spcPts val="0"/>
              </a:spcAft>
              <a:buNone/>
            </a:pPr>
            <a:endParaRPr/>
          </a:p>
          <a:p>
            <a:pPr marL="0" lvl="0" indent="0" algn="l" rtl="0">
              <a:spcBef>
                <a:spcPts val="0"/>
              </a:spcBef>
              <a:spcAft>
                <a:spcPts val="0"/>
              </a:spcAft>
              <a:buNone/>
            </a:pPr>
            <a:r>
              <a:rPr lang="en"/>
              <a:t>Agricultural Density = Number of Farmers / Arable Land</a:t>
            </a:r>
            <a:endParaRPr/>
          </a:p>
          <a:p>
            <a:pPr marL="0" lvl="0" indent="0" algn="l" rtl="0">
              <a:spcBef>
                <a:spcPts val="0"/>
              </a:spcBef>
              <a:spcAft>
                <a:spcPts val="0"/>
              </a:spcAft>
              <a:buNone/>
            </a:pPr>
            <a:r>
              <a:rPr lang="en"/>
              <a:t>Countries with high agricultural densities tend to be less economically developed (a larger number of people rely on subsistence farming) and vise-versa. More developed countries require less farmers per farm due to new agricultural technologies, less labor is needed.</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yellow" type="title">
  <p:cSld name="TITLE">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30650" y="2655750"/>
            <a:ext cx="5882699" cy="15465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2pPr>
            <a:lvl3pPr lvl="2" indent="0" algn="ctr">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3pPr>
            <a:lvl4pPr lvl="3" indent="0" algn="ctr">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4pPr>
            <a:lvl5pPr lvl="4" indent="0" algn="ctr">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5pPr>
            <a:lvl6pPr lvl="5" indent="0" algn="ctr">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6pPr>
            <a:lvl7pPr lvl="6" indent="0" algn="ctr">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7pPr>
            <a:lvl8pPr lvl="7" indent="0" algn="ctr">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8pPr>
            <a:lvl9pPr lvl="8" indent="0" algn="ctr">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2"/>
          <p:cNvSpPr txBox="1">
            <a:spLocks noGrp="1"/>
          </p:cNvSpPr>
          <p:nvPr>
            <p:ph type="body" idx="1"/>
          </p:nvPr>
        </p:nvSpPr>
        <p:spPr>
          <a:xfrm>
            <a:off x="980400" y="5494075"/>
            <a:ext cx="7183199" cy="692700"/>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100000"/>
              </a:lnSpc>
              <a:spcBef>
                <a:spcPts val="360"/>
              </a:spcBef>
              <a:spcAft>
                <a:spcPts val="0"/>
              </a:spcAft>
              <a:buClr>
                <a:srgbClr val="979CB8"/>
              </a:buClr>
              <a:buSzPts val="2400"/>
              <a:buFont typeface="Varela Round"/>
              <a:buNone/>
              <a:defRPr sz="1600" b="0" i="0" u="none" strike="noStrike" cap="none">
                <a:solidFill>
                  <a:srgbClr val="979CB8"/>
                </a:solidFill>
                <a:latin typeface="Varela Round"/>
                <a:ea typeface="Varela Round"/>
                <a:cs typeface="Varela Round"/>
                <a:sym typeface="Varela Round"/>
              </a:defRPr>
            </a:lvl1pPr>
            <a:lvl2pPr marL="914400" marR="0" lvl="1" indent="-228600" algn="l" rtl="0">
              <a:lnSpc>
                <a:spcPct val="100000"/>
              </a:lnSpc>
              <a:spcBef>
                <a:spcPts val="480"/>
              </a:spcBef>
              <a:spcAft>
                <a:spcPts val="0"/>
              </a:spcAft>
              <a:buClr>
                <a:srgbClr val="505670"/>
              </a:buClr>
              <a:buSzPts val="1400"/>
              <a:buFont typeface="Varela Round"/>
              <a:buNone/>
              <a:defRPr sz="2000" b="0" i="0" u="none" strike="noStrike" cap="none">
                <a:solidFill>
                  <a:srgbClr val="505670"/>
                </a:solidFill>
                <a:latin typeface="Varela Round"/>
                <a:ea typeface="Varela Round"/>
                <a:cs typeface="Varela Round"/>
                <a:sym typeface="Varela Round"/>
              </a:defRPr>
            </a:lvl2pPr>
            <a:lvl3pPr marL="1371600" marR="0" lvl="2" indent="-228600" algn="l" rtl="0">
              <a:lnSpc>
                <a:spcPct val="100000"/>
              </a:lnSpc>
              <a:spcBef>
                <a:spcPts val="480"/>
              </a:spcBef>
              <a:spcAft>
                <a:spcPts val="0"/>
              </a:spcAft>
              <a:buClr>
                <a:srgbClr val="505670"/>
              </a:buClr>
              <a:buSzPts val="1400"/>
              <a:buFont typeface="Varela Round"/>
              <a:buNone/>
              <a:defRPr sz="2000" b="0" i="0" u="none" strike="noStrike" cap="none">
                <a:solidFill>
                  <a:srgbClr val="505670"/>
                </a:solidFill>
                <a:latin typeface="Varela Round"/>
                <a:ea typeface="Varela Round"/>
                <a:cs typeface="Varela Round"/>
                <a:sym typeface="Varela Round"/>
              </a:defRPr>
            </a:lvl3pPr>
            <a:lvl4pPr marL="1828800" marR="0" lvl="3"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4pPr>
            <a:lvl5pPr marL="2286000" marR="0" lvl="4"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5pPr>
            <a:lvl6pPr marL="2743200" marR="0" lvl="5"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6pPr>
            <a:lvl7pPr marL="3200400" marR="0" lvl="6"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7pPr>
            <a:lvl8pPr marL="3657600" marR="0" lvl="7"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8pPr>
            <a:lvl9pPr marL="4114800" marR="0" lvl="8"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yellow">
  <p:cSld name="Blank yellow">
    <p:bg>
      <p:bgPr>
        <a:blipFill rotWithShape="1">
          <a:blip r:embed="rId2">
            <a:alphaModFix/>
          </a:blip>
          <a:stretch>
            <a:fillRect/>
          </a:stretch>
        </a:blipFill>
        <a:effectLst/>
      </p:bgPr>
    </p:bg>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magenta">
  <p:cSld name="Blank magenta">
    <p:bg>
      <p:bgPr>
        <a:blipFill rotWithShape="1">
          <a:blip r:embed="rId2">
            <a:alphaModFix/>
          </a:blip>
          <a:stretch>
            <a:fillRect/>
          </a:stretch>
        </a:blipFill>
        <a:effectLst/>
      </p:bgPr>
    </p:bg>
    <p:spTree>
      <p:nvGrpSpPr>
        <p:cNvPr id="1" name="Shape 4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green">
  <p:cSld name="Title green">
    <p:bg>
      <p:bgPr>
        <a:blipFill rotWithShape="1">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5"/>
          <p:cNvSpPr txBox="1">
            <a:spLocks noGrp="1"/>
          </p:cNvSpPr>
          <p:nvPr>
            <p:ph type="ctrTitle"/>
          </p:nvPr>
        </p:nvSpPr>
        <p:spPr>
          <a:xfrm>
            <a:off x="1630650" y="2655750"/>
            <a:ext cx="5882699" cy="15465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2pPr>
            <a:lvl3pPr lvl="2"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3pPr>
            <a:lvl4pPr lvl="3"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4pPr>
            <a:lvl5pPr lvl="4"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5pPr>
            <a:lvl6pPr lvl="5"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6pPr>
            <a:lvl7pPr lvl="6"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7pPr>
            <a:lvl8pPr lvl="7"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8pPr>
            <a:lvl9pPr lvl="8"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magenta">
  <p:cSld name="Title magenta">
    <p:bg>
      <p:bgPr>
        <a:blipFill rotWithShape="1">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6"/>
          <p:cNvSpPr txBox="1">
            <a:spLocks noGrp="1"/>
          </p:cNvSpPr>
          <p:nvPr>
            <p:ph type="ctrTitle"/>
          </p:nvPr>
        </p:nvSpPr>
        <p:spPr>
          <a:xfrm>
            <a:off x="1630650" y="2655750"/>
            <a:ext cx="5882699" cy="15465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2pPr>
            <a:lvl3pPr lvl="2"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3pPr>
            <a:lvl4pPr lvl="3"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4pPr>
            <a:lvl5pPr lvl="4"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5pPr>
            <a:lvl6pPr lvl="5"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6pPr>
            <a:lvl7pPr lvl="6"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7pPr>
            <a:lvl8pPr lvl="7"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8pPr>
            <a:lvl9pPr lvl="8"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blue">
  <p:cSld name="Title blue">
    <p:bg>
      <p:bgPr>
        <a:blipFill rotWithShape="1">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7"/>
          <p:cNvSpPr txBox="1">
            <a:spLocks noGrp="1"/>
          </p:cNvSpPr>
          <p:nvPr>
            <p:ph type="ctrTitle"/>
          </p:nvPr>
        </p:nvSpPr>
        <p:spPr>
          <a:xfrm>
            <a:off x="1630650" y="2655750"/>
            <a:ext cx="5882699" cy="15465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Shadows Into Light"/>
              <a:buNone/>
              <a:defRPr sz="6000" b="0" i="0" u="none" strike="noStrike" cap="none">
                <a:solidFill>
                  <a:srgbClr val="FFFFFF"/>
                </a:solidFill>
                <a:latin typeface="Shadows Into Light"/>
                <a:ea typeface="Shadows Into Light"/>
                <a:cs typeface="Shadows Into Light"/>
                <a:sym typeface="Shadows Into Light"/>
              </a:defRPr>
            </a:lvl1pPr>
            <a:lvl2pPr lvl="1"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2pPr>
            <a:lvl3pPr lvl="2"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3pPr>
            <a:lvl4pPr lvl="3"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4pPr>
            <a:lvl5pPr lvl="4"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5pPr>
            <a:lvl6pPr lvl="5"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6pPr>
            <a:lvl7pPr lvl="6"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7pPr>
            <a:lvl8pPr lvl="7"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8pPr>
            <a:lvl9pPr lvl="8" indent="0" algn="ctr" rtl="0">
              <a:spcBef>
                <a:spcPts val="0"/>
              </a:spcBef>
              <a:spcAft>
                <a:spcPts val="0"/>
              </a:spcAft>
              <a:buClr>
                <a:srgbClr val="FFFFFF"/>
              </a:buClr>
              <a:buSzPts val="1400"/>
              <a:buFont typeface="Shadows Into Light"/>
              <a:buNone/>
              <a:defRPr sz="6000">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3"/>
        <p:cNvGrpSpPr/>
        <p:nvPr/>
      </p:nvGrpSpPr>
      <p:grpSpPr>
        <a:xfrm>
          <a:off x="0" y="0"/>
          <a:ext cx="0" cy="0"/>
          <a:chOff x="0" y="0"/>
          <a:chExt cx="0" cy="0"/>
        </a:xfrm>
      </p:grpSpPr>
      <p:sp>
        <p:nvSpPr>
          <p:cNvPr id="54" name="Google Shape;54;p18"/>
          <p:cNvSpPr/>
          <p:nvPr/>
        </p:nvSpPr>
        <p:spPr>
          <a:xfrm>
            <a:off x="0" y="0"/>
            <a:ext cx="9144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8"/>
          <p:cNvSpPr txBox="1">
            <a:spLocks noGrp="1"/>
          </p:cNvSpPr>
          <p:nvPr>
            <p:ph type="title"/>
          </p:nvPr>
        </p:nvSpPr>
        <p:spPr>
          <a:xfrm>
            <a:off x="351600" y="3649133"/>
            <a:ext cx="3997500" cy="1852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None/>
              <a:defRPr sz="2800" b="1">
                <a:solidFill>
                  <a:srgbClr val="212121"/>
                </a:solidFill>
              </a:defRPr>
            </a:lvl1pPr>
            <a:lvl2pPr lvl="1" algn="l" rtl="0">
              <a:lnSpc>
                <a:spcPct val="100000"/>
              </a:lnSpc>
              <a:spcBef>
                <a:spcPts val="0"/>
              </a:spcBef>
              <a:spcAft>
                <a:spcPts val="0"/>
              </a:spcAft>
              <a:buNone/>
              <a:defRPr sz="2800" b="1">
                <a:solidFill>
                  <a:srgbClr val="212121"/>
                </a:solidFill>
              </a:defRPr>
            </a:lvl2pPr>
            <a:lvl3pPr lvl="2" algn="l" rtl="0">
              <a:lnSpc>
                <a:spcPct val="100000"/>
              </a:lnSpc>
              <a:spcBef>
                <a:spcPts val="0"/>
              </a:spcBef>
              <a:spcAft>
                <a:spcPts val="0"/>
              </a:spcAft>
              <a:buNone/>
              <a:defRPr sz="2800" b="1">
                <a:solidFill>
                  <a:srgbClr val="212121"/>
                </a:solidFill>
              </a:defRPr>
            </a:lvl3pPr>
            <a:lvl4pPr lvl="3" algn="l" rtl="0">
              <a:lnSpc>
                <a:spcPct val="100000"/>
              </a:lnSpc>
              <a:spcBef>
                <a:spcPts val="0"/>
              </a:spcBef>
              <a:spcAft>
                <a:spcPts val="0"/>
              </a:spcAft>
              <a:buNone/>
              <a:defRPr sz="2800" b="1">
                <a:solidFill>
                  <a:srgbClr val="212121"/>
                </a:solidFill>
              </a:defRPr>
            </a:lvl4pPr>
            <a:lvl5pPr lvl="4" algn="l" rtl="0">
              <a:lnSpc>
                <a:spcPct val="100000"/>
              </a:lnSpc>
              <a:spcBef>
                <a:spcPts val="0"/>
              </a:spcBef>
              <a:spcAft>
                <a:spcPts val="0"/>
              </a:spcAft>
              <a:buNone/>
              <a:defRPr sz="2800" b="1">
                <a:solidFill>
                  <a:srgbClr val="212121"/>
                </a:solidFill>
              </a:defRPr>
            </a:lvl5pPr>
            <a:lvl6pPr lvl="5" algn="l" rtl="0">
              <a:lnSpc>
                <a:spcPct val="100000"/>
              </a:lnSpc>
              <a:spcBef>
                <a:spcPts val="0"/>
              </a:spcBef>
              <a:spcAft>
                <a:spcPts val="0"/>
              </a:spcAft>
              <a:buNone/>
              <a:defRPr sz="2800" b="1">
                <a:solidFill>
                  <a:srgbClr val="212121"/>
                </a:solidFill>
              </a:defRPr>
            </a:lvl6pPr>
            <a:lvl7pPr lvl="6" algn="l" rtl="0">
              <a:lnSpc>
                <a:spcPct val="100000"/>
              </a:lnSpc>
              <a:spcBef>
                <a:spcPts val="0"/>
              </a:spcBef>
              <a:spcAft>
                <a:spcPts val="0"/>
              </a:spcAft>
              <a:buNone/>
              <a:defRPr sz="2800" b="1">
                <a:solidFill>
                  <a:srgbClr val="212121"/>
                </a:solidFill>
              </a:defRPr>
            </a:lvl7pPr>
            <a:lvl8pPr lvl="7" algn="l" rtl="0">
              <a:lnSpc>
                <a:spcPct val="100000"/>
              </a:lnSpc>
              <a:spcBef>
                <a:spcPts val="0"/>
              </a:spcBef>
              <a:spcAft>
                <a:spcPts val="0"/>
              </a:spcAft>
              <a:buNone/>
              <a:defRPr sz="2800" b="1">
                <a:solidFill>
                  <a:srgbClr val="212121"/>
                </a:solidFill>
              </a:defRPr>
            </a:lvl8pPr>
            <a:lvl9pPr lvl="8" algn="l" rtl="0">
              <a:lnSpc>
                <a:spcPct val="100000"/>
              </a:lnSpc>
              <a:spcBef>
                <a:spcPts val="0"/>
              </a:spcBef>
              <a:spcAft>
                <a:spcPts val="0"/>
              </a:spcAft>
              <a:buNone/>
              <a:defRPr sz="2800" b="1">
                <a:solidFill>
                  <a:srgbClr val="212121"/>
                </a:solidFill>
              </a:defRPr>
            </a:lvl9pPr>
          </a:lstStyle>
          <a:p>
            <a:endParaRPr/>
          </a:p>
        </p:txBody>
      </p:sp>
      <p:sp>
        <p:nvSpPr>
          <p:cNvPr id="56" name="Google Shape;56;p1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7"/>
        <p:cNvGrpSpPr/>
        <p:nvPr/>
      </p:nvGrpSpPr>
      <p:grpSpPr>
        <a:xfrm>
          <a:off x="0" y="0"/>
          <a:ext cx="0" cy="0"/>
          <a:chOff x="0" y="0"/>
          <a:chExt cx="0" cy="0"/>
        </a:xfrm>
      </p:grpSpPr>
      <p:sp>
        <p:nvSpPr>
          <p:cNvPr id="58" name="Google Shape;58;p19"/>
          <p:cNvSpPr/>
          <p:nvPr/>
        </p:nvSpPr>
        <p:spPr>
          <a:xfrm>
            <a:off x="0" y="0"/>
            <a:ext cx="9144000" cy="685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9"/>
          <p:cNvSpPr txBox="1">
            <a:spLocks noGrp="1"/>
          </p:cNvSpPr>
          <p:nvPr>
            <p:ph type="ctrTitle"/>
          </p:nvPr>
        </p:nvSpPr>
        <p:spPr>
          <a:xfrm>
            <a:off x="1837575" y="1668700"/>
            <a:ext cx="5445900" cy="352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60" name="Google Shape;60;p1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1109975" y="1831450"/>
            <a:ext cx="3266399" cy="4114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505670"/>
              </a:buClr>
              <a:buSzPts val="1800"/>
              <a:buFont typeface="Varela Round"/>
              <a:buChar char="▧"/>
              <a:defRPr sz="1800" b="0" i="0" u="none" strike="noStrike" cap="none">
                <a:solidFill>
                  <a:srgbClr val="505670"/>
                </a:solidFill>
                <a:latin typeface="Varela Round"/>
                <a:ea typeface="Varela Round"/>
                <a:cs typeface="Varela Round"/>
                <a:sym typeface="Varela Round"/>
              </a:defRPr>
            </a:lvl1pPr>
            <a:lvl2pPr marL="914400" marR="0" lvl="1" indent="-228600" algn="l" rtl="0">
              <a:lnSpc>
                <a:spcPct val="100000"/>
              </a:lnSpc>
              <a:spcBef>
                <a:spcPts val="0"/>
              </a:spcBef>
              <a:spcAft>
                <a:spcPts val="0"/>
              </a:spcAft>
              <a:buClr>
                <a:srgbClr val="505670"/>
              </a:buClr>
              <a:buSzPts val="1400"/>
              <a:buFont typeface="Varela Round"/>
              <a:buNone/>
              <a:defRPr sz="1800" b="0" i="0" u="none" strike="noStrike" cap="none">
                <a:solidFill>
                  <a:srgbClr val="505670"/>
                </a:solidFill>
                <a:latin typeface="Varela Round"/>
                <a:ea typeface="Varela Round"/>
                <a:cs typeface="Varela Round"/>
                <a:sym typeface="Varela Round"/>
              </a:defRPr>
            </a:lvl2pPr>
            <a:lvl3pPr marL="1371600" marR="0" lvl="2" indent="-228600" algn="l" rtl="0">
              <a:lnSpc>
                <a:spcPct val="100000"/>
              </a:lnSpc>
              <a:spcBef>
                <a:spcPts val="0"/>
              </a:spcBef>
              <a:spcAft>
                <a:spcPts val="0"/>
              </a:spcAft>
              <a:buClr>
                <a:srgbClr val="505670"/>
              </a:buClr>
              <a:buSzPts val="1400"/>
              <a:buFont typeface="Varela Round"/>
              <a:buNone/>
              <a:defRPr sz="1800" b="0" i="0" u="none" strike="noStrike" cap="none">
                <a:solidFill>
                  <a:srgbClr val="505670"/>
                </a:solidFill>
                <a:latin typeface="Varela Round"/>
                <a:ea typeface="Varela Round"/>
                <a:cs typeface="Varela Round"/>
                <a:sym typeface="Varela Round"/>
              </a:defRPr>
            </a:lvl3pPr>
            <a:lvl4pPr marL="1828800" marR="0" lvl="3"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4pPr>
            <a:lvl5pPr marL="2286000" marR="0" lvl="4"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5pPr>
            <a:lvl6pPr marL="2743200" marR="0" lvl="5"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6pPr>
            <a:lvl7pPr marL="3200400" marR="0" lvl="6"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7pPr>
            <a:lvl8pPr marL="3657600" marR="0" lvl="7"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8pPr>
            <a:lvl9pPr marL="4114800" marR="0" lvl="8"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12" name="Google Shape;12;p3"/>
          <p:cNvSpPr txBox="1">
            <a:spLocks noGrp="1"/>
          </p:cNvSpPr>
          <p:nvPr>
            <p:ph type="body" idx="2"/>
          </p:nvPr>
        </p:nvSpPr>
        <p:spPr>
          <a:xfrm>
            <a:off x="4915550" y="1831450"/>
            <a:ext cx="3155400" cy="4114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505670"/>
              </a:buClr>
              <a:buSzPts val="1800"/>
              <a:buFont typeface="Varela Round"/>
              <a:buChar char="▧"/>
              <a:defRPr sz="1800" b="0" i="0" u="none" strike="noStrike" cap="none">
                <a:solidFill>
                  <a:srgbClr val="505670"/>
                </a:solidFill>
                <a:latin typeface="Varela Round"/>
                <a:ea typeface="Varela Round"/>
                <a:cs typeface="Varela Round"/>
                <a:sym typeface="Varela Round"/>
              </a:defRPr>
            </a:lvl1pPr>
            <a:lvl2pPr marL="914400" marR="0" lvl="1" indent="-228600" algn="l" rtl="0">
              <a:lnSpc>
                <a:spcPct val="100000"/>
              </a:lnSpc>
              <a:spcBef>
                <a:spcPts val="0"/>
              </a:spcBef>
              <a:spcAft>
                <a:spcPts val="0"/>
              </a:spcAft>
              <a:buClr>
                <a:srgbClr val="505670"/>
              </a:buClr>
              <a:buSzPts val="1400"/>
              <a:buFont typeface="Varela Round"/>
              <a:buNone/>
              <a:defRPr sz="1800" b="0" i="0" u="none" strike="noStrike" cap="none">
                <a:solidFill>
                  <a:srgbClr val="505670"/>
                </a:solidFill>
                <a:latin typeface="Varela Round"/>
                <a:ea typeface="Varela Round"/>
                <a:cs typeface="Varela Round"/>
                <a:sym typeface="Varela Round"/>
              </a:defRPr>
            </a:lvl2pPr>
            <a:lvl3pPr marL="1371600" marR="0" lvl="2" indent="-228600" algn="l" rtl="0">
              <a:lnSpc>
                <a:spcPct val="100000"/>
              </a:lnSpc>
              <a:spcBef>
                <a:spcPts val="0"/>
              </a:spcBef>
              <a:spcAft>
                <a:spcPts val="0"/>
              </a:spcAft>
              <a:buClr>
                <a:srgbClr val="505670"/>
              </a:buClr>
              <a:buSzPts val="1400"/>
              <a:buFont typeface="Varela Round"/>
              <a:buNone/>
              <a:defRPr sz="1800" b="0" i="0" u="none" strike="noStrike" cap="none">
                <a:solidFill>
                  <a:srgbClr val="505670"/>
                </a:solidFill>
                <a:latin typeface="Varela Round"/>
                <a:ea typeface="Varela Round"/>
                <a:cs typeface="Varela Round"/>
                <a:sym typeface="Varela Round"/>
              </a:defRPr>
            </a:lvl3pPr>
            <a:lvl4pPr marL="1828800" marR="0" lvl="3"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4pPr>
            <a:lvl5pPr marL="2286000" marR="0" lvl="4"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5pPr>
            <a:lvl6pPr marL="2743200" marR="0" lvl="5"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6pPr>
            <a:lvl7pPr marL="3200400" marR="0" lvl="6"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7pPr>
            <a:lvl8pPr marL="3657600" marR="0" lvl="7"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8pPr>
            <a:lvl9pPr marL="4114800" marR="0" lvl="8"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13" name="Google Shape;13;p3"/>
          <p:cNvSpPr txBox="1">
            <a:spLocks noGrp="1"/>
          </p:cNvSpPr>
          <p:nvPr>
            <p:ph type="title"/>
          </p:nvPr>
        </p:nvSpPr>
        <p:spPr>
          <a:xfrm>
            <a:off x="1027950" y="689775"/>
            <a:ext cx="7088099" cy="910499"/>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979CB8"/>
              </a:buClr>
              <a:buSzPts val="1400"/>
              <a:buFont typeface="Shadows Into Light"/>
              <a:buNone/>
              <a:defRPr sz="3000" b="0" i="0" u="none" strike="noStrike" cap="none">
                <a:solidFill>
                  <a:srgbClr val="979CB8"/>
                </a:solidFill>
                <a:latin typeface="Shadows Into Light"/>
                <a:ea typeface="Shadows Into Light"/>
                <a:cs typeface="Shadows Into Light"/>
                <a:sym typeface="Shadows Into Light"/>
              </a:defRPr>
            </a:lvl1pPr>
            <a:lvl2pPr lvl="1"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2pPr>
            <a:lvl3pPr lvl="2"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3pPr>
            <a:lvl4pPr lvl="3"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4pPr>
            <a:lvl5pPr lvl="4"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5pPr>
            <a:lvl6pPr lvl="5"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6pPr>
            <a:lvl7pPr lvl="6"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7pPr>
            <a:lvl8pPr lvl="7"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8pPr>
            <a:lvl9pPr lvl="8"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9pPr>
          </a:lstStyle>
          <a:p>
            <a:endParaRPr/>
          </a:p>
        </p:txBody>
      </p:sp>
      <p:sp>
        <p:nvSpPr>
          <p:cNvPr id="14" name="Google Shape;14;p3"/>
          <p:cNvSpPr/>
          <p:nvPr/>
        </p:nvSpPr>
        <p:spPr>
          <a:xfrm>
            <a:off x="3120675" y="1533250"/>
            <a:ext cx="3060325" cy="15325"/>
          </a:xfrm>
          <a:custGeom>
            <a:avLst/>
            <a:gdLst/>
            <a:ahLst/>
            <a:cxnLst/>
            <a:rect l="l" t="t" r="r" b="b"/>
            <a:pathLst>
              <a:path w="120000" h="120000" extrusionOk="0">
                <a:moveTo>
                  <a:pt x="0" y="62055"/>
                </a:moveTo>
                <a:cubicBezTo>
                  <a:pt x="39991" y="218466"/>
                  <a:pt x="79999" y="0"/>
                  <a:pt x="120000" y="0"/>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068250" y="1577725"/>
            <a:ext cx="3226850" cy="15875"/>
          </a:xfrm>
          <a:custGeom>
            <a:avLst/>
            <a:gdLst/>
            <a:ahLst/>
            <a:cxnLst/>
            <a:rect l="l" t="t" r="r" b="b"/>
            <a:pathLst>
              <a:path w="120000" h="120000" extrusionOk="0">
                <a:moveTo>
                  <a:pt x="0" y="0"/>
                </a:moveTo>
                <a:cubicBezTo>
                  <a:pt x="40000" y="0"/>
                  <a:pt x="79998" y="120000"/>
                  <a:pt x="120000" y="120000"/>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80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1650450" y="1830109"/>
            <a:ext cx="5843100" cy="15465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505670"/>
              </a:buClr>
              <a:buSzPts val="1400"/>
              <a:buFont typeface="Shadows Into Light"/>
              <a:buNone/>
              <a:defRPr sz="4800" b="0" i="0" u="none" strike="noStrike" cap="none">
                <a:solidFill>
                  <a:srgbClr val="505670"/>
                </a:solidFill>
                <a:latin typeface="Shadows Into Light"/>
                <a:ea typeface="Shadows Into Light"/>
                <a:cs typeface="Shadows Into Light"/>
                <a:sym typeface="Shadows Into Light"/>
              </a:defRPr>
            </a:lvl1pPr>
            <a:lvl2pPr lvl="1" indent="0" algn="ctr" rtl="0">
              <a:spcBef>
                <a:spcPts val="0"/>
              </a:spcBef>
              <a:spcAft>
                <a:spcPts val="0"/>
              </a:spcAft>
              <a:buClr>
                <a:srgbClr val="505670"/>
              </a:buClr>
              <a:buSzPts val="1400"/>
              <a:buFont typeface="Shadows Into Light"/>
              <a:buNone/>
              <a:defRPr sz="4800">
                <a:solidFill>
                  <a:srgbClr val="505670"/>
                </a:solidFill>
                <a:latin typeface="Shadows Into Light"/>
                <a:ea typeface="Shadows Into Light"/>
                <a:cs typeface="Shadows Into Light"/>
                <a:sym typeface="Shadows Into Light"/>
              </a:defRPr>
            </a:lvl2pPr>
            <a:lvl3pPr lvl="2" indent="0" algn="ctr" rtl="0">
              <a:spcBef>
                <a:spcPts val="0"/>
              </a:spcBef>
              <a:spcAft>
                <a:spcPts val="0"/>
              </a:spcAft>
              <a:buClr>
                <a:srgbClr val="505670"/>
              </a:buClr>
              <a:buSzPts val="1400"/>
              <a:buFont typeface="Shadows Into Light"/>
              <a:buNone/>
              <a:defRPr sz="4800">
                <a:solidFill>
                  <a:srgbClr val="505670"/>
                </a:solidFill>
                <a:latin typeface="Shadows Into Light"/>
                <a:ea typeface="Shadows Into Light"/>
                <a:cs typeface="Shadows Into Light"/>
                <a:sym typeface="Shadows Into Light"/>
              </a:defRPr>
            </a:lvl3pPr>
            <a:lvl4pPr lvl="3" indent="0" algn="ctr" rtl="0">
              <a:spcBef>
                <a:spcPts val="0"/>
              </a:spcBef>
              <a:spcAft>
                <a:spcPts val="0"/>
              </a:spcAft>
              <a:buClr>
                <a:srgbClr val="505670"/>
              </a:buClr>
              <a:buSzPts val="1400"/>
              <a:buFont typeface="Shadows Into Light"/>
              <a:buNone/>
              <a:defRPr sz="4800">
                <a:solidFill>
                  <a:srgbClr val="505670"/>
                </a:solidFill>
                <a:latin typeface="Shadows Into Light"/>
                <a:ea typeface="Shadows Into Light"/>
                <a:cs typeface="Shadows Into Light"/>
                <a:sym typeface="Shadows Into Light"/>
              </a:defRPr>
            </a:lvl4pPr>
            <a:lvl5pPr lvl="4" indent="0" algn="ctr" rtl="0">
              <a:spcBef>
                <a:spcPts val="0"/>
              </a:spcBef>
              <a:spcAft>
                <a:spcPts val="0"/>
              </a:spcAft>
              <a:buClr>
                <a:srgbClr val="505670"/>
              </a:buClr>
              <a:buSzPts val="1400"/>
              <a:buFont typeface="Shadows Into Light"/>
              <a:buNone/>
              <a:defRPr sz="4800">
                <a:solidFill>
                  <a:srgbClr val="505670"/>
                </a:solidFill>
                <a:latin typeface="Shadows Into Light"/>
                <a:ea typeface="Shadows Into Light"/>
                <a:cs typeface="Shadows Into Light"/>
                <a:sym typeface="Shadows Into Light"/>
              </a:defRPr>
            </a:lvl5pPr>
            <a:lvl6pPr lvl="5" indent="0" algn="ctr" rtl="0">
              <a:spcBef>
                <a:spcPts val="0"/>
              </a:spcBef>
              <a:spcAft>
                <a:spcPts val="0"/>
              </a:spcAft>
              <a:buClr>
                <a:srgbClr val="505670"/>
              </a:buClr>
              <a:buSzPts val="1400"/>
              <a:buFont typeface="Shadows Into Light"/>
              <a:buNone/>
              <a:defRPr sz="4800">
                <a:solidFill>
                  <a:srgbClr val="505670"/>
                </a:solidFill>
                <a:latin typeface="Shadows Into Light"/>
                <a:ea typeface="Shadows Into Light"/>
                <a:cs typeface="Shadows Into Light"/>
                <a:sym typeface="Shadows Into Light"/>
              </a:defRPr>
            </a:lvl6pPr>
            <a:lvl7pPr lvl="6" indent="0" algn="ctr" rtl="0">
              <a:spcBef>
                <a:spcPts val="0"/>
              </a:spcBef>
              <a:spcAft>
                <a:spcPts val="0"/>
              </a:spcAft>
              <a:buClr>
                <a:srgbClr val="505670"/>
              </a:buClr>
              <a:buSzPts val="1400"/>
              <a:buFont typeface="Shadows Into Light"/>
              <a:buNone/>
              <a:defRPr sz="4800">
                <a:solidFill>
                  <a:srgbClr val="505670"/>
                </a:solidFill>
                <a:latin typeface="Shadows Into Light"/>
                <a:ea typeface="Shadows Into Light"/>
                <a:cs typeface="Shadows Into Light"/>
                <a:sym typeface="Shadows Into Light"/>
              </a:defRPr>
            </a:lvl7pPr>
            <a:lvl8pPr lvl="7" indent="0" algn="ctr" rtl="0">
              <a:spcBef>
                <a:spcPts val="0"/>
              </a:spcBef>
              <a:spcAft>
                <a:spcPts val="0"/>
              </a:spcAft>
              <a:buClr>
                <a:srgbClr val="505670"/>
              </a:buClr>
              <a:buSzPts val="1400"/>
              <a:buFont typeface="Shadows Into Light"/>
              <a:buNone/>
              <a:defRPr sz="4800">
                <a:solidFill>
                  <a:srgbClr val="505670"/>
                </a:solidFill>
                <a:latin typeface="Shadows Into Light"/>
                <a:ea typeface="Shadows Into Light"/>
                <a:cs typeface="Shadows Into Light"/>
                <a:sym typeface="Shadows Into Light"/>
              </a:defRPr>
            </a:lvl8pPr>
            <a:lvl9pPr lvl="8" indent="0" algn="ctr" rtl="0">
              <a:spcBef>
                <a:spcPts val="0"/>
              </a:spcBef>
              <a:spcAft>
                <a:spcPts val="0"/>
              </a:spcAft>
              <a:buClr>
                <a:srgbClr val="505670"/>
              </a:buClr>
              <a:buSzPts val="1400"/>
              <a:buFont typeface="Shadows Into Light"/>
              <a:buNone/>
              <a:defRPr sz="4800">
                <a:solidFill>
                  <a:srgbClr val="505670"/>
                </a:solidFill>
                <a:latin typeface="Shadows Into Light"/>
                <a:ea typeface="Shadows Into Light"/>
                <a:cs typeface="Shadows Into Light"/>
                <a:sym typeface="Shadows Into Light"/>
              </a:defRPr>
            </a:lvl9pPr>
          </a:lstStyle>
          <a:p>
            <a:endParaRPr/>
          </a:p>
        </p:txBody>
      </p:sp>
      <p:sp>
        <p:nvSpPr>
          <p:cNvPr id="19" name="Google Shape;19;p5"/>
          <p:cNvSpPr txBox="1">
            <a:spLocks noGrp="1"/>
          </p:cNvSpPr>
          <p:nvPr>
            <p:ph type="subTitle" idx="1"/>
          </p:nvPr>
        </p:nvSpPr>
        <p:spPr>
          <a:xfrm>
            <a:off x="1650450" y="3505725"/>
            <a:ext cx="5843100" cy="10464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979CB8"/>
              </a:buClr>
              <a:buSzPts val="2400"/>
              <a:buFont typeface="Varela Round"/>
              <a:buNone/>
              <a:defRPr sz="2400" b="0" i="0" u="none" strike="noStrike" cap="none">
                <a:solidFill>
                  <a:srgbClr val="979CB8"/>
                </a:solidFill>
                <a:latin typeface="Varela Round"/>
                <a:ea typeface="Varela Round"/>
                <a:cs typeface="Varela Round"/>
                <a:sym typeface="Varela Round"/>
              </a:defRPr>
            </a:lvl1pPr>
            <a:lvl2pPr marL="457200" marR="0" lvl="1" indent="0" algn="ctr" rtl="0">
              <a:lnSpc>
                <a:spcPct val="100000"/>
              </a:lnSpc>
              <a:spcBef>
                <a:spcPts val="0"/>
              </a:spcBef>
              <a:spcAft>
                <a:spcPts val="0"/>
              </a:spcAft>
              <a:buClr>
                <a:srgbClr val="979CB8"/>
              </a:buClr>
              <a:buSzPts val="1400"/>
              <a:buFont typeface="Varela Round"/>
              <a:buNone/>
              <a:defRPr sz="3000" b="0" i="0" u="none" strike="noStrike" cap="none">
                <a:solidFill>
                  <a:srgbClr val="979CB8"/>
                </a:solidFill>
                <a:latin typeface="Varela Round"/>
                <a:ea typeface="Varela Round"/>
                <a:cs typeface="Varela Round"/>
                <a:sym typeface="Varela Round"/>
              </a:defRPr>
            </a:lvl2pPr>
            <a:lvl3pPr marL="914400" marR="0" lvl="2" indent="0" algn="ctr" rtl="0">
              <a:lnSpc>
                <a:spcPct val="100000"/>
              </a:lnSpc>
              <a:spcBef>
                <a:spcPts val="0"/>
              </a:spcBef>
              <a:spcAft>
                <a:spcPts val="0"/>
              </a:spcAft>
              <a:buClr>
                <a:srgbClr val="979CB8"/>
              </a:buClr>
              <a:buSzPts val="1400"/>
              <a:buFont typeface="Varela Round"/>
              <a:buNone/>
              <a:defRPr sz="3000" b="0" i="0" u="none" strike="noStrike" cap="none">
                <a:solidFill>
                  <a:srgbClr val="979CB8"/>
                </a:solidFill>
                <a:latin typeface="Varela Round"/>
                <a:ea typeface="Varela Round"/>
                <a:cs typeface="Varela Round"/>
                <a:sym typeface="Varela Round"/>
              </a:defRPr>
            </a:lvl3pPr>
            <a:lvl4pPr marL="1371600" marR="0" lvl="3" indent="0" algn="ctr" rtl="0">
              <a:lnSpc>
                <a:spcPct val="100000"/>
              </a:lnSpc>
              <a:spcBef>
                <a:spcPts val="0"/>
              </a:spcBef>
              <a:spcAft>
                <a:spcPts val="0"/>
              </a:spcAft>
              <a:buClr>
                <a:srgbClr val="979CB8"/>
              </a:buClr>
              <a:buSzPts val="1400"/>
              <a:buFont typeface="Varela Round"/>
              <a:buNone/>
              <a:defRPr sz="3000" b="0" i="0" u="none" strike="noStrike" cap="none">
                <a:solidFill>
                  <a:srgbClr val="979CB8"/>
                </a:solidFill>
                <a:latin typeface="Varela Round"/>
                <a:ea typeface="Varela Round"/>
                <a:cs typeface="Varela Round"/>
                <a:sym typeface="Varela Round"/>
              </a:defRPr>
            </a:lvl4pPr>
            <a:lvl5pPr marL="1828800" marR="0" lvl="4" indent="0" algn="ctr" rtl="0">
              <a:lnSpc>
                <a:spcPct val="100000"/>
              </a:lnSpc>
              <a:spcBef>
                <a:spcPts val="0"/>
              </a:spcBef>
              <a:spcAft>
                <a:spcPts val="0"/>
              </a:spcAft>
              <a:buClr>
                <a:srgbClr val="979CB8"/>
              </a:buClr>
              <a:buSzPts val="1400"/>
              <a:buFont typeface="Varela Round"/>
              <a:buNone/>
              <a:defRPr sz="3000" b="0" i="0" u="none" strike="noStrike" cap="none">
                <a:solidFill>
                  <a:srgbClr val="979CB8"/>
                </a:solidFill>
                <a:latin typeface="Varela Round"/>
                <a:ea typeface="Varela Round"/>
                <a:cs typeface="Varela Round"/>
                <a:sym typeface="Varela Round"/>
              </a:defRPr>
            </a:lvl5pPr>
            <a:lvl6pPr marL="2286000" marR="0" lvl="5" indent="0" algn="ctr" rtl="0">
              <a:lnSpc>
                <a:spcPct val="100000"/>
              </a:lnSpc>
              <a:spcBef>
                <a:spcPts val="0"/>
              </a:spcBef>
              <a:spcAft>
                <a:spcPts val="0"/>
              </a:spcAft>
              <a:buClr>
                <a:srgbClr val="979CB8"/>
              </a:buClr>
              <a:buSzPts val="1400"/>
              <a:buFont typeface="Varela Round"/>
              <a:buNone/>
              <a:defRPr sz="3000" b="0" i="0" u="none" strike="noStrike" cap="none">
                <a:solidFill>
                  <a:srgbClr val="979CB8"/>
                </a:solidFill>
                <a:latin typeface="Varela Round"/>
                <a:ea typeface="Varela Round"/>
                <a:cs typeface="Varela Round"/>
                <a:sym typeface="Varela Round"/>
              </a:defRPr>
            </a:lvl6pPr>
            <a:lvl7pPr marL="2743200" marR="0" lvl="6" indent="0" algn="ctr" rtl="0">
              <a:lnSpc>
                <a:spcPct val="100000"/>
              </a:lnSpc>
              <a:spcBef>
                <a:spcPts val="0"/>
              </a:spcBef>
              <a:spcAft>
                <a:spcPts val="0"/>
              </a:spcAft>
              <a:buClr>
                <a:srgbClr val="979CB8"/>
              </a:buClr>
              <a:buSzPts val="1400"/>
              <a:buFont typeface="Varela Round"/>
              <a:buNone/>
              <a:defRPr sz="3000" b="0" i="0" u="none" strike="noStrike" cap="none">
                <a:solidFill>
                  <a:srgbClr val="979CB8"/>
                </a:solidFill>
                <a:latin typeface="Varela Round"/>
                <a:ea typeface="Varela Round"/>
                <a:cs typeface="Varela Round"/>
                <a:sym typeface="Varela Round"/>
              </a:defRPr>
            </a:lvl7pPr>
            <a:lvl8pPr marL="3200400" marR="0" lvl="7" indent="0" algn="ctr" rtl="0">
              <a:lnSpc>
                <a:spcPct val="100000"/>
              </a:lnSpc>
              <a:spcBef>
                <a:spcPts val="0"/>
              </a:spcBef>
              <a:spcAft>
                <a:spcPts val="0"/>
              </a:spcAft>
              <a:buClr>
                <a:srgbClr val="979CB8"/>
              </a:buClr>
              <a:buSzPts val="1400"/>
              <a:buFont typeface="Varela Round"/>
              <a:buNone/>
              <a:defRPr sz="3000" b="0" i="0" u="none" strike="noStrike" cap="none">
                <a:solidFill>
                  <a:srgbClr val="979CB8"/>
                </a:solidFill>
                <a:latin typeface="Varela Round"/>
                <a:ea typeface="Varela Round"/>
                <a:cs typeface="Varela Round"/>
                <a:sym typeface="Varela Round"/>
              </a:defRPr>
            </a:lvl8pPr>
            <a:lvl9pPr marL="3657600" marR="0" lvl="8" indent="0" algn="ctr" rtl="0">
              <a:lnSpc>
                <a:spcPct val="100000"/>
              </a:lnSpc>
              <a:spcBef>
                <a:spcPts val="0"/>
              </a:spcBef>
              <a:spcAft>
                <a:spcPts val="0"/>
              </a:spcAft>
              <a:buClr>
                <a:srgbClr val="979CB8"/>
              </a:buClr>
              <a:buSzPts val="1400"/>
              <a:buFont typeface="Varela Round"/>
              <a:buNone/>
              <a:defRPr sz="3000" b="0" i="0" u="none" strike="noStrike" cap="none">
                <a:solidFill>
                  <a:srgbClr val="979CB8"/>
                </a:solidFill>
                <a:latin typeface="Varela Round"/>
                <a:ea typeface="Varela Round"/>
                <a:cs typeface="Varela Round"/>
                <a:sym typeface="Varela Roun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1404600" y="2882400"/>
            <a:ext cx="6334799" cy="1093199"/>
          </a:xfrm>
          <a:prstGeom prst="rect">
            <a:avLst/>
          </a:prstGeom>
          <a:noFill/>
          <a:ln>
            <a:noFill/>
          </a:ln>
        </p:spPr>
        <p:txBody>
          <a:bodyPr spcFirstLastPara="1" wrap="square" lIns="91425" tIns="91425" rIns="91425" bIns="91425" anchor="t" anchorCtr="0">
            <a:noAutofit/>
          </a:bodyPr>
          <a:lstStyle>
            <a:lvl1pPr marL="457200" marR="0" lvl="0" indent="-419100" algn="ctr" rtl="0">
              <a:lnSpc>
                <a:spcPct val="100000"/>
              </a:lnSpc>
              <a:spcBef>
                <a:spcPts val="0"/>
              </a:spcBef>
              <a:spcAft>
                <a:spcPts val="0"/>
              </a:spcAft>
              <a:buClr>
                <a:srgbClr val="505670"/>
              </a:buClr>
              <a:buSzPts val="3000"/>
              <a:buFont typeface="Shadows Into Light"/>
              <a:buChar char="▧"/>
              <a:defRPr sz="3000" b="0" i="0" u="none" strike="noStrike" cap="none">
                <a:solidFill>
                  <a:srgbClr val="505670"/>
                </a:solidFill>
                <a:latin typeface="Shadows Into Light"/>
                <a:ea typeface="Shadows Into Light"/>
                <a:cs typeface="Shadows Into Light"/>
                <a:sym typeface="Shadows Into Light"/>
              </a:defRPr>
            </a:lvl1pPr>
            <a:lvl2pPr marL="914400" marR="0" lvl="1" indent="-228600" algn="ctr" rtl="0">
              <a:lnSpc>
                <a:spcPct val="100000"/>
              </a:lnSpc>
              <a:spcBef>
                <a:spcPts val="0"/>
              </a:spcBef>
              <a:spcAft>
                <a:spcPts val="0"/>
              </a:spcAft>
              <a:buClr>
                <a:srgbClr val="505670"/>
              </a:buClr>
              <a:buSzPts val="1400"/>
              <a:buFont typeface="Shadows Into Light"/>
              <a:buNone/>
              <a:defRPr sz="3000" b="0" i="0" u="none" strike="noStrike" cap="none">
                <a:solidFill>
                  <a:srgbClr val="505670"/>
                </a:solidFill>
                <a:latin typeface="Shadows Into Light"/>
                <a:ea typeface="Shadows Into Light"/>
                <a:cs typeface="Shadows Into Light"/>
                <a:sym typeface="Shadows Into Light"/>
              </a:defRPr>
            </a:lvl2pPr>
            <a:lvl3pPr marL="1371600" marR="0" lvl="2" indent="-228600" algn="ctr" rtl="0">
              <a:lnSpc>
                <a:spcPct val="100000"/>
              </a:lnSpc>
              <a:spcBef>
                <a:spcPts val="0"/>
              </a:spcBef>
              <a:spcAft>
                <a:spcPts val="0"/>
              </a:spcAft>
              <a:buClr>
                <a:srgbClr val="505670"/>
              </a:buClr>
              <a:buSzPts val="1400"/>
              <a:buFont typeface="Shadows Into Light"/>
              <a:buNone/>
              <a:defRPr sz="3000" b="0" i="0" u="none" strike="noStrike" cap="none">
                <a:solidFill>
                  <a:srgbClr val="505670"/>
                </a:solidFill>
                <a:latin typeface="Shadows Into Light"/>
                <a:ea typeface="Shadows Into Light"/>
                <a:cs typeface="Shadows Into Light"/>
                <a:sym typeface="Shadows Into Light"/>
              </a:defRPr>
            </a:lvl3pPr>
            <a:lvl4pPr marL="1828800" marR="0" lvl="3" indent="-228600" algn="ctr" rtl="0">
              <a:lnSpc>
                <a:spcPct val="100000"/>
              </a:lnSpc>
              <a:spcBef>
                <a:spcPts val="0"/>
              </a:spcBef>
              <a:spcAft>
                <a:spcPts val="0"/>
              </a:spcAft>
              <a:buClr>
                <a:srgbClr val="505670"/>
              </a:buClr>
              <a:buSzPts val="1400"/>
              <a:buFont typeface="Shadows Into Light"/>
              <a:buNone/>
              <a:defRPr sz="3000" b="0" i="0" u="none" strike="noStrike" cap="none">
                <a:solidFill>
                  <a:srgbClr val="505670"/>
                </a:solidFill>
                <a:latin typeface="Shadows Into Light"/>
                <a:ea typeface="Shadows Into Light"/>
                <a:cs typeface="Shadows Into Light"/>
                <a:sym typeface="Shadows Into Light"/>
              </a:defRPr>
            </a:lvl4pPr>
            <a:lvl5pPr marL="2286000" marR="0" lvl="4" indent="-228600" algn="ctr" rtl="0">
              <a:lnSpc>
                <a:spcPct val="100000"/>
              </a:lnSpc>
              <a:spcBef>
                <a:spcPts val="0"/>
              </a:spcBef>
              <a:spcAft>
                <a:spcPts val="0"/>
              </a:spcAft>
              <a:buClr>
                <a:srgbClr val="505670"/>
              </a:buClr>
              <a:buSzPts val="1400"/>
              <a:buFont typeface="Shadows Into Light"/>
              <a:buNone/>
              <a:defRPr sz="3000" b="0" i="0" u="none" strike="noStrike" cap="none">
                <a:solidFill>
                  <a:srgbClr val="505670"/>
                </a:solidFill>
                <a:latin typeface="Shadows Into Light"/>
                <a:ea typeface="Shadows Into Light"/>
                <a:cs typeface="Shadows Into Light"/>
                <a:sym typeface="Shadows Into Light"/>
              </a:defRPr>
            </a:lvl5pPr>
            <a:lvl6pPr marL="2743200" marR="0" lvl="5" indent="-228600" algn="ctr" rtl="0">
              <a:lnSpc>
                <a:spcPct val="100000"/>
              </a:lnSpc>
              <a:spcBef>
                <a:spcPts val="0"/>
              </a:spcBef>
              <a:spcAft>
                <a:spcPts val="0"/>
              </a:spcAft>
              <a:buClr>
                <a:srgbClr val="505670"/>
              </a:buClr>
              <a:buSzPts val="1400"/>
              <a:buFont typeface="Shadows Into Light"/>
              <a:buNone/>
              <a:defRPr sz="3000" b="0" i="0" u="none" strike="noStrike" cap="none">
                <a:solidFill>
                  <a:srgbClr val="505670"/>
                </a:solidFill>
                <a:latin typeface="Shadows Into Light"/>
                <a:ea typeface="Shadows Into Light"/>
                <a:cs typeface="Shadows Into Light"/>
                <a:sym typeface="Shadows Into Light"/>
              </a:defRPr>
            </a:lvl6pPr>
            <a:lvl7pPr marL="3200400" marR="0" lvl="6" indent="-228600" algn="ctr" rtl="0">
              <a:lnSpc>
                <a:spcPct val="100000"/>
              </a:lnSpc>
              <a:spcBef>
                <a:spcPts val="0"/>
              </a:spcBef>
              <a:spcAft>
                <a:spcPts val="0"/>
              </a:spcAft>
              <a:buClr>
                <a:srgbClr val="505670"/>
              </a:buClr>
              <a:buSzPts val="1400"/>
              <a:buFont typeface="Shadows Into Light"/>
              <a:buNone/>
              <a:defRPr sz="3000" b="0" i="0" u="none" strike="noStrike" cap="none">
                <a:solidFill>
                  <a:srgbClr val="505670"/>
                </a:solidFill>
                <a:latin typeface="Shadows Into Light"/>
                <a:ea typeface="Shadows Into Light"/>
                <a:cs typeface="Shadows Into Light"/>
                <a:sym typeface="Shadows Into Light"/>
              </a:defRPr>
            </a:lvl7pPr>
            <a:lvl8pPr marL="3657600" marR="0" lvl="7" indent="-228600" algn="ctr" rtl="0">
              <a:lnSpc>
                <a:spcPct val="100000"/>
              </a:lnSpc>
              <a:spcBef>
                <a:spcPts val="0"/>
              </a:spcBef>
              <a:spcAft>
                <a:spcPts val="0"/>
              </a:spcAft>
              <a:buClr>
                <a:srgbClr val="505670"/>
              </a:buClr>
              <a:buSzPts val="1400"/>
              <a:buFont typeface="Shadows Into Light"/>
              <a:buNone/>
              <a:defRPr sz="3000" b="0" i="0" u="none" strike="noStrike" cap="none">
                <a:solidFill>
                  <a:srgbClr val="505670"/>
                </a:solidFill>
                <a:latin typeface="Shadows Into Light"/>
                <a:ea typeface="Shadows Into Light"/>
                <a:cs typeface="Shadows Into Light"/>
                <a:sym typeface="Shadows Into Light"/>
              </a:defRPr>
            </a:lvl8pPr>
            <a:lvl9pPr marL="4114800" marR="0" lvl="8" indent="-228600" algn="ctr" rtl="0">
              <a:lnSpc>
                <a:spcPct val="100000"/>
              </a:lnSpc>
              <a:spcBef>
                <a:spcPts val="0"/>
              </a:spcBef>
              <a:spcAft>
                <a:spcPts val="0"/>
              </a:spcAft>
              <a:buClr>
                <a:srgbClr val="505670"/>
              </a:buClr>
              <a:buSzPts val="1400"/>
              <a:buFont typeface="Shadows Into Light"/>
              <a:buNone/>
              <a:defRPr sz="3000" b="0" i="0" u="none" strike="noStrike" cap="none">
                <a:solidFill>
                  <a:srgbClr val="505670"/>
                </a:solidFill>
                <a:latin typeface="Shadows Into Light"/>
                <a:ea typeface="Shadows Into Light"/>
                <a:cs typeface="Shadows Into Light"/>
                <a:sym typeface="Shadows Into Light"/>
              </a:defRPr>
            </a:lvl9pPr>
          </a:lstStyle>
          <a:p>
            <a:endParaRPr/>
          </a:p>
        </p:txBody>
      </p:sp>
      <p:sp>
        <p:nvSpPr>
          <p:cNvPr id="22" name="Google Shape;22;p6"/>
          <p:cNvSpPr txBox="1"/>
          <p:nvPr/>
        </p:nvSpPr>
        <p:spPr>
          <a:xfrm>
            <a:off x="3593400" y="1651425"/>
            <a:ext cx="1957200" cy="87149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979CB8"/>
              </a:buClr>
              <a:buFont typeface="Varela Round"/>
              <a:buNone/>
            </a:pPr>
            <a:r>
              <a:rPr lang="en" sz="9600" b="0" i="0" u="none" strike="noStrike" cap="none">
                <a:solidFill>
                  <a:srgbClr val="979CB8"/>
                </a:solidFill>
                <a:latin typeface="Varela Round"/>
                <a:ea typeface="Varela Round"/>
                <a:cs typeface="Varela Round"/>
                <a:sym typeface="Varela Round"/>
              </a:rPr>
              <a:t>“</a:t>
            </a:r>
            <a:endParaRPr/>
          </a:p>
        </p:txBody>
      </p:sp>
      <p:sp>
        <p:nvSpPr>
          <p:cNvPr id="23" name="Google Shape;23;p6"/>
          <p:cNvSpPr/>
          <p:nvPr/>
        </p:nvSpPr>
        <p:spPr>
          <a:xfrm>
            <a:off x="3950607" y="1571221"/>
            <a:ext cx="1308410" cy="1159078"/>
          </a:xfrm>
          <a:custGeom>
            <a:avLst/>
            <a:gdLst/>
            <a:ahLst/>
            <a:cxnLst/>
            <a:rect l="l" t="t" r="r" b="b"/>
            <a:pathLst>
              <a:path w="120000" h="120000" extrusionOk="0">
                <a:moveTo>
                  <a:pt x="63628" y="2182"/>
                </a:moveTo>
                <a:cubicBezTo>
                  <a:pt x="51385" y="1226"/>
                  <a:pt x="35002" y="-3990"/>
                  <a:pt x="27017" y="6534"/>
                </a:cubicBezTo>
                <a:cubicBezTo>
                  <a:pt x="7635" y="32075"/>
                  <a:pt x="757" y="86093"/>
                  <a:pt x="23807" y="107395"/>
                </a:cubicBezTo>
                <a:cubicBezTo>
                  <a:pt x="38899" y="121343"/>
                  <a:pt x="62455" y="121677"/>
                  <a:pt x="81612" y="117554"/>
                </a:cubicBezTo>
                <a:cubicBezTo>
                  <a:pt x="94135" y="114856"/>
                  <a:pt x="101128" y="97877"/>
                  <a:pt x="106661" y="84901"/>
                </a:cubicBezTo>
                <a:cubicBezTo>
                  <a:pt x="111890" y="72631"/>
                  <a:pt x="123497" y="59015"/>
                  <a:pt x="118863" y="46444"/>
                </a:cubicBezTo>
                <a:cubicBezTo>
                  <a:pt x="116004" y="38692"/>
                  <a:pt x="108297" y="34496"/>
                  <a:pt x="102165" y="29755"/>
                </a:cubicBezTo>
                <a:cubicBezTo>
                  <a:pt x="84893" y="16405"/>
                  <a:pt x="62795" y="-2095"/>
                  <a:pt x="43075" y="5809"/>
                </a:cubicBezTo>
                <a:cubicBezTo>
                  <a:pt x="27821" y="11922"/>
                  <a:pt x="10547" y="22207"/>
                  <a:pt x="4538" y="39186"/>
                </a:cubicBezTo>
                <a:cubicBezTo>
                  <a:pt x="-2073" y="57875"/>
                  <a:pt x="-1494" y="82668"/>
                  <a:pt x="8392" y="99412"/>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6"/>
          <p:cNvSpPr/>
          <p:nvPr/>
        </p:nvSpPr>
        <p:spPr>
          <a:xfrm>
            <a:off x="3874667" y="1485125"/>
            <a:ext cx="1394664" cy="1302551"/>
          </a:xfrm>
          <a:custGeom>
            <a:avLst/>
            <a:gdLst/>
            <a:ahLst/>
            <a:cxnLst/>
            <a:rect l="l" t="t" r="r" b="b"/>
            <a:pathLst>
              <a:path w="120000" h="120000" extrusionOk="0">
                <a:moveTo>
                  <a:pt x="39569" y="0"/>
                </a:moveTo>
                <a:cubicBezTo>
                  <a:pt x="25773" y="0"/>
                  <a:pt x="11962" y="15302"/>
                  <a:pt x="8838" y="29701"/>
                </a:cubicBezTo>
                <a:cubicBezTo>
                  <a:pt x="4489" y="49735"/>
                  <a:pt x="10843" y="73084"/>
                  <a:pt x="22095" y="89751"/>
                </a:cubicBezTo>
                <a:cubicBezTo>
                  <a:pt x="33784" y="107065"/>
                  <a:pt x="55427" y="122836"/>
                  <a:pt x="75121" y="119452"/>
                </a:cubicBezTo>
                <a:cubicBezTo>
                  <a:pt x="93487" y="116294"/>
                  <a:pt x="94522" y="115357"/>
                  <a:pt x="108863" y="102663"/>
                </a:cubicBezTo>
                <a:cubicBezTo>
                  <a:pt x="118856" y="93816"/>
                  <a:pt x="122891" y="74515"/>
                  <a:pt x="117300" y="61986"/>
                </a:cubicBezTo>
                <a:cubicBezTo>
                  <a:pt x="110767" y="47351"/>
                  <a:pt x="106918" y="50173"/>
                  <a:pt x="96813" y="38095"/>
                </a:cubicBezTo>
                <a:cubicBezTo>
                  <a:pt x="89795" y="29705"/>
                  <a:pt x="83796" y="18698"/>
                  <a:pt x="73916" y="14850"/>
                </a:cubicBezTo>
                <a:cubicBezTo>
                  <a:pt x="63533" y="10805"/>
                  <a:pt x="51091" y="10621"/>
                  <a:pt x="40774" y="14850"/>
                </a:cubicBezTo>
                <a:cubicBezTo>
                  <a:pt x="17381" y="24432"/>
                  <a:pt x="-7269" y="59103"/>
                  <a:pt x="2211" y="83940"/>
                </a:cubicBezTo>
                <a:cubicBezTo>
                  <a:pt x="15443" y="118603"/>
                  <a:pt x="93749" y="117277"/>
                  <a:pt x="107057" y="82647"/>
                </a:cubicBezTo>
                <a:cubicBezTo>
                  <a:pt x="111875" y="70101"/>
                  <a:pt x="115077" y="53400"/>
                  <a:pt x="108261" y="41970"/>
                </a:cubicBezTo>
                <a:cubicBezTo>
                  <a:pt x="100834" y="29513"/>
                  <a:pt x="89508" y="19602"/>
                  <a:pt x="77532" y="12268"/>
                </a:cubicBezTo>
                <a:cubicBezTo>
                  <a:pt x="61387" y="2380"/>
                  <a:pt x="33854" y="7305"/>
                  <a:pt x="22697" y="23245"/>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027950" y="689775"/>
            <a:ext cx="7088099" cy="910499"/>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979CB8"/>
              </a:buClr>
              <a:buSzPts val="1400"/>
              <a:buFont typeface="Shadows Into Light"/>
              <a:buNone/>
              <a:defRPr sz="3000" b="0" i="0" u="none" strike="noStrike" cap="none">
                <a:solidFill>
                  <a:srgbClr val="979CB8"/>
                </a:solidFill>
                <a:latin typeface="Shadows Into Light"/>
                <a:ea typeface="Shadows Into Light"/>
                <a:cs typeface="Shadows Into Light"/>
                <a:sym typeface="Shadows Into Light"/>
              </a:defRPr>
            </a:lvl1pPr>
            <a:lvl2pPr lvl="1" indent="0" algn="ctr">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2pPr>
            <a:lvl3pPr lvl="2" indent="0" algn="ctr">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3pPr>
            <a:lvl4pPr lvl="3" indent="0" algn="ctr">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4pPr>
            <a:lvl5pPr lvl="4" indent="0" algn="ctr">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5pPr>
            <a:lvl6pPr lvl="5" indent="0" algn="ctr">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6pPr>
            <a:lvl7pPr lvl="6" indent="0" algn="ctr">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7pPr>
            <a:lvl8pPr lvl="7" indent="0" algn="ctr">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8pPr>
            <a:lvl9pPr lvl="8" indent="0" algn="ctr">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9pPr>
          </a:lstStyle>
          <a:p>
            <a:endParaRPr/>
          </a:p>
        </p:txBody>
      </p:sp>
      <p:sp>
        <p:nvSpPr>
          <p:cNvPr id="27" name="Google Shape;27;p7"/>
          <p:cNvSpPr txBox="1">
            <a:spLocks noGrp="1"/>
          </p:cNvSpPr>
          <p:nvPr>
            <p:ph type="body" idx="1"/>
          </p:nvPr>
        </p:nvSpPr>
        <p:spPr>
          <a:xfrm>
            <a:off x="1070325" y="1918650"/>
            <a:ext cx="7056299" cy="4082999"/>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505670"/>
              </a:buClr>
              <a:buSzPts val="2400"/>
              <a:buFont typeface="Varela Round"/>
              <a:buChar char="▧"/>
              <a:defRPr sz="2400" b="0" i="0" u="none" strike="noStrike" cap="none">
                <a:solidFill>
                  <a:srgbClr val="505670"/>
                </a:solidFill>
                <a:latin typeface="Varela Round"/>
                <a:ea typeface="Varela Round"/>
                <a:cs typeface="Varela Round"/>
                <a:sym typeface="Varela Round"/>
              </a:defRPr>
            </a:lvl1pPr>
            <a:lvl2pPr marL="914400" marR="0" lvl="1" indent="-228600" algn="l" rtl="0">
              <a:lnSpc>
                <a:spcPct val="100000"/>
              </a:lnSpc>
              <a:spcBef>
                <a:spcPts val="0"/>
              </a:spcBef>
              <a:spcAft>
                <a:spcPts val="0"/>
              </a:spcAft>
              <a:buClr>
                <a:srgbClr val="505670"/>
              </a:buClr>
              <a:buSzPts val="1400"/>
              <a:buFont typeface="Varela Round"/>
              <a:buNone/>
              <a:defRPr sz="2000" b="0" i="0" u="none" strike="noStrike" cap="none">
                <a:solidFill>
                  <a:srgbClr val="505670"/>
                </a:solidFill>
                <a:latin typeface="Varela Round"/>
                <a:ea typeface="Varela Round"/>
                <a:cs typeface="Varela Round"/>
                <a:sym typeface="Varela Round"/>
              </a:defRPr>
            </a:lvl2pPr>
            <a:lvl3pPr marL="1371600" marR="0" lvl="2" indent="-228600" algn="l" rtl="0">
              <a:lnSpc>
                <a:spcPct val="100000"/>
              </a:lnSpc>
              <a:spcBef>
                <a:spcPts val="0"/>
              </a:spcBef>
              <a:spcAft>
                <a:spcPts val="0"/>
              </a:spcAft>
              <a:buClr>
                <a:srgbClr val="505670"/>
              </a:buClr>
              <a:buSzPts val="1400"/>
              <a:buFont typeface="Varela Round"/>
              <a:buNone/>
              <a:defRPr sz="2000" b="0" i="0" u="none" strike="noStrike" cap="none">
                <a:solidFill>
                  <a:srgbClr val="505670"/>
                </a:solidFill>
                <a:latin typeface="Varela Round"/>
                <a:ea typeface="Varela Round"/>
                <a:cs typeface="Varela Round"/>
                <a:sym typeface="Varela Round"/>
              </a:defRPr>
            </a:lvl3pPr>
            <a:lvl4pPr marL="1828800" marR="0" lvl="3"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4pPr>
            <a:lvl5pPr marL="2286000" marR="0" lvl="4"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5pPr>
            <a:lvl6pPr marL="2743200" marR="0" lvl="5"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6pPr>
            <a:lvl7pPr marL="3200400" marR="0" lvl="6"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7pPr>
            <a:lvl8pPr marL="3657600" marR="0" lvl="7"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8pPr>
            <a:lvl9pPr marL="4114800" marR="0" lvl="8"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28" name="Google Shape;28;p7"/>
          <p:cNvSpPr/>
          <p:nvPr/>
        </p:nvSpPr>
        <p:spPr>
          <a:xfrm>
            <a:off x="3120675" y="1533250"/>
            <a:ext cx="3060325" cy="15325"/>
          </a:xfrm>
          <a:custGeom>
            <a:avLst/>
            <a:gdLst/>
            <a:ahLst/>
            <a:cxnLst/>
            <a:rect l="l" t="t" r="r" b="b"/>
            <a:pathLst>
              <a:path w="120000" h="120000" extrusionOk="0">
                <a:moveTo>
                  <a:pt x="0" y="62055"/>
                </a:moveTo>
                <a:cubicBezTo>
                  <a:pt x="39991" y="218466"/>
                  <a:pt x="79999" y="0"/>
                  <a:pt x="120000" y="0"/>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7"/>
          <p:cNvSpPr/>
          <p:nvPr/>
        </p:nvSpPr>
        <p:spPr>
          <a:xfrm>
            <a:off x="3068250" y="1577725"/>
            <a:ext cx="3226850" cy="15875"/>
          </a:xfrm>
          <a:custGeom>
            <a:avLst/>
            <a:gdLst/>
            <a:ahLst/>
            <a:cxnLst/>
            <a:rect l="l" t="t" r="r" b="b"/>
            <a:pathLst>
              <a:path w="120000" h="120000" extrusionOk="0">
                <a:moveTo>
                  <a:pt x="0" y="0"/>
                </a:moveTo>
                <a:cubicBezTo>
                  <a:pt x="40000" y="0"/>
                  <a:pt x="79998" y="120000"/>
                  <a:pt x="120000" y="120000"/>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0"/>
        <p:cNvGrpSpPr/>
        <p:nvPr/>
      </p:nvGrpSpPr>
      <p:grpSpPr>
        <a:xfrm>
          <a:off x="0" y="0"/>
          <a:ext cx="0" cy="0"/>
          <a:chOff x="0" y="0"/>
          <a:chExt cx="0" cy="0"/>
        </a:xfrm>
      </p:grpSpPr>
      <p:sp>
        <p:nvSpPr>
          <p:cNvPr id="31" name="Google Shape;31;p8"/>
          <p:cNvSpPr txBox="1">
            <a:spLocks noGrp="1"/>
          </p:cNvSpPr>
          <p:nvPr>
            <p:ph type="body" idx="1"/>
          </p:nvPr>
        </p:nvSpPr>
        <p:spPr>
          <a:xfrm>
            <a:off x="1014825" y="1902800"/>
            <a:ext cx="2297399" cy="40911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505670"/>
              </a:buClr>
              <a:buSzPts val="1600"/>
              <a:buFont typeface="Varela Round"/>
              <a:buChar char="▧"/>
              <a:defRPr sz="1600" b="0" i="0" u="none" strike="noStrike" cap="none">
                <a:solidFill>
                  <a:srgbClr val="505670"/>
                </a:solidFill>
                <a:latin typeface="Varela Round"/>
                <a:ea typeface="Varela Round"/>
                <a:cs typeface="Varela Round"/>
                <a:sym typeface="Varela Round"/>
              </a:defRPr>
            </a:lvl1pPr>
            <a:lvl2pPr marL="914400" marR="0" lvl="1"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2pPr>
            <a:lvl3pPr marL="1371600" marR="0" lvl="2"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3pPr>
            <a:lvl4pPr marL="1828800" marR="0" lvl="3"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4pPr>
            <a:lvl5pPr marL="2286000" marR="0" lvl="4"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5pPr>
            <a:lvl6pPr marL="2743200" marR="0" lvl="5"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6pPr>
            <a:lvl7pPr marL="3200400" marR="0" lvl="6"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7pPr>
            <a:lvl8pPr marL="3657600" marR="0" lvl="7"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8pPr>
            <a:lvl9pPr marL="4114800" marR="0" lvl="8"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32" name="Google Shape;32;p8"/>
          <p:cNvSpPr txBox="1">
            <a:spLocks noGrp="1"/>
          </p:cNvSpPr>
          <p:nvPr>
            <p:ph type="body" idx="2"/>
          </p:nvPr>
        </p:nvSpPr>
        <p:spPr>
          <a:xfrm>
            <a:off x="3429925" y="1902800"/>
            <a:ext cx="2297399" cy="40911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505670"/>
              </a:buClr>
              <a:buSzPts val="1600"/>
              <a:buFont typeface="Varela Round"/>
              <a:buChar char="▧"/>
              <a:defRPr sz="1600" b="0" i="0" u="none" strike="noStrike" cap="none">
                <a:solidFill>
                  <a:srgbClr val="505670"/>
                </a:solidFill>
                <a:latin typeface="Varela Round"/>
                <a:ea typeface="Varela Round"/>
                <a:cs typeface="Varela Round"/>
                <a:sym typeface="Varela Round"/>
              </a:defRPr>
            </a:lvl1pPr>
            <a:lvl2pPr marL="914400" marR="0" lvl="1"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2pPr>
            <a:lvl3pPr marL="1371600" marR="0" lvl="2"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3pPr>
            <a:lvl4pPr marL="1828800" marR="0" lvl="3"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4pPr>
            <a:lvl5pPr marL="2286000" marR="0" lvl="4"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5pPr>
            <a:lvl6pPr marL="2743200" marR="0" lvl="5"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6pPr>
            <a:lvl7pPr marL="3200400" marR="0" lvl="6"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7pPr>
            <a:lvl8pPr marL="3657600" marR="0" lvl="7"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8pPr>
            <a:lvl9pPr marL="4114800" marR="0" lvl="8"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33" name="Google Shape;33;p8"/>
          <p:cNvSpPr txBox="1">
            <a:spLocks noGrp="1"/>
          </p:cNvSpPr>
          <p:nvPr>
            <p:ph type="body" idx="3"/>
          </p:nvPr>
        </p:nvSpPr>
        <p:spPr>
          <a:xfrm>
            <a:off x="5845025" y="1902800"/>
            <a:ext cx="2297399" cy="40911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505670"/>
              </a:buClr>
              <a:buSzPts val="1600"/>
              <a:buFont typeface="Varela Round"/>
              <a:buChar char="▧"/>
              <a:defRPr sz="1600" b="0" i="0" u="none" strike="noStrike" cap="none">
                <a:solidFill>
                  <a:srgbClr val="505670"/>
                </a:solidFill>
                <a:latin typeface="Varela Round"/>
                <a:ea typeface="Varela Round"/>
                <a:cs typeface="Varela Round"/>
                <a:sym typeface="Varela Round"/>
              </a:defRPr>
            </a:lvl1pPr>
            <a:lvl2pPr marL="914400" marR="0" lvl="1"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2pPr>
            <a:lvl3pPr marL="1371600" marR="0" lvl="2"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3pPr>
            <a:lvl4pPr marL="1828800" marR="0" lvl="3"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4pPr>
            <a:lvl5pPr marL="2286000" marR="0" lvl="4"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5pPr>
            <a:lvl6pPr marL="2743200" marR="0" lvl="5"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6pPr>
            <a:lvl7pPr marL="3200400" marR="0" lvl="6"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7pPr>
            <a:lvl8pPr marL="3657600" marR="0" lvl="7"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8pPr>
            <a:lvl9pPr marL="4114800" marR="0" lvl="8" indent="-228600" algn="l" rtl="0">
              <a:lnSpc>
                <a:spcPct val="100000"/>
              </a:lnSpc>
              <a:spcBef>
                <a:spcPts val="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
        <p:nvSpPr>
          <p:cNvPr id="34" name="Google Shape;34;p8"/>
          <p:cNvSpPr txBox="1">
            <a:spLocks noGrp="1"/>
          </p:cNvSpPr>
          <p:nvPr>
            <p:ph type="title"/>
          </p:nvPr>
        </p:nvSpPr>
        <p:spPr>
          <a:xfrm>
            <a:off x="1027950" y="689775"/>
            <a:ext cx="7088099" cy="910499"/>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979CB8"/>
              </a:buClr>
              <a:buSzPts val="1400"/>
              <a:buFont typeface="Shadows Into Light"/>
              <a:buNone/>
              <a:defRPr sz="3000" b="0" i="0" u="none" strike="noStrike" cap="none">
                <a:solidFill>
                  <a:srgbClr val="979CB8"/>
                </a:solidFill>
                <a:latin typeface="Shadows Into Light"/>
                <a:ea typeface="Shadows Into Light"/>
                <a:cs typeface="Shadows Into Light"/>
                <a:sym typeface="Shadows Into Light"/>
              </a:defRPr>
            </a:lvl1pPr>
            <a:lvl2pPr lvl="1"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2pPr>
            <a:lvl3pPr lvl="2"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3pPr>
            <a:lvl4pPr lvl="3"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4pPr>
            <a:lvl5pPr lvl="4"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5pPr>
            <a:lvl6pPr lvl="5"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6pPr>
            <a:lvl7pPr lvl="6"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7pPr>
            <a:lvl8pPr lvl="7"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8pPr>
            <a:lvl9pPr lvl="8"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9pPr>
          </a:lstStyle>
          <a:p>
            <a:endParaRPr/>
          </a:p>
        </p:txBody>
      </p:sp>
      <p:sp>
        <p:nvSpPr>
          <p:cNvPr id="35" name="Google Shape;35;p8"/>
          <p:cNvSpPr/>
          <p:nvPr/>
        </p:nvSpPr>
        <p:spPr>
          <a:xfrm>
            <a:off x="3120675" y="1533250"/>
            <a:ext cx="3060325" cy="15325"/>
          </a:xfrm>
          <a:custGeom>
            <a:avLst/>
            <a:gdLst/>
            <a:ahLst/>
            <a:cxnLst/>
            <a:rect l="l" t="t" r="r" b="b"/>
            <a:pathLst>
              <a:path w="120000" h="120000" extrusionOk="0">
                <a:moveTo>
                  <a:pt x="0" y="62055"/>
                </a:moveTo>
                <a:cubicBezTo>
                  <a:pt x="39991" y="218466"/>
                  <a:pt x="79999" y="0"/>
                  <a:pt x="120000" y="0"/>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p:nvPr/>
        </p:nvSpPr>
        <p:spPr>
          <a:xfrm>
            <a:off x="3068250" y="1577725"/>
            <a:ext cx="3226850" cy="15875"/>
          </a:xfrm>
          <a:custGeom>
            <a:avLst/>
            <a:gdLst/>
            <a:ahLst/>
            <a:cxnLst/>
            <a:rect l="l" t="t" r="r" b="b"/>
            <a:pathLst>
              <a:path w="120000" h="120000" extrusionOk="0">
                <a:moveTo>
                  <a:pt x="0" y="0"/>
                </a:moveTo>
                <a:cubicBezTo>
                  <a:pt x="40000" y="0"/>
                  <a:pt x="79998" y="120000"/>
                  <a:pt x="120000" y="120000"/>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1027950" y="689775"/>
            <a:ext cx="7088099" cy="910499"/>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979CB8"/>
              </a:buClr>
              <a:buSzPts val="1400"/>
              <a:buFont typeface="Shadows Into Light"/>
              <a:buNone/>
              <a:defRPr sz="3000" b="0" i="0" u="none" strike="noStrike" cap="none">
                <a:solidFill>
                  <a:srgbClr val="979CB8"/>
                </a:solidFill>
                <a:latin typeface="Shadows Into Light"/>
                <a:ea typeface="Shadows Into Light"/>
                <a:cs typeface="Shadows Into Light"/>
                <a:sym typeface="Shadows Into Light"/>
              </a:defRPr>
            </a:lvl1pPr>
            <a:lvl2pPr lvl="1"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2pPr>
            <a:lvl3pPr lvl="2"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3pPr>
            <a:lvl4pPr lvl="3"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4pPr>
            <a:lvl5pPr lvl="4"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5pPr>
            <a:lvl6pPr lvl="5"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6pPr>
            <a:lvl7pPr lvl="6"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7pPr>
            <a:lvl8pPr lvl="7"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8pPr>
            <a:lvl9pPr lvl="8" indent="0" algn="ctr" rtl="0">
              <a:spcBef>
                <a:spcPts val="0"/>
              </a:spcBef>
              <a:spcAft>
                <a:spcPts val="0"/>
              </a:spcAft>
              <a:buClr>
                <a:srgbClr val="979CB8"/>
              </a:buClr>
              <a:buSzPts val="1400"/>
              <a:buFont typeface="Shadows Into Light"/>
              <a:buNone/>
              <a:defRPr sz="3000">
                <a:solidFill>
                  <a:srgbClr val="979CB8"/>
                </a:solidFill>
                <a:latin typeface="Shadows Into Light"/>
                <a:ea typeface="Shadows Into Light"/>
                <a:cs typeface="Shadows Into Light"/>
                <a:sym typeface="Shadows Into Light"/>
              </a:defRPr>
            </a:lvl9pPr>
          </a:lstStyle>
          <a:p>
            <a:endParaRPr/>
          </a:p>
        </p:txBody>
      </p:sp>
      <p:sp>
        <p:nvSpPr>
          <p:cNvPr id="39" name="Google Shape;39;p9"/>
          <p:cNvSpPr/>
          <p:nvPr/>
        </p:nvSpPr>
        <p:spPr>
          <a:xfrm>
            <a:off x="3120675" y="1533250"/>
            <a:ext cx="3060325" cy="15325"/>
          </a:xfrm>
          <a:custGeom>
            <a:avLst/>
            <a:gdLst/>
            <a:ahLst/>
            <a:cxnLst/>
            <a:rect l="l" t="t" r="r" b="b"/>
            <a:pathLst>
              <a:path w="120000" h="120000" extrusionOk="0">
                <a:moveTo>
                  <a:pt x="0" y="62055"/>
                </a:moveTo>
                <a:cubicBezTo>
                  <a:pt x="39991" y="218466"/>
                  <a:pt x="79999" y="0"/>
                  <a:pt x="120000" y="0"/>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p:nvPr/>
        </p:nvSpPr>
        <p:spPr>
          <a:xfrm>
            <a:off x="3068250" y="1577725"/>
            <a:ext cx="3226850" cy="15875"/>
          </a:xfrm>
          <a:custGeom>
            <a:avLst/>
            <a:gdLst/>
            <a:ahLst/>
            <a:cxnLst/>
            <a:rect l="l" t="t" r="r" b="b"/>
            <a:pathLst>
              <a:path w="120000" h="120000" extrusionOk="0">
                <a:moveTo>
                  <a:pt x="0" y="0"/>
                </a:moveTo>
                <a:cubicBezTo>
                  <a:pt x="40000" y="0"/>
                  <a:pt x="79998" y="120000"/>
                  <a:pt x="120000" y="120000"/>
                </a:cubicBezTo>
              </a:path>
            </a:pathLst>
          </a:custGeom>
          <a:noFill/>
          <a:ln w="9525" cap="flat" cmpd="sng">
            <a:solidFill>
              <a:srgbClr val="979C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green">
  <p:cSld name="Blank green">
    <p:bg>
      <p:bgPr>
        <a:blipFill rotWithShape="1">
          <a:blip r:embed="rId2">
            <a:alphaModFix/>
          </a:blip>
          <a:stretch>
            <a:fillRect/>
          </a:stretch>
        </a:blip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blue">
  <p:cSld name="Blank blue">
    <p:bg>
      <p:bgPr>
        <a:blipFill rotWithShape="1">
          <a:blip r:embed="rId2">
            <a:alphaModFix/>
          </a:blip>
          <a:stretch>
            <a:fillRect/>
          </a:stretch>
        </a:blipFill>
        <a:effectLst/>
      </p:bgPr>
    </p:bg>
    <p:spTree>
      <p:nvGrpSpPr>
        <p:cNvPr id="1"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4550" y="689775"/>
            <a:ext cx="7547699" cy="910499"/>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505670"/>
              </a:buClr>
              <a:buSzPts val="1400"/>
              <a:buFont typeface="Shadows Into Light"/>
              <a:buNone/>
              <a:defRPr sz="3000" b="0" i="0" u="none" strike="noStrike" cap="none">
                <a:solidFill>
                  <a:srgbClr val="505670"/>
                </a:solidFill>
                <a:latin typeface="Shadows Into Light"/>
                <a:ea typeface="Shadows Into Light"/>
                <a:cs typeface="Shadows Into Light"/>
                <a:sym typeface="Shadows Into Light"/>
              </a:defRPr>
            </a:lvl1pPr>
            <a:lvl2pPr lvl="1" indent="0" algn="ctr">
              <a:spcBef>
                <a:spcPts val="0"/>
              </a:spcBef>
              <a:spcAft>
                <a:spcPts val="0"/>
              </a:spcAft>
              <a:buClr>
                <a:srgbClr val="505670"/>
              </a:buClr>
              <a:buSzPts val="1400"/>
              <a:buFont typeface="Shadows Into Light"/>
              <a:buNone/>
              <a:defRPr sz="3000">
                <a:solidFill>
                  <a:srgbClr val="505670"/>
                </a:solidFill>
                <a:latin typeface="Shadows Into Light"/>
                <a:ea typeface="Shadows Into Light"/>
                <a:cs typeface="Shadows Into Light"/>
                <a:sym typeface="Shadows Into Light"/>
              </a:defRPr>
            </a:lvl2pPr>
            <a:lvl3pPr lvl="2" indent="0" algn="ctr">
              <a:spcBef>
                <a:spcPts val="0"/>
              </a:spcBef>
              <a:spcAft>
                <a:spcPts val="0"/>
              </a:spcAft>
              <a:buClr>
                <a:srgbClr val="505670"/>
              </a:buClr>
              <a:buSzPts val="1400"/>
              <a:buFont typeface="Shadows Into Light"/>
              <a:buNone/>
              <a:defRPr sz="3000">
                <a:solidFill>
                  <a:srgbClr val="505670"/>
                </a:solidFill>
                <a:latin typeface="Shadows Into Light"/>
                <a:ea typeface="Shadows Into Light"/>
                <a:cs typeface="Shadows Into Light"/>
                <a:sym typeface="Shadows Into Light"/>
              </a:defRPr>
            </a:lvl3pPr>
            <a:lvl4pPr lvl="3" indent="0" algn="ctr">
              <a:spcBef>
                <a:spcPts val="0"/>
              </a:spcBef>
              <a:spcAft>
                <a:spcPts val="0"/>
              </a:spcAft>
              <a:buClr>
                <a:srgbClr val="505670"/>
              </a:buClr>
              <a:buSzPts val="1400"/>
              <a:buFont typeface="Shadows Into Light"/>
              <a:buNone/>
              <a:defRPr sz="3000">
                <a:solidFill>
                  <a:srgbClr val="505670"/>
                </a:solidFill>
                <a:latin typeface="Shadows Into Light"/>
                <a:ea typeface="Shadows Into Light"/>
                <a:cs typeface="Shadows Into Light"/>
                <a:sym typeface="Shadows Into Light"/>
              </a:defRPr>
            </a:lvl4pPr>
            <a:lvl5pPr lvl="4" indent="0" algn="ctr">
              <a:spcBef>
                <a:spcPts val="0"/>
              </a:spcBef>
              <a:spcAft>
                <a:spcPts val="0"/>
              </a:spcAft>
              <a:buClr>
                <a:srgbClr val="505670"/>
              </a:buClr>
              <a:buSzPts val="1400"/>
              <a:buFont typeface="Shadows Into Light"/>
              <a:buNone/>
              <a:defRPr sz="3000">
                <a:solidFill>
                  <a:srgbClr val="505670"/>
                </a:solidFill>
                <a:latin typeface="Shadows Into Light"/>
                <a:ea typeface="Shadows Into Light"/>
                <a:cs typeface="Shadows Into Light"/>
                <a:sym typeface="Shadows Into Light"/>
              </a:defRPr>
            </a:lvl5pPr>
            <a:lvl6pPr lvl="5" indent="0" algn="ctr">
              <a:spcBef>
                <a:spcPts val="0"/>
              </a:spcBef>
              <a:spcAft>
                <a:spcPts val="0"/>
              </a:spcAft>
              <a:buClr>
                <a:srgbClr val="505670"/>
              </a:buClr>
              <a:buSzPts val="1400"/>
              <a:buFont typeface="Shadows Into Light"/>
              <a:buNone/>
              <a:defRPr sz="3000">
                <a:solidFill>
                  <a:srgbClr val="505670"/>
                </a:solidFill>
                <a:latin typeface="Shadows Into Light"/>
                <a:ea typeface="Shadows Into Light"/>
                <a:cs typeface="Shadows Into Light"/>
                <a:sym typeface="Shadows Into Light"/>
              </a:defRPr>
            </a:lvl6pPr>
            <a:lvl7pPr lvl="6" indent="0" algn="ctr">
              <a:spcBef>
                <a:spcPts val="0"/>
              </a:spcBef>
              <a:spcAft>
                <a:spcPts val="0"/>
              </a:spcAft>
              <a:buClr>
                <a:srgbClr val="505670"/>
              </a:buClr>
              <a:buSzPts val="1400"/>
              <a:buFont typeface="Shadows Into Light"/>
              <a:buNone/>
              <a:defRPr sz="3000">
                <a:solidFill>
                  <a:srgbClr val="505670"/>
                </a:solidFill>
                <a:latin typeface="Shadows Into Light"/>
                <a:ea typeface="Shadows Into Light"/>
                <a:cs typeface="Shadows Into Light"/>
                <a:sym typeface="Shadows Into Light"/>
              </a:defRPr>
            </a:lvl7pPr>
            <a:lvl8pPr lvl="7" indent="0" algn="ctr">
              <a:spcBef>
                <a:spcPts val="0"/>
              </a:spcBef>
              <a:spcAft>
                <a:spcPts val="0"/>
              </a:spcAft>
              <a:buClr>
                <a:srgbClr val="505670"/>
              </a:buClr>
              <a:buSzPts val="1400"/>
              <a:buFont typeface="Shadows Into Light"/>
              <a:buNone/>
              <a:defRPr sz="3000">
                <a:solidFill>
                  <a:srgbClr val="505670"/>
                </a:solidFill>
                <a:latin typeface="Shadows Into Light"/>
                <a:ea typeface="Shadows Into Light"/>
                <a:cs typeface="Shadows Into Light"/>
                <a:sym typeface="Shadows Into Light"/>
              </a:defRPr>
            </a:lvl8pPr>
            <a:lvl9pPr lvl="8" indent="0" algn="ctr">
              <a:spcBef>
                <a:spcPts val="0"/>
              </a:spcBef>
              <a:spcAft>
                <a:spcPts val="0"/>
              </a:spcAft>
              <a:buClr>
                <a:srgbClr val="505670"/>
              </a:buClr>
              <a:buSzPts val="1400"/>
              <a:buFont typeface="Shadows Into Light"/>
              <a:buNone/>
              <a:defRPr sz="3000">
                <a:solidFill>
                  <a:srgbClr val="505670"/>
                </a:solidFill>
                <a:latin typeface="Shadows Into Light"/>
                <a:ea typeface="Shadows Into Light"/>
                <a:cs typeface="Shadows Into Light"/>
                <a:sym typeface="Shadows Into Light"/>
              </a:defRPr>
            </a:lvl9pPr>
          </a:lstStyle>
          <a:p>
            <a:endParaRPr/>
          </a:p>
        </p:txBody>
      </p:sp>
      <p:sp>
        <p:nvSpPr>
          <p:cNvPr id="7" name="Google Shape;7;p1"/>
          <p:cNvSpPr txBox="1">
            <a:spLocks noGrp="1"/>
          </p:cNvSpPr>
          <p:nvPr>
            <p:ph type="body" idx="1"/>
          </p:nvPr>
        </p:nvSpPr>
        <p:spPr>
          <a:xfrm>
            <a:off x="1070325" y="1918650"/>
            <a:ext cx="7056299" cy="4082999"/>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rgbClr val="505670"/>
              </a:buClr>
              <a:buSzPts val="2400"/>
              <a:buFont typeface="Varela Round"/>
              <a:buChar char="▧"/>
              <a:defRPr sz="2400" b="0" i="0" u="none" strike="noStrike" cap="none">
                <a:solidFill>
                  <a:srgbClr val="505670"/>
                </a:solidFill>
                <a:latin typeface="Varela Round"/>
                <a:ea typeface="Varela Round"/>
                <a:cs typeface="Varela Round"/>
                <a:sym typeface="Varela Round"/>
              </a:defRPr>
            </a:lvl1pPr>
            <a:lvl2pPr marL="914400" marR="0" lvl="1" indent="-228600" algn="l" rtl="0">
              <a:lnSpc>
                <a:spcPct val="100000"/>
              </a:lnSpc>
              <a:spcBef>
                <a:spcPts val="480"/>
              </a:spcBef>
              <a:spcAft>
                <a:spcPts val="0"/>
              </a:spcAft>
              <a:buClr>
                <a:srgbClr val="505670"/>
              </a:buClr>
              <a:buSzPts val="1400"/>
              <a:buFont typeface="Varela Round"/>
              <a:buNone/>
              <a:defRPr sz="2000" b="0" i="0" u="none" strike="noStrike" cap="none">
                <a:solidFill>
                  <a:srgbClr val="505670"/>
                </a:solidFill>
                <a:latin typeface="Varela Round"/>
                <a:ea typeface="Varela Round"/>
                <a:cs typeface="Varela Round"/>
                <a:sym typeface="Varela Round"/>
              </a:defRPr>
            </a:lvl2pPr>
            <a:lvl3pPr marL="1371600" marR="0" lvl="2" indent="-228600" algn="l" rtl="0">
              <a:lnSpc>
                <a:spcPct val="100000"/>
              </a:lnSpc>
              <a:spcBef>
                <a:spcPts val="480"/>
              </a:spcBef>
              <a:spcAft>
                <a:spcPts val="0"/>
              </a:spcAft>
              <a:buClr>
                <a:srgbClr val="505670"/>
              </a:buClr>
              <a:buSzPts val="1400"/>
              <a:buFont typeface="Varela Round"/>
              <a:buNone/>
              <a:defRPr sz="2000" b="0" i="0" u="none" strike="noStrike" cap="none">
                <a:solidFill>
                  <a:srgbClr val="505670"/>
                </a:solidFill>
                <a:latin typeface="Varela Round"/>
                <a:ea typeface="Varela Round"/>
                <a:cs typeface="Varela Round"/>
                <a:sym typeface="Varela Round"/>
              </a:defRPr>
            </a:lvl3pPr>
            <a:lvl4pPr marL="1828800" marR="0" lvl="3"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4pPr>
            <a:lvl5pPr marL="2286000" marR="0" lvl="4"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5pPr>
            <a:lvl6pPr marL="2743200" marR="0" lvl="5"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6pPr>
            <a:lvl7pPr marL="3200400" marR="0" lvl="6"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7pPr>
            <a:lvl8pPr marL="3657600" marR="0" lvl="7"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8pPr>
            <a:lvl9pPr marL="4114800" marR="0" lvl="8" indent="-228600" algn="l" rtl="0">
              <a:lnSpc>
                <a:spcPct val="100000"/>
              </a:lnSpc>
              <a:spcBef>
                <a:spcPts val="360"/>
              </a:spcBef>
              <a:spcAft>
                <a:spcPts val="0"/>
              </a:spcAft>
              <a:buClr>
                <a:srgbClr val="505670"/>
              </a:buClr>
              <a:buSzPts val="1400"/>
              <a:buFont typeface="Varela Round"/>
              <a:buNone/>
              <a:defRPr sz="1600" b="0" i="0" u="none" strike="noStrike" cap="none">
                <a:solidFill>
                  <a:srgbClr val="505670"/>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zBS6f-JVvT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VcSX4ytEfcE"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QAkW_i0bDpQ"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emx92kBKad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W8XOF3SOu8I"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jw6dR2o15xc"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20"/>
          <p:cNvPicPr preferRelativeResize="0"/>
          <p:nvPr/>
        </p:nvPicPr>
        <p:blipFill rotWithShape="1">
          <a:blip r:embed="rId3">
            <a:alphaModFix amt="50000"/>
          </a:blip>
          <a:srcRect l="4570" r="4570"/>
          <a:stretch/>
        </p:blipFill>
        <p:spPr>
          <a:xfrm>
            <a:off x="0" y="0"/>
            <a:ext cx="9144004" cy="6857998"/>
          </a:xfrm>
          <a:prstGeom prst="rect">
            <a:avLst/>
          </a:prstGeom>
          <a:noFill/>
          <a:ln>
            <a:noFill/>
          </a:ln>
        </p:spPr>
      </p:pic>
      <p:sp>
        <p:nvSpPr>
          <p:cNvPr id="66" name="Google Shape;66;p20"/>
          <p:cNvSpPr txBox="1">
            <a:spLocks noGrp="1"/>
          </p:cNvSpPr>
          <p:nvPr>
            <p:ph type="ctrTitle"/>
          </p:nvPr>
        </p:nvSpPr>
        <p:spPr>
          <a:xfrm>
            <a:off x="171100" y="-47600"/>
            <a:ext cx="8797200" cy="11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Font typeface="Shadows Into Light"/>
              <a:buNone/>
            </a:pPr>
            <a:r>
              <a:rPr lang="en"/>
              <a:t>Unit 2: Population and Migration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Implications of Distribution and Densities</a:t>
            </a:r>
            <a:endParaRPr/>
          </a:p>
        </p:txBody>
      </p:sp>
      <p:sp>
        <p:nvSpPr>
          <p:cNvPr id="123" name="Google Shape;123;p29"/>
          <p:cNvSpPr txBox="1">
            <a:spLocks noGrp="1"/>
          </p:cNvSpPr>
          <p:nvPr>
            <p:ph type="body" idx="1"/>
          </p:nvPr>
        </p:nvSpPr>
        <p:spPr>
          <a:xfrm>
            <a:off x="1070325" y="1918650"/>
            <a:ext cx="7056300" cy="40830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r>
              <a:rPr lang="en"/>
              <a:t>Influence political, economic, and social processes (redistricting, provision of services such as medical care)</a:t>
            </a:r>
            <a:endParaRPr/>
          </a:p>
          <a:p>
            <a:pPr marL="0" lvl="0" indent="152400" algn="l" rtl="0">
              <a:spcBef>
                <a:spcPts val="0"/>
              </a:spcBef>
              <a:spcAft>
                <a:spcPts val="0"/>
              </a:spcAft>
              <a:buNone/>
            </a:pPr>
            <a:endParaRPr/>
          </a:p>
          <a:p>
            <a:pPr marL="0" lvl="0" indent="152400" algn="l" rtl="0">
              <a:spcBef>
                <a:spcPts val="0"/>
              </a:spcBef>
              <a:spcAft>
                <a:spcPts val="0"/>
              </a:spcAft>
              <a:buNone/>
            </a:pPr>
            <a:r>
              <a:rPr lang="en"/>
              <a:t>Impact the environment and natural resources</a:t>
            </a:r>
            <a:endParaRPr/>
          </a:p>
          <a:p>
            <a:pPr marL="457200" lvl="0" indent="0" algn="l" rtl="0">
              <a:spcBef>
                <a:spcPts val="0"/>
              </a:spcBef>
              <a:spcAft>
                <a:spcPts val="0"/>
              </a:spcAft>
              <a:buNone/>
            </a:pPr>
            <a:r>
              <a:rPr lang="en" sz="1800"/>
              <a:t>Carrying capacity: the number of people, other living organisms, or crops that a region can support without environmental degradation.</a:t>
            </a:r>
            <a:endParaRPr sz="1800"/>
          </a:p>
          <a:p>
            <a:pPr marL="457200" lvl="0" indent="0" algn="l" rtl="0">
              <a:spcBef>
                <a:spcPts val="0"/>
              </a:spcBef>
              <a:spcAft>
                <a:spcPts val="0"/>
              </a:spcAft>
              <a:buNone/>
            </a:pPr>
            <a:endParaRPr sz="1800"/>
          </a:p>
          <a:p>
            <a:pPr marL="0" lvl="0" indent="0" algn="l" rtl="0">
              <a:spcBef>
                <a:spcPts val="0"/>
              </a:spcBef>
              <a:spcAft>
                <a:spcPts val="0"/>
              </a:spcAft>
              <a:buNone/>
            </a:pPr>
            <a:r>
              <a:rPr lang="en"/>
              <a:t>Affect the need for infrastructure (housing) and urban services (sanitation)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Population Pyramids</a:t>
            </a:r>
            <a:endParaRPr/>
          </a:p>
        </p:txBody>
      </p:sp>
      <p:sp>
        <p:nvSpPr>
          <p:cNvPr id="129" name="Google Shape;129;p30"/>
          <p:cNvSpPr txBox="1">
            <a:spLocks noGrp="1"/>
          </p:cNvSpPr>
          <p:nvPr>
            <p:ph type="body" idx="1"/>
          </p:nvPr>
        </p:nvSpPr>
        <p:spPr>
          <a:xfrm>
            <a:off x="689325" y="1918650"/>
            <a:ext cx="7056300" cy="40830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r>
              <a:rPr lang="en"/>
              <a:t>Age, sex, and ethnicity are all things that can be graphed and/or mapped to analyze population composition.</a:t>
            </a:r>
            <a:endParaRPr/>
          </a:p>
          <a:p>
            <a:pPr marL="0" lvl="0" indent="152400" algn="l" rtl="0">
              <a:spcBef>
                <a:spcPts val="0"/>
              </a:spcBef>
              <a:spcAft>
                <a:spcPts val="0"/>
              </a:spcAft>
              <a:buNone/>
            </a:pPr>
            <a:endParaRPr/>
          </a:p>
          <a:p>
            <a:pPr marL="0" lvl="0" indent="152400" algn="l" rtl="0">
              <a:spcBef>
                <a:spcPts val="0"/>
              </a:spcBef>
              <a:spcAft>
                <a:spcPts val="0"/>
              </a:spcAft>
              <a:buNone/>
            </a:pPr>
            <a:r>
              <a:rPr lang="en"/>
              <a:t>Population pyramids </a:t>
            </a:r>
            <a:endParaRPr/>
          </a:p>
          <a:p>
            <a:pPr marL="0" lvl="0" indent="152400" algn="l" rtl="0">
              <a:spcBef>
                <a:spcPts val="0"/>
              </a:spcBef>
              <a:spcAft>
                <a:spcPts val="0"/>
              </a:spcAft>
              <a:buNone/>
            </a:pPr>
            <a:r>
              <a:rPr lang="en"/>
              <a:t>are used to project </a:t>
            </a:r>
            <a:endParaRPr/>
          </a:p>
          <a:p>
            <a:pPr marL="0" lvl="0" indent="152400" algn="l" rtl="0">
              <a:spcBef>
                <a:spcPts val="0"/>
              </a:spcBef>
              <a:spcAft>
                <a:spcPts val="0"/>
              </a:spcAft>
              <a:buNone/>
            </a:pPr>
            <a:r>
              <a:rPr lang="en"/>
              <a:t>population growth and</a:t>
            </a:r>
            <a:endParaRPr/>
          </a:p>
          <a:p>
            <a:pPr marL="0" lvl="0" indent="152400" algn="l" rtl="0">
              <a:spcBef>
                <a:spcPts val="0"/>
              </a:spcBef>
              <a:spcAft>
                <a:spcPts val="0"/>
              </a:spcAft>
              <a:buNone/>
            </a:pPr>
            <a:r>
              <a:rPr lang="en"/>
              <a:t>decline and to predict </a:t>
            </a:r>
            <a:endParaRPr/>
          </a:p>
          <a:p>
            <a:pPr marL="0" lvl="0" indent="152400" algn="l" rtl="0">
              <a:spcBef>
                <a:spcPts val="0"/>
              </a:spcBef>
              <a:spcAft>
                <a:spcPts val="0"/>
              </a:spcAft>
              <a:buNone/>
            </a:pPr>
            <a:r>
              <a:rPr lang="en"/>
              <a:t>markets for goods and </a:t>
            </a:r>
            <a:endParaRPr/>
          </a:p>
          <a:p>
            <a:pPr marL="0" lvl="0" indent="152400" algn="l" rtl="0">
              <a:spcBef>
                <a:spcPts val="0"/>
              </a:spcBef>
              <a:spcAft>
                <a:spcPts val="0"/>
              </a:spcAft>
              <a:buNone/>
            </a:pPr>
            <a:r>
              <a:rPr lang="en"/>
              <a:t>services.</a:t>
            </a:r>
            <a:endParaRPr/>
          </a:p>
          <a:p>
            <a:pPr marL="0" lvl="0" indent="152400" algn="l" rtl="0">
              <a:spcBef>
                <a:spcPts val="0"/>
              </a:spcBef>
              <a:spcAft>
                <a:spcPts val="0"/>
              </a:spcAft>
              <a:buNone/>
            </a:pPr>
            <a:endParaRPr/>
          </a:p>
          <a:p>
            <a:pPr marL="0" lvl="0" indent="152400" algn="l" rtl="0">
              <a:spcBef>
                <a:spcPts val="0"/>
              </a:spcBef>
              <a:spcAft>
                <a:spcPts val="0"/>
              </a:spcAft>
              <a:buNone/>
            </a:pPr>
            <a:endParaRPr/>
          </a:p>
        </p:txBody>
      </p:sp>
      <p:pic>
        <p:nvPicPr>
          <p:cNvPr id="130" name="Google Shape;130;p30"/>
          <p:cNvPicPr preferRelativeResize="0"/>
          <p:nvPr/>
        </p:nvPicPr>
        <p:blipFill>
          <a:blip r:embed="rId3">
            <a:alphaModFix/>
          </a:blip>
          <a:stretch>
            <a:fillRect/>
          </a:stretch>
        </p:blipFill>
        <p:spPr>
          <a:xfrm>
            <a:off x="4448000" y="3113150"/>
            <a:ext cx="4371526" cy="2458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1"/>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Population Pyramid: US</a:t>
            </a:r>
            <a:endParaRPr/>
          </a:p>
        </p:txBody>
      </p:sp>
      <p:pic>
        <p:nvPicPr>
          <p:cNvPr id="136" name="Google Shape;136;p31"/>
          <p:cNvPicPr preferRelativeResize="0"/>
          <p:nvPr/>
        </p:nvPicPr>
        <p:blipFill>
          <a:blip r:embed="rId3">
            <a:alphaModFix/>
          </a:blip>
          <a:stretch>
            <a:fillRect/>
          </a:stretch>
        </p:blipFill>
        <p:spPr>
          <a:xfrm>
            <a:off x="1027950" y="1706176"/>
            <a:ext cx="7088099" cy="5151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32"/>
          <p:cNvPicPr preferRelativeResize="0"/>
          <p:nvPr/>
        </p:nvPicPr>
        <p:blipFill rotWithShape="1">
          <a:blip r:embed="rId3">
            <a:alphaModFix/>
          </a:blip>
          <a:srcRect l="8847" r="8847"/>
          <a:stretch/>
        </p:blipFill>
        <p:spPr>
          <a:xfrm>
            <a:off x="1" y="0"/>
            <a:ext cx="9144001" cy="6857999"/>
          </a:xfrm>
          <a:prstGeom prst="rect">
            <a:avLst/>
          </a:prstGeom>
          <a:noFill/>
          <a:ln>
            <a:noFill/>
          </a:ln>
        </p:spPr>
      </p:pic>
      <p:sp>
        <p:nvSpPr>
          <p:cNvPr id="142" name="Google Shape;142;p32"/>
          <p:cNvSpPr/>
          <p:nvPr/>
        </p:nvSpPr>
        <p:spPr>
          <a:xfrm>
            <a:off x="0" y="3432533"/>
            <a:ext cx="4568400" cy="22860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2"/>
          <p:cNvSpPr txBox="1">
            <a:spLocks noGrp="1"/>
          </p:cNvSpPr>
          <p:nvPr>
            <p:ph type="title"/>
          </p:nvPr>
        </p:nvSpPr>
        <p:spPr>
          <a:xfrm>
            <a:off x="94125" y="3649125"/>
            <a:ext cx="4568400" cy="18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t>Changes in population are due to mortality, fertility, and migration, which are influenced by the interplay of environmental, economic, cultural, and political factors.</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33" descr="The second episode of PRI's POP 101 series, this video takes a fresh, humorous approach to the demographic issues facing the world today.  Be sure to watch the first video: http://www.youtube.com/watch?v=vZVOU5bfHrM&#10;&#10;Visit www.overpopulationisamyth.com and spread the word: the world is not overpopulated!" title="2.1 Kids: Stable Population">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4"/>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Population Growth and Decline</a:t>
            </a:r>
            <a:endParaRPr/>
          </a:p>
        </p:txBody>
      </p:sp>
      <p:sp>
        <p:nvSpPr>
          <p:cNvPr id="154" name="Google Shape;154;p34"/>
          <p:cNvSpPr txBox="1">
            <a:spLocks noGrp="1"/>
          </p:cNvSpPr>
          <p:nvPr>
            <p:ph type="body" idx="1"/>
          </p:nvPr>
        </p:nvSpPr>
        <p:spPr>
          <a:xfrm>
            <a:off x="1070325" y="1918650"/>
            <a:ext cx="7056300" cy="40830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r>
              <a:rPr lang="en"/>
              <a:t>What factors contribute to population growth? Decline?</a:t>
            </a:r>
            <a:endParaRPr/>
          </a:p>
          <a:p>
            <a:pPr marL="0" lvl="0" indent="152400" algn="l" rtl="0">
              <a:spcBef>
                <a:spcPts val="0"/>
              </a:spcBef>
              <a:spcAft>
                <a:spcPts val="0"/>
              </a:spcAft>
              <a:buNone/>
            </a:pPr>
            <a:endParaRPr/>
          </a:p>
          <a:p>
            <a:pPr marL="0" lvl="0" indent="152400" algn="l" rtl="0">
              <a:spcBef>
                <a:spcPts val="0"/>
              </a:spcBef>
              <a:spcAft>
                <a:spcPts val="0"/>
              </a:spcAft>
              <a:buNone/>
            </a:pPr>
            <a:r>
              <a:rPr lang="en"/>
              <a:t>How do we explain population growth and decline?</a:t>
            </a:r>
            <a:endParaRPr/>
          </a:p>
          <a:p>
            <a:pPr marL="0" lvl="0" indent="0" algn="l" rtl="0">
              <a:spcBef>
                <a:spcPts val="0"/>
              </a:spcBef>
              <a:spcAft>
                <a:spcPts val="0"/>
              </a:spcAft>
              <a:buNone/>
            </a:pPr>
            <a:endParaRPr/>
          </a:p>
          <a:p>
            <a:pPr marL="457200" lvl="0" indent="-381000" algn="l" rtl="0">
              <a:spcBef>
                <a:spcPts val="0"/>
              </a:spcBef>
              <a:spcAft>
                <a:spcPts val="0"/>
              </a:spcAft>
              <a:buSzPts val="2400"/>
              <a:buAutoNum type="arabicPeriod"/>
            </a:pPr>
            <a:r>
              <a:rPr lang="en"/>
              <a:t>Natural Increase Rate (NIR): percentage by which a population grows in a year.</a:t>
            </a:r>
            <a:endParaRPr/>
          </a:p>
          <a:p>
            <a:pPr marL="457200" lvl="0" indent="-381000" algn="l" rtl="0">
              <a:spcBef>
                <a:spcPts val="0"/>
              </a:spcBef>
              <a:spcAft>
                <a:spcPts val="0"/>
              </a:spcAft>
              <a:buSzPts val="2400"/>
              <a:buAutoNum type="arabicPeriod"/>
            </a:pPr>
            <a:r>
              <a:rPr lang="en"/>
              <a:t>Doubling time: number of years needed to double a population, assuming a constant rate of natural increase.</a:t>
            </a:r>
            <a:endParaRPr/>
          </a:p>
        </p:txBody>
      </p:sp>
      <p:pic>
        <p:nvPicPr>
          <p:cNvPr id="155" name="Google Shape;155;p34"/>
          <p:cNvPicPr preferRelativeResize="0"/>
          <p:nvPr/>
        </p:nvPicPr>
        <p:blipFill rotWithShape="1">
          <a:blip r:embed="rId3">
            <a:alphaModFix/>
          </a:blip>
          <a:srcRect r="1205" b="32795"/>
          <a:stretch/>
        </p:blipFill>
        <p:spPr>
          <a:xfrm>
            <a:off x="76200" y="1752600"/>
            <a:ext cx="9033374" cy="4608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5"/>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Population Growth and Decline</a:t>
            </a:r>
            <a:endParaRPr/>
          </a:p>
        </p:txBody>
      </p:sp>
      <p:sp>
        <p:nvSpPr>
          <p:cNvPr id="161" name="Google Shape;161;p35"/>
          <p:cNvSpPr txBox="1">
            <a:spLocks noGrp="1"/>
          </p:cNvSpPr>
          <p:nvPr>
            <p:ph type="body" idx="1"/>
          </p:nvPr>
        </p:nvSpPr>
        <p:spPr>
          <a:xfrm>
            <a:off x="829600" y="1766250"/>
            <a:ext cx="7521600" cy="40830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r>
              <a:rPr lang="en" sz="2300"/>
              <a:t>Crude Birth Rate (CBR): total number of live births in a year for every 1000 people alive in the society.</a:t>
            </a:r>
            <a:endParaRPr sz="2300"/>
          </a:p>
          <a:p>
            <a:pPr marL="0" lvl="0" indent="152400" algn="l" rtl="0">
              <a:spcBef>
                <a:spcPts val="0"/>
              </a:spcBef>
              <a:spcAft>
                <a:spcPts val="0"/>
              </a:spcAft>
              <a:buNone/>
            </a:pPr>
            <a:endParaRPr sz="2300"/>
          </a:p>
          <a:p>
            <a:pPr marL="0" lvl="0" indent="152400" algn="l" rtl="0">
              <a:spcBef>
                <a:spcPts val="0"/>
              </a:spcBef>
              <a:spcAft>
                <a:spcPts val="0"/>
              </a:spcAft>
              <a:buNone/>
            </a:pPr>
            <a:r>
              <a:rPr lang="en" sz="2300"/>
              <a:t>Crude Death Rate (CDR): total number of deaths in a year for every 1000 population</a:t>
            </a:r>
            <a:endParaRPr sz="2300"/>
          </a:p>
          <a:p>
            <a:pPr marL="0" lvl="0" indent="152400" algn="l" rtl="0">
              <a:spcBef>
                <a:spcPts val="0"/>
              </a:spcBef>
              <a:spcAft>
                <a:spcPts val="0"/>
              </a:spcAft>
              <a:buNone/>
            </a:pPr>
            <a:endParaRPr sz="2300"/>
          </a:p>
          <a:p>
            <a:pPr marL="0" lvl="0" indent="152400" algn="l" rtl="0">
              <a:spcBef>
                <a:spcPts val="0"/>
              </a:spcBef>
              <a:spcAft>
                <a:spcPts val="0"/>
              </a:spcAft>
              <a:buNone/>
            </a:pPr>
            <a:r>
              <a:rPr lang="en" sz="2300"/>
              <a:t>Total Fertility Rate (TFR): average number of children a woman will have throughout her childbearing years</a:t>
            </a:r>
            <a:endParaRPr sz="2300"/>
          </a:p>
          <a:p>
            <a:pPr marL="0" lvl="0" indent="152400" algn="l" rtl="0">
              <a:spcBef>
                <a:spcPts val="0"/>
              </a:spcBef>
              <a:spcAft>
                <a:spcPts val="0"/>
              </a:spcAft>
              <a:buNone/>
            </a:pPr>
            <a:endParaRPr sz="2300"/>
          </a:p>
          <a:p>
            <a:pPr marL="0" lvl="0" indent="152400" algn="l" rtl="0">
              <a:spcBef>
                <a:spcPts val="0"/>
              </a:spcBef>
              <a:spcAft>
                <a:spcPts val="0"/>
              </a:spcAft>
              <a:buNone/>
            </a:pPr>
            <a:r>
              <a:rPr lang="en" sz="2300"/>
              <a:t>These are all affected by social, cultural, political, and economic factors.</a:t>
            </a: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6" descr="http://skunkbear.tumblr.com&#10;&#10;It was just over two centuries ago that the global population was 1 billion — in 1804. But better medicine and improved agriculture resulted in higher life expectancy for children, dramatically increasing the world population, especially in the West.&#10;&#10;As higher standards of living and better health care are reaching more parts of the world, the rates of fertility — and population growth — have started to slow down, though the population will continue to grow for the foreseeable future.&#10;&#10;U.N. forecasts suggest the world population could hit a peak of 10.1 billion by 2100 before beginning to decline. But exact numbers are hard to come by — just small variations in fertility rates could mean a population of 15 billion by the end of the century.&#10;&#10;Produced by Adam Cole&#10;Cinematography by Maggie Starbard" title="7 Billion: How Did We Get So Big So Fast?">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7"/>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Demographic Transition Model</a:t>
            </a:r>
            <a:endParaRPr/>
          </a:p>
        </p:txBody>
      </p:sp>
      <p:sp>
        <p:nvSpPr>
          <p:cNvPr id="172" name="Google Shape;172;p37"/>
          <p:cNvSpPr txBox="1">
            <a:spLocks noGrp="1"/>
          </p:cNvSpPr>
          <p:nvPr>
            <p:ph type="body" idx="1"/>
          </p:nvPr>
        </p:nvSpPr>
        <p:spPr>
          <a:xfrm>
            <a:off x="1070325" y="1918650"/>
            <a:ext cx="7056300" cy="40830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endParaRPr/>
          </a:p>
        </p:txBody>
      </p:sp>
      <p:pic>
        <p:nvPicPr>
          <p:cNvPr id="173" name="Google Shape;173;p37"/>
          <p:cNvPicPr preferRelativeResize="0"/>
          <p:nvPr/>
        </p:nvPicPr>
        <p:blipFill>
          <a:blip r:embed="rId3">
            <a:alphaModFix/>
          </a:blip>
          <a:stretch>
            <a:fillRect/>
          </a:stretch>
        </p:blipFill>
        <p:spPr>
          <a:xfrm>
            <a:off x="0" y="12314"/>
            <a:ext cx="9143999" cy="68333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8" descr="In which John Green teaches you about population. So, how many people can reasonably live on the Earth? Thomas Malthus got it totally wrong in the 19th century, but for some reason, he keeps coming up when we talk about population. In 1800, the human population of the Earth passed 1 billion, and Thomas Malthus posited that growth had hit its ceiling, and the population would level off and stop growing. He was totally right. Just kidding, he was totally wrong! There are like 7 billion people on the planet now! John will teach a little about how Malthus made his calculations, and explain how Malthus came up with the wrong answer. As is often the case, it has to do with making projections based on faulty assumptions. Man, people do that a lot.&#10;&#10;You can directly support Crash Course at https://www.patreon.com/crashcourse Subscribe for as little as $0 to keep up with everything we're doing. Free is nice, but if you can afford to pay a little every month, it really helps us to continue producing this content." title="Population, Sustainability, and Malthus: Crash Course World History 215">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21" descr="Things are changing so quickly in the digital age - here are some interesting stats.  &#10; &#10;3.0 for 2008 - Newly Revised Edition Created by Karl Fisch, and modified by Scott McLeod; Globalization &amp; The Information Age. It was even adapted by Sony BMG at an executive meeting they held in Rome this year. Credits are also given to Scott McLeod, Jeff Brenman" title="Shift Happens">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i="1"/>
              <a:t>An Essay on the Principle of Population </a:t>
            </a:r>
            <a:r>
              <a:rPr lang="en"/>
              <a:t>(1798)</a:t>
            </a:r>
            <a:endParaRPr/>
          </a:p>
        </p:txBody>
      </p:sp>
      <p:sp>
        <p:nvSpPr>
          <p:cNvPr id="184" name="Google Shape;184;p39"/>
          <p:cNvSpPr txBox="1">
            <a:spLocks noGrp="1"/>
          </p:cNvSpPr>
          <p:nvPr>
            <p:ph type="body" idx="1"/>
          </p:nvPr>
        </p:nvSpPr>
        <p:spPr>
          <a:xfrm>
            <a:off x="1070325" y="1918650"/>
            <a:ext cx="4781100" cy="40830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r>
              <a:rPr lang="en"/>
              <a:t>Malthusian theory is used to analyze population change and its consequences.</a:t>
            </a:r>
            <a:endParaRPr/>
          </a:p>
          <a:p>
            <a:pPr marL="0" lvl="0" indent="152400" algn="l" rtl="0">
              <a:spcBef>
                <a:spcPts val="0"/>
              </a:spcBef>
              <a:spcAft>
                <a:spcPts val="0"/>
              </a:spcAft>
              <a:buNone/>
            </a:pPr>
            <a:endParaRPr/>
          </a:p>
          <a:p>
            <a:pPr marL="0" lvl="0" indent="152400" algn="l" rtl="0">
              <a:spcBef>
                <a:spcPts val="0"/>
              </a:spcBef>
              <a:spcAft>
                <a:spcPts val="0"/>
              </a:spcAft>
              <a:buNone/>
            </a:pPr>
            <a:r>
              <a:rPr lang="en"/>
              <a:t>Thomas Malthus claimed that the population was growing much more rapidly than Earth’s food supply because population increased geometrically and food supply increases arithmetically. </a:t>
            </a:r>
            <a:endParaRPr/>
          </a:p>
        </p:txBody>
      </p:sp>
      <p:pic>
        <p:nvPicPr>
          <p:cNvPr id="185" name="Google Shape;185;p39"/>
          <p:cNvPicPr preferRelativeResize="0"/>
          <p:nvPr/>
        </p:nvPicPr>
        <p:blipFill>
          <a:blip r:embed="rId3">
            <a:alphaModFix/>
          </a:blip>
          <a:stretch>
            <a:fillRect/>
          </a:stretch>
        </p:blipFill>
        <p:spPr>
          <a:xfrm>
            <a:off x="5799850" y="3064800"/>
            <a:ext cx="2552700" cy="1790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Malthusian Theory Debate</a:t>
            </a:r>
            <a:endParaRPr/>
          </a:p>
        </p:txBody>
      </p:sp>
      <p:sp>
        <p:nvSpPr>
          <p:cNvPr id="191" name="Google Shape;191;p40"/>
          <p:cNvSpPr txBox="1">
            <a:spLocks noGrp="1"/>
          </p:cNvSpPr>
          <p:nvPr>
            <p:ph type="body" idx="1"/>
          </p:nvPr>
        </p:nvSpPr>
        <p:spPr>
          <a:xfrm>
            <a:off x="1070325" y="1461450"/>
            <a:ext cx="7056300" cy="40830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r>
              <a:rPr lang="en"/>
              <a:t>Some argue that Malthus was right, and that population is depleting key resources. Others do not accept this view.</a:t>
            </a:r>
            <a:endParaRPr/>
          </a:p>
          <a:p>
            <a:pPr marL="0" lvl="0" indent="152400" algn="l" rtl="0">
              <a:spcBef>
                <a:spcPts val="0"/>
              </a:spcBef>
              <a:spcAft>
                <a:spcPts val="0"/>
              </a:spcAft>
              <a:buNone/>
            </a:pPr>
            <a:endParaRPr/>
          </a:p>
          <a:p>
            <a:pPr marL="0" lvl="0" indent="152400" algn="l" rtl="0">
              <a:spcBef>
                <a:spcPts val="0"/>
              </a:spcBef>
              <a:spcAft>
                <a:spcPts val="0"/>
              </a:spcAft>
              <a:buNone/>
            </a:pPr>
            <a:r>
              <a:rPr lang="en"/>
              <a:t>Food production has increased more rapidly than predicted because of better techniques, higher-yielding seeds, and land cultivation. There are other resources to replace depleted ones.</a:t>
            </a:r>
            <a:endParaRPr/>
          </a:p>
          <a:p>
            <a:pPr marL="0" lvl="0" indent="152400" algn="l" rtl="0">
              <a:spcBef>
                <a:spcPts val="0"/>
              </a:spcBef>
              <a:spcAft>
                <a:spcPts val="0"/>
              </a:spcAft>
              <a:buNone/>
            </a:pPr>
            <a:endParaRPr/>
          </a:p>
          <a:p>
            <a:pPr marL="0" lvl="0" indent="152400" algn="l" rtl="0">
              <a:spcBef>
                <a:spcPts val="0"/>
              </a:spcBef>
              <a:spcAft>
                <a:spcPts val="0"/>
              </a:spcAft>
              <a:buNone/>
            </a:pPr>
            <a:r>
              <a:rPr lang="en"/>
              <a:t>But what happens when there are no more breakthroughs? And what about resources other than food?</a:t>
            </a:r>
            <a:endParaRPr/>
          </a:p>
          <a:p>
            <a:pPr marL="0" lvl="0" indent="152400" algn="l" rtl="0">
              <a:spcBef>
                <a:spcPts val="0"/>
              </a:spcBef>
              <a:spcAft>
                <a:spcPts val="0"/>
              </a:spcAft>
              <a:buNone/>
            </a:pPr>
            <a:endParaRPr/>
          </a:p>
          <a:p>
            <a:pPr marL="0" lvl="0" indent="152400" algn="l" rtl="0">
              <a:spcBef>
                <a:spcPts val="0"/>
              </a:spcBef>
              <a:spcAft>
                <a:spcPts val="0"/>
              </a:spcAft>
              <a:buNone/>
            </a:pPr>
            <a:endParaRPr/>
          </a:p>
          <a:p>
            <a:pPr marL="0" lvl="0" indent="152400" algn="l" rtl="0">
              <a:spcBef>
                <a:spcPts val="0"/>
              </a:spcBef>
              <a:spcAft>
                <a:spcPts val="0"/>
              </a:spcAft>
              <a:buNone/>
            </a:pPr>
            <a:endParaRPr/>
          </a:p>
          <a:p>
            <a:pPr marL="0" lvl="0" indent="152400" algn="l" rtl="0">
              <a:spcBef>
                <a:spcPts val="0"/>
              </a:spcBef>
              <a:spcAft>
                <a:spcPts val="0"/>
              </a:spcAft>
              <a:buNone/>
            </a:pPr>
            <a:endParaRPr/>
          </a:p>
          <a:p>
            <a:pPr marL="0" lvl="0" indent="152400" algn="l" rtl="0">
              <a:spcBef>
                <a:spcPts val="0"/>
              </a:spcBef>
              <a:spcAft>
                <a:spcPts val="0"/>
              </a:spcAft>
              <a:buNone/>
            </a:pPr>
            <a:endParaRPr/>
          </a:p>
          <a:p>
            <a:pPr marL="0" lvl="0" indent="152400" algn="l" rtl="0">
              <a:spcBef>
                <a:spcPts val="0"/>
              </a:spcBef>
              <a:spcAft>
                <a:spcPts val="0"/>
              </a:spcAft>
              <a:buNone/>
            </a:pPr>
            <a:endParaRPr/>
          </a:p>
          <a:p>
            <a:pPr marL="0" lvl="0" indent="15240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41" descr="In the 1960s, fears of overpopulation sparked campaigns for population control. But whatever became of the population bomb?&#10;&#10;Produced by: Retro Report&#10;&#10;Read the story here: http://nyti.ms/1FtMyWt&#10;&#10;Visit Retro Report's website: http://www.RetroReport.org&#10;&#10;Subscribe to Retro Report: https://www.youtube.com/c/Retroreportorg&#10;&#10;Subscribe to the Times Video newsletter for free and get a handpicked selection of the best videos from The New York Times every week: http://bit.ly/timesvideonewsletter&#10;&#10;Subscribe on YouTube: http://bit.ly/U8Ys7n&#10;&#10;Watch more videos at: http://nytimes.com/video&#10;&#10;---------------------------------------------------------------&#10;&#10;Want more from The New York Times?&#10;&#10;Twitter: https://twitter.com/nytvideo&#10;&#10;Instagram: http://instagram.com/nytvideo&#10;&#10;Facebook: https://www.facebook.com/nytimes&#10;&#10;Google+: https://plus.google.com/+nytimes&#10;&#10;Whether it's reporting on conflicts abroad and political divisions at home, or covering the latest style trends and scientific developments, New York Times video journalists provide a revealing and unforgettable view of the world. It's all the news that's fit to watch. On YouTube.&#10;&#10;The Population Bomb? | Retro Report | The New York Times&#10;http://www.youtube.com/user/TheNewYorkTimes" title="The Population Bomb? | Retro Report | The New York Times">
            <a:hlinkClick r:id="rId3"/>
          </p:cNvPr>
          <p:cNvPicPr preferRelativeResize="0"/>
          <p:nvPr/>
        </p:nvPicPr>
        <p:blipFill>
          <a:blip r:embed="rId4">
            <a:alphaModFix/>
          </a:blip>
          <a:stretch>
            <a:fillRect/>
          </a:stretch>
        </p:blipFill>
        <p:spPr>
          <a:xfrm>
            <a:off x="2319800" y="1089750"/>
            <a:ext cx="4572000" cy="3429000"/>
          </a:xfrm>
          <a:prstGeom prst="rect">
            <a:avLst/>
          </a:prstGeom>
          <a:noFill/>
          <a:ln>
            <a:noFill/>
          </a:ln>
        </p:spPr>
      </p:pic>
      <p:sp>
        <p:nvSpPr>
          <p:cNvPr id="197" name="Google Shape;197;p41"/>
          <p:cNvSpPr txBox="1">
            <a:spLocks noGrp="1"/>
          </p:cNvSpPr>
          <p:nvPr>
            <p:ph type="ctrTitle"/>
          </p:nvPr>
        </p:nvSpPr>
        <p:spPr>
          <a:xfrm>
            <a:off x="1147850" y="4315300"/>
            <a:ext cx="69159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ZPG - Zero Population Growth</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2"/>
          <p:cNvSpPr txBox="1">
            <a:spLocks noGrp="1"/>
          </p:cNvSpPr>
          <p:nvPr>
            <p:ph type="title" idx="4294967295"/>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Malthusian Theory Debate</a:t>
            </a:r>
            <a:endParaRPr/>
          </a:p>
        </p:txBody>
      </p:sp>
      <p:sp>
        <p:nvSpPr>
          <p:cNvPr id="203" name="Google Shape;203;p42"/>
          <p:cNvSpPr txBox="1">
            <a:spLocks noGrp="1"/>
          </p:cNvSpPr>
          <p:nvPr>
            <p:ph type="body" idx="4294967295"/>
          </p:nvPr>
        </p:nvSpPr>
        <p:spPr>
          <a:xfrm>
            <a:off x="1070325" y="1918650"/>
            <a:ext cx="7056300" cy="4083000"/>
          </a:xfrm>
          <a:prstGeom prst="rect">
            <a:avLst/>
          </a:prstGeom>
        </p:spPr>
        <p:txBody>
          <a:bodyPr spcFirstLastPara="1" wrap="square" lIns="91425" tIns="91425" rIns="91425" bIns="91425" anchor="t" anchorCtr="0">
            <a:noAutofit/>
          </a:bodyPr>
          <a:lstStyle/>
          <a:p>
            <a:pPr marL="0" lvl="0" indent="152400" algn="l" rtl="0">
              <a:spcBef>
                <a:spcPts val="600"/>
              </a:spcBef>
              <a:spcAft>
                <a:spcPts val="0"/>
              </a:spcAft>
              <a:buNone/>
            </a:pPr>
            <a:r>
              <a:rPr lang="en"/>
              <a:t>Population has increased much more slowly than Malthus had predicted. It has also increased more slowly than the food supply.</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Population growth stimulates economic growth. </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When does it become about inequality?</a:t>
            </a:r>
            <a:endParaRPr/>
          </a:p>
          <a:p>
            <a:pPr marL="0" lvl="0" indent="152400" algn="l" rtl="0">
              <a:spcBef>
                <a:spcPts val="6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3"/>
          <p:cNvSpPr txBox="1">
            <a:spLocks noGrp="1"/>
          </p:cNvSpPr>
          <p:nvPr>
            <p:ph type="title"/>
          </p:nvPr>
        </p:nvSpPr>
        <p:spPr>
          <a:xfrm>
            <a:off x="1027950" y="3849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Epidemiologic Transition</a:t>
            </a:r>
            <a:endParaRPr/>
          </a:p>
        </p:txBody>
      </p:sp>
      <p:sp>
        <p:nvSpPr>
          <p:cNvPr id="209" name="Google Shape;209;p43"/>
          <p:cNvSpPr txBox="1">
            <a:spLocks noGrp="1"/>
          </p:cNvSpPr>
          <p:nvPr>
            <p:ph type="body" idx="1"/>
          </p:nvPr>
        </p:nvSpPr>
        <p:spPr>
          <a:xfrm>
            <a:off x="841724" y="1428750"/>
            <a:ext cx="2276613" cy="45729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r>
              <a:rPr lang="en" dirty="0"/>
              <a:t>The epidemiologic transition explains causes of changing death rates in the demographic transition model.</a:t>
            </a:r>
            <a:endParaRPr dirty="0"/>
          </a:p>
          <a:p>
            <a:pPr marL="0" lvl="0" indent="152400" algn="l" rtl="0">
              <a:spcBef>
                <a:spcPts val="0"/>
              </a:spcBef>
              <a:spcAft>
                <a:spcPts val="0"/>
              </a:spcAft>
              <a:buNone/>
            </a:pPr>
            <a:endParaRPr dirty="0"/>
          </a:p>
          <a:p>
            <a:pPr marL="0" lvl="0" indent="152400" algn="l" rtl="0">
              <a:spcBef>
                <a:spcPts val="0"/>
              </a:spcBef>
              <a:spcAft>
                <a:spcPts val="0"/>
              </a:spcAft>
              <a:buNone/>
            </a:pPr>
            <a:endParaRPr dirty="0"/>
          </a:p>
        </p:txBody>
      </p:sp>
      <p:pic>
        <p:nvPicPr>
          <p:cNvPr id="210" name="Google Shape;210;p43"/>
          <p:cNvPicPr preferRelativeResize="0"/>
          <p:nvPr/>
        </p:nvPicPr>
        <p:blipFill>
          <a:blip r:embed="rId3">
            <a:alphaModFix/>
          </a:blip>
          <a:stretch>
            <a:fillRect/>
          </a:stretch>
        </p:blipFill>
        <p:spPr>
          <a:xfrm>
            <a:off x="3118337" y="1711568"/>
            <a:ext cx="5250498" cy="43844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52"/>
          <p:cNvPicPr preferRelativeResize="0"/>
          <p:nvPr/>
        </p:nvPicPr>
        <p:blipFill rotWithShape="1">
          <a:blip r:embed="rId3">
            <a:alphaModFix/>
          </a:blip>
          <a:srcRect l="8847" r="8847"/>
          <a:stretch/>
        </p:blipFill>
        <p:spPr>
          <a:xfrm>
            <a:off x="1" y="0"/>
            <a:ext cx="9144001" cy="6857999"/>
          </a:xfrm>
          <a:prstGeom prst="rect">
            <a:avLst/>
          </a:prstGeom>
          <a:noFill/>
          <a:ln>
            <a:noFill/>
          </a:ln>
        </p:spPr>
      </p:pic>
      <p:sp>
        <p:nvSpPr>
          <p:cNvPr id="268" name="Google Shape;268;p52"/>
          <p:cNvSpPr/>
          <p:nvPr/>
        </p:nvSpPr>
        <p:spPr>
          <a:xfrm>
            <a:off x="0" y="3432533"/>
            <a:ext cx="4568400" cy="22860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2"/>
          <p:cNvSpPr txBox="1">
            <a:spLocks noGrp="1"/>
          </p:cNvSpPr>
          <p:nvPr>
            <p:ph type="title"/>
          </p:nvPr>
        </p:nvSpPr>
        <p:spPr>
          <a:xfrm>
            <a:off x="351600" y="3649133"/>
            <a:ext cx="3997500" cy="18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Changes in population have long- and short-term effects on a place’s economy, culture, and politics.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3"/>
          <p:cNvSpPr txBox="1">
            <a:spLocks noGrp="1"/>
          </p:cNvSpPr>
          <p:nvPr>
            <p:ph type="title" idx="4294967295"/>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Population Policies</a:t>
            </a:r>
            <a:endParaRPr/>
          </a:p>
        </p:txBody>
      </p:sp>
      <p:sp>
        <p:nvSpPr>
          <p:cNvPr id="275" name="Google Shape;275;p53"/>
          <p:cNvSpPr txBox="1">
            <a:spLocks noGrp="1"/>
          </p:cNvSpPr>
          <p:nvPr>
            <p:ph type="body" idx="4294967295"/>
          </p:nvPr>
        </p:nvSpPr>
        <p:spPr>
          <a:xfrm>
            <a:off x="1070325" y="1918650"/>
            <a:ext cx="7056300" cy="4083000"/>
          </a:xfrm>
          <a:prstGeom prst="rect">
            <a:avLst/>
          </a:prstGeom>
        </p:spPr>
        <p:txBody>
          <a:bodyPr spcFirstLastPara="1" wrap="square" lIns="91425" tIns="91425" rIns="91425" bIns="91425" anchor="t" anchorCtr="0">
            <a:noAutofit/>
          </a:bodyPr>
          <a:lstStyle/>
          <a:p>
            <a:pPr marL="0" lvl="0" indent="152400" algn="l" rtl="0">
              <a:spcBef>
                <a:spcPts val="600"/>
              </a:spcBef>
              <a:spcAft>
                <a:spcPts val="0"/>
              </a:spcAft>
              <a:buNone/>
            </a:pPr>
            <a:r>
              <a:rPr lang="en"/>
              <a:t>Pronatalism: policies that encourage reproduction</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EX: France</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Antinatalism: policies that discourage reproduction</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EX: China and Singapore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54" descr="These Petitions have been started by friends in America after seeing the ABC 20-20 program on Gendercide in India. Please Sign and forward this petition to all your friends. Help us spread the word by posting on blogs and on facebook etc. &#10;&#10;Thanks &#10;&#10;http://gendercide.epetitions.net/&#10;http://www.ipetitions.com/petition/a-mothers-fight-to-save-her-daughters/" title="India's Deadly Secret - Gendercide in India Video - ABC News.mp4">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
        <p:nvSpPr>
          <p:cNvPr id="281" name="Google Shape;281;p54"/>
          <p:cNvSpPr txBox="1">
            <a:spLocks noGrp="1"/>
          </p:cNvSpPr>
          <p:nvPr>
            <p:ph type="ctrTitle" idx="4294967295"/>
          </p:nvPr>
        </p:nvSpPr>
        <p:spPr>
          <a:xfrm>
            <a:off x="1147850" y="4315300"/>
            <a:ext cx="6915900" cy="15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India’s Deadly Secret: Gendercide in India</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5"/>
          <p:cNvSpPr txBox="1">
            <a:spLocks noGrp="1"/>
          </p:cNvSpPr>
          <p:nvPr>
            <p:ph type="title" idx="4294967295"/>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Reasons for Changes in Fertility Rates</a:t>
            </a:r>
            <a:endParaRPr/>
          </a:p>
        </p:txBody>
      </p:sp>
      <p:sp>
        <p:nvSpPr>
          <p:cNvPr id="287" name="Google Shape;287;p55"/>
          <p:cNvSpPr txBox="1">
            <a:spLocks noGrp="1"/>
          </p:cNvSpPr>
          <p:nvPr>
            <p:ph type="body" idx="4294967295"/>
          </p:nvPr>
        </p:nvSpPr>
        <p:spPr>
          <a:xfrm>
            <a:off x="1070325" y="1918650"/>
            <a:ext cx="7056300" cy="4083000"/>
          </a:xfrm>
          <a:prstGeom prst="rect">
            <a:avLst/>
          </a:prstGeom>
        </p:spPr>
        <p:txBody>
          <a:bodyPr spcFirstLastPara="1" wrap="square" lIns="91425" tIns="91425" rIns="91425" bIns="91425" anchor="t" anchorCtr="0">
            <a:noAutofit/>
          </a:bodyPr>
          <a:lstStyle/>
          <a:p>
            <a:pPr marL="0" lvl="0" indent="152400" algn="l" rtl="0">
              <a:spcBef>
                <a:spcPts val="600"/>
              </a:spcBef>
              <a:spcAft>
                <a:spcPts val="0"/>
              </a:spcAft>
              <a:buNone/>
            </a:pPr>
            <a:r>
              <a:rPr lang="en"/>
              <a:t>After high school, what are your plans?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6"/>
          <p:cNvSpPr txBox="1">
            <a:spLocks noGrp="1"/>
          </p:cNvSpPr>
          <p:nvPr>
            <p:ph type="title" idx="4294967295"/>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Ravenstein’s Laws of Migration</a:t>
            </a:r>
            <a:endParaRPr/>
          </a:p>
        </p:txBody>
      </p:sp>
      <p:sp>
        <p:nvSpPr>
          <p:cNvPr id="293" name="Google Shape;293;p56"/>
          <p:cNvSpPr txBox="1">
            <a:spLocks noGrp="1"/>
          </p:cNvSpPr>
          <p:nvPr>
            <p:ph type="body" idx="4294967295"/>
          </p:nvPr>
        </p:nvSpPr>
        <p:spPr>
          <a:xfrm>
            <a:off x="1109975" y="1831450"/>
            <a:ext cx="3266400" cy="41148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AutoNum type="arabicPeriod"/>
            </a:pPr>
            <a:r>
              <a:rPr lang="en"/>
              <a:t>Short Distances</a:t>
            </a:r>
            <a:endParaRPr/>
          </a:p>
          <a:p>
            <a:pPr marL="457200" lvl="0" indent="-381000" algn="l" rtl="0">
              <a:spcBef>
                <a:spcPts val="0"/>
              </a:spcBef>
              <a:spcAft>
                <a:spcPts val="0"/>
              </a:spcAft>
              <a:buSzPts val="2400"/>
              <a:buAutoNum type="arabicPeriod"/>
            </a:pPr>
            <a:r>
              <a:rPr lang="en"/>
              <a:t>Urban Areas</a:t>
            </a:r>
            <a:endParaRPr/>
          </a:p>
          <a:p>
            <a:pPr marL="457200" lvl="0" indent="-381000" algn="l" rtl="0">
              <a:spcBef>
                <a:spcPts val="0"/>
              </a:spcBef>
              <a:spcAft>
                <a:spcPts val="0"/>
              </a:spcAft>
              <a:buSzPts val="2400"/>
              <a:buAutoNum type="arabicPeriod"/>
            </a:pPr>
            <a:r>
              <a:rPr lang="en"/>
              <a:t>Multiple Steps</a:t>
            </a:r>
            <a:endParaRPr/>
          </a:p>
          <a:p>
            <a:pPr marL="457200" lvl="0" indent="-381000" algn="l" rtl="0">
              <a:spcBef>
                <a:spcPts val="0"/>
              </a:spcBef>
              <a:spcAft>
                <a:spcPts val="0"/>
              </a:spcAft>
              <a:buSzPts val="2400"/>
              <a:buAutoNum type="arabicPeriod"/>
            </a:pPr>
            <a:r>
              <a:rPr lang="en"/>
              <a:t>Rural to Urban</a:t>
            </a:r>
            <a:endParaRPr/>
          </a:p>
          <a:p>
            <a:pPr marL="457200" lvl="0" indent="-381000" algn="l" rtl="0">
              <a:spcBef>
                <a:spcPts val="0"/>
              </a:spcBef>
              <a:spcAft>
                <a:spcPts val="0"/>
              </a:spcAft>
              <a:buSzPts val="2400"/>
              <a:buAutoNum type="arabicPeriod"/>
            </a:pPr>
            <a:r>
              <a:rPr lang="en"/>
              <a:t>Counter Migration</a:t>
            </a:r>
            <a:endParaRPr/>
          </a:p>
          <a:p>
            <a:pPr marL="457200" lvl="0" indent="-381000" algn="l" rtl="0">
              <a:spcBef>
                <a:spcPts val="0"/>
              </a:spcBef>
              <a:spcAft>
                <a:spcPts val="0"/>
              </a:spcAft>
              <a:buSzPts val="2400"/>
              <a:buAutoNum type="arabicPeriod"/>
            </a:pPr>
            <a:r>
              <a:rPr lang="en"/>
              <a:t>Youth</a:t>
            </a:r>
            <a:endParaRPr/>
          </a:p>
          <a:p>
            <a:pPr marL="457200" lvl="0" indent="-381000" algn="l" rtl="0">
              <a:spcBef>
                <a:spcPts val="0"/>
              </a:spcBef>
              <a:spcAft>
                <a:spcPts val="0"/>
              </a:spcAft>
              <a:buSzPts val="2400"/>
              <a:buAutoNum type="arabicPeriod"/>
            </a:pPr>
            <a:r>
              <a:rPr lang="en"/>
              <a:t>Gender Patterns</a:t>
            </a:r>
            <a:endParaRPr/>
          </a:p>
        </p:txBody>
      </p:sp>
      <p:pic>
        <p:nvPicPr>
          <p:cNvPr id="294" name="Google Shape;294;p56"/>
          <p:cNvPicPr preferRelativeResize="0"/>
          <p:nvPr/>
        </p:nvPicPr>
        <p:blipFill>
          <a:blip r:embed="rId3">
            <a:alphaModFix/>
          </a:blip>
          <a:stretch>
            <a:fillRect/>
          </a:stretch>
        </p:blipFill>
        <p:spPr>
          <a:xfrm>
            <a:off x="4412606" y="2054600"/>
            <a:ext cx="3550675" cy="2880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22"/>
          <p:cNvPicPr preferRelativeResize="0"/>
          <p:nvPr/>
        </p:nvPicPr>
        <p:blipFill rotWithShape="1">
          <a:blip r:embed="rId3">
            <a:alphaModFix/>
          </a:blip>
          <a:srcRect l="8847" r="8847"/>
          <a:stretch/>
        </p:blipFill>
        <p:spPr>
          <a:xfrm>
            <a:off x="1" y="0"/>
            <a:ext cx="9144001" cy="6857999"/>
          </a:xfrm>
          <a:prstGeom prst="rect">
            <a:avLst/>
          </a:prstGeom>
          <a:noFill/>
          <a:ln>
            <a:noFill/>
          </a:ln>
        </p:spPr>
      </p:pic>
      <p:sp>
        <p:nvSpPr>
          <p:cNvPr id="77" name="Google Shape;77;p22"/>
          <p:cNvSpPr/>
          <p:nvPr/>
        </p:nvSpPr>
        <p:spPr>
          <a:xfrm>
            <a:off x="0" y="3432533"/>
            <a:ext cx="4568400" cy="22860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2"/>
          <p:cNvSpPr txBox="1">
            <a:spLocks noGrp="1"/>
          </p:cNvSpPr>
          <p:nvPr>
            <p:ph type="title"/>
          </p:nvPr>
        </p:nvSpPr>
        <p:spPr>
          <a:xfrm>
            <a:off x="351600" y="3649133"/>
            <a:ext cx="3997500" cy="18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Understanding where and how people live is essential to understanding global cultural, political, and economic patterns.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4"/>
          <p:cNvSpPr txBox="1">
            <a:spLocks noGrp="1"/>
          </p:cNvSpPr>
          <p:nvPr>
            <p:ph type="body" idx="1"/>
          </p:nvPr>
        </p:nvSpPr>
        <p:spPr>
          <a:xfrm>
            <a:off x="1109975" y="1526650"/>
            <a:ext cx="3266400" cy="4114800"/>
          </a:xfrm>
          <a:prstGeom prst="rect">
            <a:avLst/>
          </a:prstGeom>
        </p:spPr>
        <p:txBody>
          <a:bodyPr spcFirstLastPara="1" wrap="square" lIns="91425" tIns="91425" rIns="91425" bIns="91425" anchor="t" anchorCtr="0">
            <a:noAutofit/>
          </a:bodyPr>
          <a:lstStyle/>
          <a:p>
            <a:pPr marL="0" lvl="0" indent="114300" algn="l" rtl="0">
              <a:spcBef>
                <a:spcPts val="0"/>
              </a:spcBef>
              <a:spcAft>
                <a:spcPts val="0"/>
              </a:spcAft>
              <a:buNone/>
            </a:pPr>
            <a:r>
              <a:rPr lang="en"/>
              <a:t>Push Factors:</a:t>
            </a:r>
            <a:endParaRPr/>
          </a:p>
          <a:p>
            <a:pPr marL="0" lvl="0" indent="114300" algn="l" rtl="0">
              <a:spcBef>
                <a:spcPts val="0"/>
              </a:spcBef>
              <a:spcAft>
                <a:spcPts val="0"/>
              </a:spcAft>
              <a:buNone/>
            </a:pPr>
            <a:endParaRPr/>
          </a:p>
          <a:p>
            <a:pPr marL="457200" lvl="0" indent="-342900" algn="l" rtl="0">
              <a:spcBef>
                <a:spcPts val="0"/>
              </a:spcBef>
              <a:spcAft>
                <a:spcPts val="0"/>
              </a:spcAft>
              <a:buSzPts val="1800"/>
              <a:buChar char="▧"/>
            </a:pPr>
            <a:r>
              <a:rPr lang="en"/>
              <a:t>Perceived as negative.</a:t>
            </a:r>
            <a:endParaRPr/>
          </a:p>
          <a:p>
            <a:pPr marL="457200" lvl="0" indent="-342900" algn="l" rtl="0">
              <a:spcBef>
                <a:spcPts val="0"/>
              </a:spcBef>
              <a:spcAft>
                <a:spcPts val="0"/>
              </a:spcAft>
              <a:buSzPts val="1800"/>
              <a:buChar char="▧"/>
            </a:pPr>
            <a:r>
              <a:rPr lang="en"/>
              <a:t>Poor economic conditions</a:t>
            </a:r>
            <a:endParaRPr/>
          </a:p>
          <a:p>
            <a:pPr marL="457200" lvl="0" indent="-342900" algn="l" rtl="0">
              <a:spcBef>
                <a:spcPts val="0"/>
              </a:spcBef>
              <a:spcAft>
                <a:spcPts val="0"/>
              </a:spcAft>
              <a:buSzPts val="1800"/>
              <a:buChar char="▧"/>
            </a:pPr>
            <a:r>
              <a:rPr lang="en"/>
              <a:t>warfare</a:t>
            </a:r>
            <a:endParaRPr/>
          </a:p>
        </p:txBody>
      </p:sp>
      <p:sp>
        <p:nvSpPr>
          <p:cNvPr id="216" name="Google Shape;216;p44"/>
          <p:cNvSpPr txBox="1">
            <a:spLocks noGrp="1"/>
          </p:cNvSpPr>
          <p:nvPr>
            <p:ph type="body" idx="2"/>
          </p:nvPr>
        </p:nvSpPr>
        <p:spPr>
          <a:xfrm>
            <a:off x="4915550" y="1526650"/>
            <a:ext cx="3155400" cy="4114800"/>
          </a:xfrm>
          <a:prstGeom prst="rect">
            <a:avLst/>
          </a:prstGeom>
        </p:spPr>
        <p:txBody>
          <a:bodyPr spcFirstLastPara="1" wrap="square" lIns="91425" tIns="91425" rIns="91425" bIns="91425" anchor="t" anchorCtr="0">
            <a:noAutofit/>
          </a:bodyPr>
          <a:lstStyle/>
          <a:p>
            <a:pPr marL="0" lvl="0" indent="114300" algn="l" rtl="0">
              <a:spcBef>
                <a:spcPts val="0"/>
              </a:spcBef>
              <a:spcAft>
                <a:spcPts val="0"/>
              </a:spcAft>
              <a:buNone/>
            </a:pPr>
            <a:r>
              <a:rPr lang="en"/>
              <a:t>Pull Factors:</a:t>
            </a:r>
            <a:endParaRPr/>
          </a:p>
          <a:p>
            <a:pPr marL="0" lvl="0" indent="114300" algn="l" rtl="0">
              <a:spcBef>
                <a:spcPts val="0"/>
              </a:spcBef>
              <a:spcAft>
                <a:spcPts val="0"/>
              </a:spcAft>
              <a:buNone/>
            </a:pPr>
            <a:endParaRPr/>
          </a:p>
          <a:p>
            <a:pPr marL="457200" lvl="0" indent="-342900" algn="l" rtl="0">
              <a:spcBef>
                <a:spcPts val="0"/>
              </a:spcBef>
              <a:spcAft>
                <a:spcPts val="0"/>
              </a:spcAft>
              <a:buSzPts val="1800"/>
              <a:buChar char="▧"/>
            </a:pPr>
            <a:r>
              <a:rPr lang="en"/>
              <a:t>Perceived as positive.</a:t>
            </a:r>
            <a:endParaRPr/>
          </a:p>
          <a:p>
            <a:pPr marL="457200" lvl="0" indent="-342900" algn="l" rtl="0">
              <a:spcBef>
                <a:spcPts val="0"/>
              </a:spcBef>
              <a:spcAft>
                <a:spcPts val="0"/>
              </a:spcAft>
              <a:buSzPts val="1800"/>
              <a:buChar char="▧"/>
            </a:pPr>
            <a:r>
              <a:rPr lang="en"/>
              <a:t>Better quality of life</a:t>
            </a:r>
            <a:endParaRPr/>
          </a:p>
          <a:p>
            <a:pPr marL="457200" lvl="0" indent="-342900" algn="l" rtl="0">
              <a:spcBef>
                <a:spcPts val="0"/>
              </a:spcBef>
              <a:spcAft>
                <a:spcPts val="0"/>
              </a:spcAft>
              <a:buSzPts val="1800"/>
              <a:buChar char="▧"/>
            </a:pPr>
            <a:r>
              <a:rPr lang="en"/>
              <a:t>Economic opportunity</a:t>
            </a:r>
            <a:endParaRPr/>
          </a:p>
          <a:p>
            <a:pPr marL="0" lvl="0" indent="0" algn="l" rtl="0">
              <a:spcBef>
                <a:spcPts val="0"/>
              </a:spcBef>
              <a:spcAft>
                <a:spcPts val="0"/>
              </a:spcAft>
              <a:buNone/>
            </a:pPr>
            <a:endParaRPr/>
          </a:p>
        </p:txBody>
      </p:sp>
      <p:sp>
        <p:nvSpPr>
          <p:cNvPr id="217" name="Google Shape;217;p44"/>
          <p:cNvSpPr txBox="1">
            <a:spLocks noGrp="1"/>
          </p:cNvSpPr>
          <p:nvPr>
            <p:ph type="title"/>
          </p:nvPr>
        </p:nvSpPr>
        <p:spPr>
          <a:xfrm>
            <a:off x="1027950" y="4611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Causes of Immigration</a:t>
            </a:r>
            <a:endParaRPr/>
          </a:p>
        </p:txBody>
      </p:sp>
      <p:sp>
        <p:nvSpPr>
          <p:cNvPr id="218" name="Google Shape;218;p44"/>
          <p:cNvSpPr txBox="1"/>
          <p:nvPr/>
        </p:nvSpPr>
        <p:spPr>
          <a:xfrm>
            <a:off x="1060650" y="3301200"/>
            <a:ext cx="7627800" cy="30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434343"/>
                </a:solidFill>
                <a:latin typeface="Varela Round"/>
                <a:ea typeface="Varela Round"/>
                <a:cs typeface="Varela Round"/>
                <a:sym typeface="Varela Round"/>
              </a:rPr>
              <a:t>Cultural</a:t>
            </a:r>
            <a:r>
              <a:rPr lang="en" sz="1800">
                <a:solidFill>
                  <a:srgbClr val="434343"/>
                </a:solidFill>
                <a:latin typeface="Varela Round"/>
                <a:ea typeface="Varela Round"/>
                <a:cs typeface="Varela Round"/>
                <a:sym typeface="Varela Round"/>
              </a:rPr>
              <a:t>: religious freedom</a:t>
            </a: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r>
              <a:rPr lang="en" sz="1800" b="1">
                <a:solidFill>
                  <a:srgbClr val="434343"/>
                </a:solidFill>
                <a:latin typeface="Varela Round"/>
                <a:ea typeface="Varela Round"/>
                <a:cs typeface="Varela Round"/>
                <a:sym typeface="Varela Round"/>
              </a:rPr>
              <a:t>Demographic</a:t>
            </a:r>
            <a:r>
              <a:rPr lang="en" sz="1800">
                <a:solidFill>
                  <a:srgbClr val="434343"/>
                </a:solidFill>
                <a:latin typeface="Varela Round"/>
                <a:ea typeface="Varela Round"/>
                <a:cs typeface="Varela Round"/>
                <a:sym typeface="Varela Round"/>
              </a:rPr>
              <a:t>: unbalanced sex ratios, overpopulation</a:t>
            </a: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r>
              <a:rPr lang="en" sz="1800" b="1">
                <a:solidFill>
                  <a:srgbClr val="434343"/>
                </a:solidFill>
                <a:latin typeface="Varela Round"/>
                <a:ea typeface="Varela Round"/>
                <a:cs typeface="Varela Round"/>
                <a:sym typeface="Varela Round"/>
              </a:rPr>
              <a:t>Economic</a:t>
            </a:r>
            <a:r>
              <a:rPr lang="en" sz="1800">
                <a:solidFill>
                  <a:srgbClr val="434343"/>
                </a:solidFill>
                <a:latin typeface="Varela Round"/>
                <a:ea typeface="Varela Round"/>
                <a:cs typeface="Varela Round"/>
                <a:sym typeface="Varela Round"/>
              </a:rPr>
              <a:t>: job availability, “land of plenty”</a:t>
            </a: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r>
              <a:rPr lang="en" sz="1800" b="1">
                <a:solidFill>
                  <a:srgbClr val="434343"/>
                </a:solidFill>
                <a:latin typeface="Varela Round"/>
                <a:ea typeface="Varela Round"/>
                <a:cs typeface="Varela Round"/>
                <a:sym typeface="Varela Round"/>
              </a:rPr>
              <a:t>Environmental</a:t>
            </a:r>
            <a:r>
              <a:rPr lang="en" sz="1800">
                <a:solidFill>
                  <a:srgbClr val="434343"/>
                </a:solidFill>
                <a:latin typeface="Varela Round"/>
                <a:ea typeface="Varela Round"/>
                <a:cs typeface="Varela Round"/>
                <a:sym typeface="Varela Round"/>
              </a:rPr>
              <a:t>: natural disasters, pulled to physically beautiful locations</a:t>
            </a: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r>
              <a:rPr lang="en" sz="1800" b="1">
                <a:solidFill>
                  <a:srgbClr val="434343"/>
                </a:solidFill>
                <a:latin typeface="Varela Round"/>
                <a:ea typeface="Varela Round"/>
                <a:cs typeface="Varela Round"/>
                <a:sym typeface="Varela Round"/>
              </a:rPr>
              <a:t>Political</a:t>
            </a:r>
            <a:r>
              <a:rPr lang="en" sz="1800">
                <a:solidFill>
                  <a:srgbClr val="434343"/>
                </a:solidFill>
                <a:latin typeface="Varela Round"/>
                <a:ea typeface="Varela Round"/>
                <a:cs typeface="Varela Round"/>
                <a:sym typeface="Varela Round"/>
              </a:rPr>
              <a:t>: persecution, conflict (civil war)</a:t>
            </a: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434343"/>
              </a:solidFill>
              <a:latin typeface="Varela Round"/>
              <a:ea typeface="Varela Round"/>
              <a:cs typeface="Varela Round"/>
              <a:sym typeface="Varela Round"/>
            </a:endParaRPr>
          </a:p>
          <a:p>
            <a:pPr marL="0" lvl="0" indent="0" algn="l" rtl="0">
              <a:spcBef>
                <a:spcPts val="0"/>
              </a:spcBef>
              <a:spcAft>
                <a:spcPts val="0"/>
              </a:spcAft>
              <a:buNone/>
            </a:pPr>
            <a:endParaRPr sz="1800">
              <a:latin typeface="Varela Round"/>
              <a:ea typeface="Varela Round"/>
              <a:cs typeface="Varela Round"/>
              <a:sym typeface="Varela Round"/>
            </a:endParaRPr>
          </a:p>
        </p:txBody>
      </p:sp>
    </p:spTree>
    <p:extLst>
      <p:ext uri="{BB962C8B-B14F-4D97-AF65-F5344CB8AC3E}">
        <p14:creationId xmlns:p14="http://schemas.microsoft.com/office/powerpoint/2010/main" val="1262806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5"/>
          <p:cNvSpPr txBox="1">
            <a:spLocks noGrp="1"/>
          </p:cNvSpPr>
          <p:nvPr>
            <p:ph type="title"/>
          </p:nvPr>
        </p:nvSpPr>
        <p:spPr>
          <a:xfrm>
            <a:off x="1027950" y="3849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US Immigration</a:t>
            </a:r>
            <a:endParaRPr/>
          </a:p>
        </p:txBody>
      </p:sp>
      <p:sp>
        <p:nvSpPr>
          <p:cNvPr id="224" name="Google Shape;224;p45"/>
          <p:cNvSpPr txBox="1">
            <a:spLocks noGrp="1"/>
          </p:cNvSpPr>
          <p:nvPr>
            <p:ph type="body" idx="1"/>
          </p:nvPr>
        </p:nvSpPr>
        <p:spPr>
          <a:xfrm>
            <a:off x="1070325" y="1309050"/>
            <a:ext cx="7056300" cy="40830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r>
              <a:rPr lang="en"/>
              <a:t>Peaks in immigration to the United States reflect changing circumstances on a global scale.</a:t>
            </a:r>
            <a:endParaRPr/>
          </a:p>
          <a:p>
            <a:pPr marL="0" lvl="0" indent="152400" algn="l" rtl="0">
              <a:spcBef>
                <a:spcPts val="0"/>
              </a:spcBef>
              <a:spcAft>
                <a:spcPts val="0"/>
              </a:spcAft>
              <a:buNone/>
            </a:pPr>
            <a:endParaRPr/>
          </a:p>
          <a:p>
            <a:pPr marL="0" lvl="0" indent="0" algn="l" rtl="0">
              <a:spcBef>
                <a:spcPts val="0"/>
              </a:spcBef>
              <a:spcAft>
                <a:spcPts val="0"/>
              </a:spcAft>
              <a:buNone/>
            </a:pPr>
            <a:endParaRPr b="1"/>
          </a:p>
          <a:p>
            <a:pPr marL="0" lvl="0" indent="152400" algn="l" rtl="0">
              <a:spcBef>
                <a:spcPts val="0"/>
              </a:spcBef>
              <a:spcAft>
                <a:spcPts val="0"/>
              </a:spcAft>
              <a:buNone/>
            </a:pPr>
            <a:endParaRPr b="1"/>
          </a:p>
        </p:txBody>
      </p:sp>
      <p:pic>
        <p:nvPicPr>
          <p:cNvPr id="225" name="Google Shape;225;p45"/>
          <p:cNvPicPr preferRelativeResize="0"/>
          <p:nvPr/>
        </p:nvPicPr>
        <p:blipFill>
          <a:blip r:embed="rId3">
            <a:alphaModFix/>
          </a:blip>
          <a:stretch>
            <a:fillRect/>
          </a:stretch>
        </p:blipFill>
        <p:spPr>
          <a:xfrm>
            <a:off x="2457450" y="2178573"/>
            <a:ext cx="5659624" cy="3969825"/>
          </a:xfrm>
          <a:prstGeom prst="rect">
            <a:avLst/>
          </a:prstGeom>
          <a:noFill/>
          <a:ln>
            <a:noFill/>
          </a:ln>
        </p:spPr>
      </p:pic>
    </p:spTree>
    <p:extLst>
      <p:ext uri="{BB962C8B-B14F-4D97-AF65-F5344CB8AC3E}">
        <p14:creationId xmlns:p14="http://schemas.microsoft.com/office/powerpoint/2010/main" val="3250820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6"/>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Forced Migration</a:t>
            </a:r>
            <a:endParaRPr/>
          </a:p>
        </p:txBody>
      </p:sp>
      <p:sp>
        <p:nvSpPr>
          <p:cNvPr id="231" name="Google Shape;231;p46"/>
          <p:cNvSpPr txBox="1">
            <a:spLocks noGrp="1"/>
          </p:cNvSpPr>
          <p:nvPr>
            <p:ph type="body" idx="1"/>
          </p:nvPr>
        </p:nvSpPr>
        <p:spPr>
          <a:xfrm>
            <a:off x="1070325" y="1918650"/>
            <a:ext cx="7056300" cy="4083000"/>
          </a:xfrm>
          <a:prstGeom prst="rect">
            <a:avLst/>
          </a:prstGeom>
        </p:spPr>
        <p:txBody>
          <a:bodyPr spcFirstLastPara="1" wrap="square" lIns="91425" tIns="91425" rIns="91425" bIns="91425" anchor="t" anchorCtr="0">
            <a:noAutofit/>
          </a:bodyPr>
          <a:lstStyle/>
          <a:p>
            <a:pPr marL="0" lvl="0" indent="152400" algn="l" rtl="0">
              <a:spcBef>
                <a:spcPts val="0"/>
              </a:spcBef>
              <a:spcAft>
                <a:spcPts val="0"/>
              </a:spcAft>
              <a:buNone/>
            </a:pPr>
            <a:r>
              <a:rPr lang="en" sz="2000" b="1"/>
              <a:t>Refugees: </a:t>
            </a:r>
            <a:r>
              <a:rPr lang="en" sz="2000"/>
              <a:t>individual who was forced to migrate to another country to avoid the effects of armed conflict, situations of generalized violence, violations of human rights, or other disasters and cannot return for fear of persecution for race, religion, nationality, membership of a social group, or political opinion</a:t>
            </a:r>
            <a:endParaRPr sz="2000"/>
          </a:p>
          <a:p>
            <a:pPr marL="0" lvl="0" indent="152400" algn="l" rtl="0">
              <a:spcBef>
                <a:spcPts val="0"/>
              </a:spcBef>
              <a:spcAft>
                <a:spcPts val="0"/>
              </a:spcAft>
              <a:buNone/>
            </a:pPr>
            <a:endParaRPr sz="2000" b="1"/>
          </a:p>
          <a:p>
            <a:pPr marL="0" lvl="0" indent="152400" algn="l" rtl="0">
              <a:spcBef>
                <a:spcPts val="0"/>
              </a:spcBef>
              <a:spcAft>
                <a:spcPts val="0"/>
              </a:spcAft>
              <a:buNone/>
            </a:pPr>
            <a:r>
              <a:rPr lang="en" sz="2000" b="1"/>
              <a:t>Internally Displaced Persons: </a:t>
            </a:r>
            <a:r>
              <a:rPr lang="en" sz="2000"/>
              <a:t>forced to migrate like a refugee, but didn’t migrate across an international border</a:t>
            </a:r>
            <a:endParaRPr sz="2000"/>
          </a:p>
          <a:p>
            <a:pPr marL="0" lvl="0" indent="152400" algn="l" rtl="0">
              <a:spcBef>
                <a:spcPts val="0"/>
              </a:spcBef>
              <a:spcAft>
                <a:spcPts val="0"/>
              </a:spcAft>
              <a:buNone/>
            </a:pPr>
            <a:endParaRPr sz="2000" b="1"/>
          </a:p>
          <a:p>
            <a:pPr marL="0" lvl="0" indent="152400" algn="l" rtl="0">
              <a:spcBef>
                <a:spcPts val="0"/>
              </a:spcBef>
              <a:spcAft>
                <a:spcPts val="0"/>
              </a:spcAft>
              <a:buNone/>
            </a:pPr>
            <a:r>
              <a:rPr lang="en" sz="2000" b="1"/>
              <a:t>Asylum Seekers: </a:t>
            </a:r>
            <a:r>
              <a:rPr lang="en" sz="2000"/>
              <a:t>someone who has migrated to another nation in hopes of becoming a refugee</a:t>
            </a:r>
            <a:endParaRPr sz="2000"/>
          </a:p>
          <a:p>
            <a:pPr marL="0" lvl="0" indent="152400" algn="l" rtl="0">
              <a:spcBef>
                <a:spcPts val="0"/>
              </a:spcBef>
              <a:spcAft>
                <a:spcPts val="0"/>
              </a:spcAft>
              <a:buNone/>
            </a:pPr>
            <a:endParaRPr b="1"/>
          </a:p>
          <a:p>
            <a:pPr marL="0" lvl="0" indent="152400" algn="l" rtl="0">
              <a:spcBef>
                <a:spcPts val="0"/>
              </a:spcBef>
              <a:spcAft>
                <a:spcPts val="0"/>
              </a:spcAft>
              <a:buNone/>
            </a:pPr>
            <a:endParaRPr b="1"/>
          </a:p>
        </p:txBody>
      </p:sp>
    </p:spTree>
    <p:extLst>
      <p:ext uri="{BB962C8B-B14F-4D97-AF65-F5344CB8AC3E}">
        <p14:creationId xmlns:p14="http://schemas.microsoft.com/office/powerpoint/2010/main" val="3639854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7"/>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Voluntary Migrations</a:t>
            </a:r>
            <a:endParaRPr/>
          </a:p>
        </p:txBody>
      </p:sp>
      <p:sp>
        <p:nvSpPr>
          <p:cNvPr id="237" name="Google Shape;237;p47"/>
          <p:cNvSpPr txBox="1">
            <a:spLocks noGrp="1"/>
          </p:cNvSpPr>
          <p:nvPr>
            <p:ph type="body" idx="1"/>
          </p:nvPr>
        </p:nvSpPr>
        <p:spPr>
          <a:xfrm>
            <a:off x="900950" y="1690050"/>
            <a:ext cx="7422900" cy="408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highlight>
                  <a:srgbClr val="FFFF00"/>
                </a:highlight>
              </a:rPr>
              <a:t>Transnational migration</a:t>
            </a:r>
            <a:r>
              <a:rPr lang="en" sz="2200"/>
              <a:t> is a process of movement and settlement across international borders in which individuals maintain or build multiple networks of connection to their country of origin while at the same time settling in a new country.</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highlight>
                  <a:srgbClr val="FFFF00"/>
                </a:highlight>
              </a:rPr>
              <a:t>Transhumance:</a:t>
            </a:r>
            <a:r>
              <a:rPr lang="en" sz="2200"/>
              <a:t> seasonal herding of animals from higher elevations in the summer to lower elevations and valleys in the winter.</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highlight>
                  <a:srgbClr val="FFFF00"/>
                </a:highlight>
              </a:rPr>
              <a:t>Guest Worker:</a:t>
            </a:r>
            <a:r>
              <a:rPr lang="en" sz="2200"/>
              <a:t> Circular or temporary labor migration that aims to add workers temporarily to a country’s labor force</a:t>
            </a:r>
            <a:endParaRPr sz="2200"/>
          </a:p>
        </p:txBody>
      </p:sp>
    </p:spTree>
    <p:extLst>
      <p:ext uri="{BB962C8B-B14F-4D97-AF65-F5344CB8AC3E}">
        <p14:creationId xmlns:p14="http://schemas.microsoft.com/office/powerpoint/2010/main" val="354328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8"/>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Voluntary Migrations</a:t>
            </a:r>
            <a:endParaRPr/>
          </a:p>
        </p:txBody>
      </p:sp>
      <p:sp>
        <p:nvSpPr>
          <p:cNvPr id="243" name="Google Shape;243;p48"/>
          <p:cNvSpPr txBox="1">
            <a:spLocks noGrp="1"/>
          </p:cNvSpPr>
          <p:nvPr>
            <p:ph type="body" idx="1"/>
          </p:nvPr>
        </p:nvSpPr>
        <p:spPr>
          <a:xfrm>
            <a:off x="1070325" y="1918650"/>
            <a:ext cx="7056300" cy="408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200"/>
          </a:p>
          <a:p>
            <a:pPr marL="0" lvl="0" indent="152400" algn="l" rtl="0">
              <a:spcBef>
                <a:spcPts val="0"/>
              </a:spcBef>
              <a:spcAft>
                <a:spcPts val="0"/>
              </a:spcAft>
              <a:buNone/>
            </a:pPr>
            <a:r>
              <a:rPr lang="en" sz="2200"/>
              <a:t>Internal migration is a permanent move within a country. It is split into:</a:t>
            </a:r>
            <a:endParaRPr sz="2200"/>
          </a:p>
          <a:p>
            <a:pPr marL="457200" lvl="0" indent="-368300" algn="l" rtl="0">
              <a:spcBef>
                <a:spcPts val="0"/>
              </a:spcBef>
              <a:spcAft>
                <a:spcPts val="0"/>
              </a:spcAft>
              <a:buSzPts val="2200"/>
              <a:buChar char="▧"/>
            </a:pPr>
            <a:r>
              <a:rPr lang="en" sz="2200"/>
              <a:t>Interregional migration: movement from one region of a country to another (Northeast to South)</a:t>
            </a:r>
            <a:endParaRPr sz="2200"/>
          </a:p>
          <a:p>
            <a:pPr marL="457200" lvl="0" indent="-368300" algn="l" rtl="0">
              <a:spcBef>
                <a:spcPts val="0"/>
              </a:spcBef>
              <a:spcAft>
                <a:spcPts val="0"/>
              </a:spcAft>
              <a:buSzPts val="2200"/>
              <a:buChar char="▧"/>
            </a:pPr>
            <a:r>
              <a:rPr lang="en" sz="2200"/>
              <a:t>Intraregional migration: movement within a region of a country (rural to urban)</a:t>
            </a:r>
            <a:endParaRPr sz="2200"/>
          </a:p>
        </p:txBody>
      </p:sp>
    </p:spTree>
    <p:extLst>
      <p:ext uri="{BB962C8B-B14F-4D97-AF65-F5344CB8AC3E}">
        <p14:creationId xmlns:p14="http://schemas.microsoft.com/office/powerpoint/2010/main" val="1956391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9"/>
          <p:cNvSpPr txBox="1">
            <a:spLocks noGrp="1"/>
          </p:cNvSpPr>
          <p:nvPr>
            <p:ph type="title" idx="4294967295"/>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Voluntary Migrations</a:t>
            </a:r>
            <a:endParaRPr/>
          </a:p>
        </p:txBody>
      </p:sp>
      <p:sp>
        <p:nvSpPr>
          <p:cNvPr id="249" name="Google Shape;249;p49"/>
          <p:cNvSpPr txBox="1">
            <a:spLocks noGrp="1"/>
          </p:cNvSpPr>
          <p:nvPr>
            <p:ph type="body" idx="4294967295"/>
          </p:nvPr>
        </p:nvSpPr>
        <p:spPr>
          <a:xfrm>
            <a:off x="1070325" y="1385250"/>
            <a:ext cx="7056300" cy="4083000"/>
          </a:xfrm>
          <a:prstGeom prst="rect">
            <a:avLst/>
          </a:prstGeom>
        </p:spPr>
        <p:txBody>
          <a:bodyPr spcFirstLastPara="1" wrap="square" lIns="91425" tIns="91425" rIns="91425" bIns="91425" anchor="t" anchorCtr="0">
            <a:noAutofit/>
          </a:bodyPr>
          <a:lstStyle/>
          <a:p>
            <a:pPr marL="0" lvl="0" indent="152400" algn="l" rtl="0">
              <a:spcBef>
                <a:spcPts val="600"/>
              </a:spcBef>
              <a:spcAft>
                <a:spcPts val="0"/>
              </a:spcAft>
              <a:buNone/>
            </a:pPr>
            <a:r>
              <a:rPr lang="en"/>
              <a:t>Chain migration: the migration of people to a specific location because relatives or members of the same nationality previously migrated there.</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Step migration: series of shorter, less extreme migrations from a person's place of origin to final destination—such as moving from a farm, to a village, to a town, and finally to a city.</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And then there is rural to urban, urban to suburban, and urban to rural.</a:t>
            </a:r>
            <a:endParaRPr/>
          </a:p>
        </p:txBody>
      </p:sp>
    </p:spTree>
    <p:extLst>
      <p:ext uri="{BB962C8B-B14F-4D97-AF65-F5344CB8AC3E}">
        <p14:creationId xmlns:p14="http://schemas.microsoft.com/office/powerpoint/2010/main" val="3284167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0"/>
          <p:cNvSpPr txBox="1">
            <a:spLocks noGrp="1"/>
          </p:cNvSpPr>
          <p:nvPr>
            <p:ph type="title" idx="4294967295"/>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Obstacles to Migration</a:t>
            </a:r>
            <a:endParaRPr/>
          </a:p>
        </p:txBody>
      </p:sp>
      <p:sp>
        <p:nvSpPr>
          <p:cNvPr id="255" name="Google Shape;255;p50"/>
          <p:cNvSpPr txBox="1">
            <a:spLocks noGrp="1"/>
          </p:cNvSpPr>
          <p:nvPr>
            <p:ph type="body" idx="4294967295"/>
          </p:nvPr>
        </p:nvSpPr>
        <p:spPr>
          <a:xfrm>
            <a:off x="1070325" y="1537650"/>
            <a:ext cx="7056300" cy="4083000"/>
          </a:xfrm>
          <a:prstGeom prst="rect">
            <a:avLst/>
          </a:prstGeom>
        </p:spPr>
        <p:txBody>
          <a:bodyPr spcFirstLastPara="1" wrap="square" lIns="91425" tIns="91425" rIns="91425" bIns="91425" anchor="t" anchorCtr="0">
            <a:noAutofit/>
          </a:bodyPr>
          <a:lstStyle/>
          <a:p>
            <a:pPr marL="0" lvl="0" indent="152400" algn="l" rtl="0">
              <a:spcBef>
                <a:spcPts val="600"/>
              </a:spcBef>
              <a:spcAft>
                <a:spcPts val="0"/>
              </a:spcAft>
              <a:buNone/>
            </a:pPr>
            <a:r>
              <a:rPr lang="en"/>
              <a:t>Distance: long, arduous, and expensive</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Intervening Obstacles: an environmental or political feature that hinders migration</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Transportation improvements that have promoted globalization, such as motor vehicles and planes, have diminished the importance of intervening obstacles.</a:t>
            </a:r>
            <a:endParaRPr/>
          </a:p>
          <a:p>
            <a:pPr marL="0" lvl="0" indent="152400" algn="l" rtl="0">
              <a:spcBef>
                <a:spcPts val="600"/>
              </a:spcBef>
              <a:spcAft>
                <a:spcPts val="0"/>
              </a:spcAft>
              <a:buNone/>
            </a:pPr>
            <a:endParaRPr/>
          </a:p>
          <a:p>
            <a:pPr marL="0" lvl="0" indent="152400" algn="l" rtl="0">
              <a:spcBef>
                <a:spcPts val="600"/>
              </a:spcBef>
              <a:spcAft>
                <a:spcPts val="0"/>
              </a:spcAft>
              <a:buNone/>
            </a:pPr>
            <a:r>
              <a:rPr lang="en"/>
              <a:t>What are some other obstacles to migration?</a:t>
            </a:r>
            <a:endParaRPr/>
          </a:p>
        </p:txBody>
      </p:sp>
    </p:spTree>
    <p:extLst>
      <p:ext uri="{BB962C8B-B14F-4D97-AF65-F5344CB8AC3E}">
        <p14:creationId xmlns:p14="http://schemas.microsoft.com/office/powerpoint/2010/main" val="2318047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1"/>
          <p:cNvSpPr txBox="1">
            <a:spLocks noGrp="1"/>
          </p:cNvSpPr>
          <p:nvPr>
            <p:ph type="body" idx="1"/>
          </p:nvPr>
        </p:nvSpPr>
        <p:spPr>
          <a:xfrm>
            <a:off x="1639175" y="1679050"/>
            <a:ext cx="4505400" cy="4114800"/>
          </a:xfrm>
          <a:prstGeom prst="rect">
            <a:avLst/>
          </a:prstGeom>
        </p:spPr>
        <p:txBody>
          <a:bodyPr spcFirstLastPara="1" wrap="square" lIns="91425" tIns="91425" rIns="91425" bIns="91425" anchor="t" anchorCtr="0">
            <a:noAutofit/>
          </a:bodyPr>
          <a:lstStyle/>
          <a:p>
            <a:pPr marL="0" lvl="0" indent="114300" algn="l" rtl="0">
              <a:spcBef>
                <a:spcPts val="0"/>
              </a:spcBef>
              <a:spcAft>
                <a:spcPts val="0"/>
              </a:spcAft>
              <a:buNone/>
            </a:pPr>
            <a:r>
              <a:rPr lang="en"/>
              <a:t>What are some of the consequences </a:t>
            </a:r>
            <a:endParaRPr/>
          </a:p>
          <a:p>
            <a:pPr marL="0" lvl="0" indent="114300" algn="l" rtl="0">
              <a:spcBef>
                <a:spcPts val="0"/>
              </a:spcBef>
              <a:spcAft>
                <a:spcPts val="0"/>
              </a:spcAft>
              <a:buNone/>
            </a:pPr>
            <a:endParaRPr/>
          </a:p>
          <a:p>
            <a:pPr marL="0" lvl="0" indent="114300" algn="l" rtl="0">
              <a:spcBef>
                <a:spcPts val="0"/>
              </a:spcBef>
              <a:spcAft>
                <a:spcPts val="0"/>
              </a:spcAft>
              <a:buNone/>
            </a:pPr>
            <a:r>
              <a:rPr lang="en"/>
              <a:t>Positives:</a:t>
            </a:r>
            <a:endParaRPr/>
          </a:p>
          <a:p>
            <a:pPr marL="0" lvl="0" indent="0" algn="l" rtl="0">
              <a:spcBef>
                <a:spcPts val="0"/>
              </a:spcBef>
              <a:spcAft>
                <a:spcPts val="0"/>
              </a:spcAft>
              <a:buNone/>
            </a:pPr>
            <a:endParaRPr/>
          </a:p>
        </p:txBody>
      </p:sp>
      <p:sp>
        <p:nvSpPr>
          <p:cNvPr id="261" name="Google Shape;261;p51"/>
          <p:cNvSpPr txBox="1">
            <a:spLocks noGrp="1"/>
          </p:cNvSpPr>
          <p:nvPr>
            <p:ph type="body" idx="2"/>
          </p:nvPr>
        </p:nvSpPr>
        <p:spPr>
          <a:xfrm>
            <a:off x="5671350" y="1679050"/>
            <a:ext cx="3155400" cy="4114800"/>
          </a:xfrm>
          <a:prstGeom prst="rect">
            <a:avLst/>
          </a:prstGeom>
        </p:spPr>
        <p:txBody>
          <a:bodyPr spcFirstLastPara="1" wrap="square" lIns="91425" tIns="91425" rIns="91425" bIns="91425" anchor="t" anchorCtr="0">
            <a:noAutofit/>
          </a:bodyPr>
          <a:lstStyle/>
          <a:p>
            <a:pPr marL="0" lvl="0" indent="114300" algn="l" rtl="0">
              <a:spcBef>
                <a:spcPts val="0"/>
              </a:spcBef>
              <a:spcAft>
                <a:spcPts val="0"/>
              </a:spcAft>
              <a:buNone/>
            </a:pPr>
            <a:r>
              <a:rPr lang="en"/>
              <a:t>of migration?</a:t>
            </a:r>
            <a:endParaRPr/>
          </a:p>
          <a:p>
            <a:pPr marL="0" lvl="0" indent="114300" algn="l" rtl="0">
              <a:spcBef>
                <a:spcPts val="0"/>
              </a:spcBef>
              <a:spcAft>
                <a:spcPts val="0"/>
              </a:spcAft>
              <a:buNone/>
            </a:pPr>
            <a:endParaRPr/>
          </a:p>
          <a:p>
            <a:pPr marL="0" lvl="0" indent="114300" algn="l" rtl="0">
              <a:spcBef>
                <a:spcPts val="0"/>
              </a:spcBef>
              <a:spcAft>
                <a:spcPts val="0"/>
              </a:spcAft>
              <a:buNone/>
            </a:pPr>
            <a:r>
              <a:rPr lang="en"/>
              <a:t>Negatives:</a:t>
            </a:r>
            <a:endParaRPr/>
          </a:p>
          <a:p>
            <a:pPr marL="0" lvl="0" indent="0" algn="l" rtl="0">
              <a:spcBef>
                <a:spcPts val="0"/>
              </a:spcBef>
              <a:spcAft>
                <a:spcPts val="0"/>
              </a:spcAft>
              <a:buNone/>
            </a:pPr>
            <a:br>
              <a:rPr lang="en"/>
            </a:br>
            <a:endParaRPr/>
          </a:p>
        </p:txBody>
      </p:sp>
      <p:sp>
        <p:nvSpPr>
          <p:cNvPr id="262" name="Google Shape;262;p51"/>
          <p:cNvSpPr txBox="1">
            <a:spLocks noGrp="1"/>
          </p:cNvSpPr>
          <p:nvPr>
            <p:ph type="title"/>
          </p:nvPr>
        </p:nvSpPr>
        <p:spPr>
          <a:xfrm>
            <a:off x="1027950" y="7030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Consequences of Migration</a:t>
            </a:r>
            <a:endParaRPr/>
          </a:p>
        </p:txBody>
      </p:sp>
    </p:spTree>
    <p:extLst>
      <p:ext uri="{BB962C8B-B14F-4D97-AF65-F5344CB8AC3E}">
        <p14:creationId xmlns:p14="http://schemas.microsoft.com/office/powerpoint/2010/main" val="1010068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7"/>
          <p:cNvSpPr txBox="1">
            <a:spLocks noGrp="1"/>
          </p:cNvSpPr>
          <p:nvPr>
            <p:ph type="title" idx="4294967295"/>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An Aging Population</a:t>
            </a:r>
            <a:endParaRPr/>
          </a:p>
        </p:txBody>
      </p:sp>
      <p:sp>
        <p:nvSpPr>
          <p:cNvPr id="300" name="Google Shape;300;p57"/>
          <p:cNvSpPr txBox="1">
            <a:spLocks noGrp="1"/>
          </p:cNvSpPr>
          <p:nvPr>
            <p:ph type="body" idx="4294967295"/>
          </p:nvPr>
        </p:nvSpPr>
        <p:spPr>
          <a:xfrm>
            <a:off x="1070325" y="1918650"/>
            <a:ext cx="7056300" cy="4083000"/>
          </a:xfrm>
          <a:prstGeom prst="rect">
            <a:avLst/>
          </a:prstGeom>
        </p:spPr>
        <p:txBody>
          <a:bodyPr spcFirstLastPara="1" wrap="square" lIns="91425" tIns="91425" rIns="91425" bIns="91425" anchor="t" anchorCtr="0">
            <a:noAutofit/>
          </a:bodyPr>
          <a:lstStyle/>
          <a:p>
            <a:pPr marL="0" lvl="0" indent="152400" algn="l" rtl="0">
              <a:spcBef>
                <a:spcPts val="600"/>
              </a:spcBef>
              <a:spcAft>
                <a:spcPts val="0"/>
              </a:spcAft>
              <a:buNone/>
            </a:pPr>
            <a:r>
              <a:rPr lang="en"/>
              <a:t>Population aging is influenced by birth and death rates and life expectancy. </a:t>
            </a:r>
            <a:endParaRPr/>
          </a:p>
          <a:p>
            <a:pPr marL="457200" lvl="0" indent="-381000" algn="l" rtl="0">
              <a:spcBef>
                <a:spcPts val="600"/>
              </a:spcBef>
              <a:spcAft>
                <a:spcPts val="0"/>
              </a:spcAft>
              <a:buSzPts val="2400"/>
              <a:buChar char="-"/>
            </a:pPr>
            <a:r>
              <a:rPr lang="en"/>
              <a:t>Fewer people are being born, less people are dying, and people are living longer.</a:t>
            </a:r>
            <a:endParaRPr/>
          </a:p>
          <a:p>
            <a:pPr marL="0" lvl="0" indent="0" algn="l" rtl="0">
              <a:spcBef>
                <a:spcPts val="600"/>
              </a:spcBef>
              <a:spcAft>
                <a:spcPts val="0"/>
              </a:spcAft>
              <a:buNone/>
            </a:pPr>
            <a:endParaRPr/>
          </a:p>
          <a:p>
            <a:pPr marL="0" lvl="0" indent="0" algn="l" rtl="0">
              <a:spcBef>
                <a:spcPts val="600"/>
              </a:spcBef>
              <a:spcAft>
                <a:spcPts val="0"/>
              </a:spcAft>
              <a:buNone/>
            </a:pPr>
            <a:r>
              <a:rPr lang="en"/>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txBox="1">
            <a:spLocks noGrp="1"/>
          </p:cNvSpPr>
          <p:nvPr>
            <p:ph type="title" idx="4294967295"/>
          </p:nvPr>
        </p:nvSpPr>
        <p:spPr>
          <a:xfrm>
            <a:off x="1027950" y="3849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Implications of an Aging Population</a:t>
            </a:r>
            <a:endParaRPr/>
          </a:p>
        </p:txBody>
      </p:sp>
      <p:sp>
        <p:nvSpPr>
          <p:cNvPr id="306" name="Google Shape;306;p58"/>
          <p:cNvSpPr txBox="1">
            <a:spLocks noGrp="1"/>
          </p:cNvSpPr>
          <p:nvPr>
            <p:ph type="body" idx="4294967295"/>
          </p:nvPr>
        </p:nvSpPr>
        <p:spPr>
          <a:xfrm>
            <a:off x="1070325" y="1461450"/>
            <a:ext cx="7056300" cy="408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  </a:t>
            </a:r>
            <a:r>
              <a:rPr lang="en" b="1"/>
              <a:t>Social:</a:t>
            </a:r>
            <a:r>
              <a:rPr lang="en"/>
              <a:t> changing roles of elders/children, need for/growth of services for Elderly, development of pronatalist policies, social conflict due to generational differences of opinions</a:t>
            </a:r>
            <a:endParaRPr/>
          </a:p>
          <a:p>
            <a:pPr marL="0" lvl="0" indent="0" algn="l" rtl="0">
              <a:spcBef>
                <a:spcPts val="600"/>
              </a:spcBef>
              <a:spcAft>
                <a:spcPts val="0"/>
              </a:spcAft>
              <a:buClr>
                <a:schemeClr val="dk1"/>
              </a:buClr>
              <a:buSzPts val="1100"/>
              <a:buFont typeface="Arial"/>
              <a:buNone/>
            </a:pPr>
            <a:endParaRPr/>
          </a:p>
          <a:p>
            <a:pPr marL="0" lvl="0" indent="0" algn="l" rtl="0">
              <a:spcBef>
                <a:spcPts val="600"/>
              </a:spcBef>
              <a:spcAft>
                <a:spcPts val="0"/>
              </a:spcAft>
              <a:buNone/>
            </a:pPr>
            <a:r>
              <a:rPr lang="en"/>
              <a:t> </a:t>
            </a:r>
            <a:r>
              <a:rPr lang="en" b="1"/>
              <a:t> Economic:</a:t>
            </a:r>
            <a:r>
              <a:rPr lang="en"/>
              <a:t> increased cost to society due to</a:t>
            </a:r>
            <a:br>
              <a:rPr lang="en"/>
            </a:br>
            <a:r>
              <a:rPr lang="en"/>
              <a:t>government programs/taxes, increased economic pressure on the labor force (dependency ratio)</a:t>
            </a:r>
            <a:endParaRPr/>
          </a:p>
          <a:p>
            <a:pPr marL="0" lvl="0" indent="0" algn="l" rtl="0">
              <a:spcBef>
                <a:spcPts val="600"/>
              </a:spcBef>
              <a:spcAft>
                <a:spcPts val="0"/>
              </a:spcAft>
              <a:buNone/>
            </a:pPr>
            <a:endParaRPr/>
          </a:p>
          <a:p>
            <a:pPr marL="0" lvl="0" indent="0" algn="l" rtl="0">
              <a:spcBef>
                <a:spcPts val="600"/>
              </a:spcBef>
              <a:spcAft>
                <a:spcPts val="0"/>
              </a:spcAft>
              <a:buClr>
                <a:schemeClr val="dk1"/>
              </a:buClr>
              <a:buSzPts val="1100"/>
              <a:buFont typeface="Arial"/>
              <a:buNone/>
            </a:pPr>
            <a:r>
              <a:rPr lang="en"/>
              <a:t>  </a:t>
            </a:r>
            <a:r>
              <a:rPr lang="en" b="1"/>
              <a:t>Political:</a:t>
            </a:r>
            <a:r>
              <a:rPr lang="en"/>
              <a:t> increased gray power, development of pronatalist policies</a:t>
            </a:r>
            <a:endParaRPr/>
          </a:p>
          <a:p>
            <a:pPr marL="0" lvl="0" indent="152400" algn="l" rtl="0">
              <a:spcBef>
                <a:spcPts val="6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23"/>
          <p:cNvPicPr preferRelativeResize="0"/>
          <p:nvPr/>
        </p:nvPicPr>
        <p:blipFill>
          <a:blip r:embed="rId3">
            <a:alphaModFix/>
          </a:blip>
          <a:stretch>
            <a:fillRect/>
          </a:stretch>
        </p:blipFill>
        <p:spPr>
          <a:xfrm>
            <a:off x="0" y="533386"/>
            <a:ext cx="9144000" cy="5143513"/>
          </a:xfrm>
          <a:prstGeom prst="rect">
            <a:avLst/>
          </a:prstGeom>
          <a:noFill/>
          <a:ln>
            <a:noFill/>
          </a:ln>
        </p:spPr>
      </p:pic>
      <p:sp>
        <p:nvSpPr>
          <p:cNvPr id="84" name="Google Shape;84;p23"/>
          <p:cNvSpPr txBox="1">
            <a:spLocks noGrp="1"/>
          </p:cNvSpPr>
          <p:nvPr>
            <p:ph type="body" idx="1"/>
          </p:nvPr>
        </p:nvSpPr>
        <p:spPr>
          <a:xfrm>
            <a:off x="980400" y="5494075"/>
            <a:ext cx="7183200" cy="692700"/>
          </a:xfrm>
          <a:prstGeom prst="rect">
            <a:avLst/>
          </a:prstGeom>
        </p:spPr>
        <p:txBody>
          <a:bodyPr spcFirstLastPara="1" wrap="square" lIns="91425" tIns="91425" rIns="91425" bIns="91425" anchor="b" anchorCtr="0">
            <a:noAutofit/>
          </a:bodyPr>
          <a:lstStyle/>
          <a:p>
            <a:pPr marL="0" lvl="0" indent="0" algn="ctr" rtl="0">
              <a:spcBef>
                <a:spcPts val="360"/>
              </a:spcBef>
              <a:spcAft>
                <a:spcPts val="0"/>
              </a:spcAft>
              <a:buNone/>
            </a:pPr>
            <a:r>
              <a:rPr lang="en"/>
              <a:t>Population Concentrations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4"/>
          <p:cNvSpPr txBox="1">
            <a:spLocks noGrp="1"/>
          </p:cNvSpPr>
          <p:nvPr>
            <p:ph type="title" idx="4294967295"/>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Distribution of Human Populations</a:t>
            </a:r>
            <a:endParaRPr/>
          </a:p>
        </p:txBody>
      </p:sp>
      <p:sp>
        <p:nvSpPr>
          <p:cNvPr id="90" name="Google Shape;90;p24"/>
          <p:cNvSpPr txBox="1">
            <a:spLocks noGrp="1"/>
          </p:cNvSpPr>
          <p:nvPr>
            <p:ph type="body" idx="4294967295"/>
          </p:nvPr>
        </p:nvSpPr>
        <p:spPr>
          <a:xfrm>
            <a:off x="1070325" y="1918650"/>
            <a:ext cx="7056300" cy="40830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Factors that explain patterns of population distribution vary according to the scale of analysis. What is scale?</a:t>
            </a:r>
            <a:endParaRPr/>
          </a:p>
          <a:p>
            <a:pPr marL="914400" lvl="1" indent="-228600" algn="l" rtl="0">
              <a:spcBef>
                <a:spcPts val="0"/>
              </a:spcBef>
              <a:spcAft>
                <a:spcPts val="0"/>
              </a:spcAft>
              <a:buSzPts val="1400"/>
              <a:buNone/>
            </a:pPr>
            <a:r>
              <a:rPr lang="en"/>
              <a:t>Physical factors - climate, landforms, water bodies</a:t>
            </a:r>
            <a:endParaRPr/>
          </a:p>
          <a:p>
            <a:pPr marL="914400" lvl="1" indent="-228600" algn="l" rtl="0">
              <a:spcBef>
                <a:spcPts val="0"/>
              </a:spcBef>
              <a:spcAft>
                <a:spcPts val="0"/>
              </a:spcAft>
              <a:buSzPts val="1400"/>
              <a:buNone/>
            </a:pPr>
            <a:r>
              <a:rPr lang="en"/>
              <a:t>Human factors - cultural, economic, historical, political</a:t>
            </a:r>
            <a:endParaRPr/>
          </a:p>
          <a:p>
            <a:pPr marL="457200" lvl="0" indent="-381000" algn="l" rtl="0">
              <a:spcBef>
                <a:spcPts val="0"/>
              </a:spcBef>
              <a:spcAft>
                <a:spcPts val="0"/>
              </a:spcAft>
              <a:buSzPts val="2400"/>
              <a:buChar char="▧"/>
            </a:pPr>
            <a:r>
              <a:rPr lang="en"/>
              <a:t>Why are some land areas not part of the ecumene?</a:t>
            </a:r>
            <a:endParaRPr/>
          </a:p>
          <a:p>
            <a:pPr marL="0" lvl="0" indent="152400" algn="l" rtl="0">
              <a:spcBef>
                <a:spcPts val="6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5"/>
          <p:cNvSpPr txBox="1">
            <a:spLocks noGrp="1"/>
          </p:cNvSpPr>
          <p:nvPr>
            <p:ph type="body" idx="1"/>
          </p:nvPr>
        </p:nvSpPr>
        <p:spPr>
          <a:xfrm>
            <a:off x="980400" y="5494075"/>
            <a:ext cx="7183200" cy="692700"/>
          </a:xfrm>
          <a:prstGeom prst="rect">
            <a:avLst/>
          </a:prstGeom>
        </p:spPr>
        <p:txBody>
          <a:bodyPr spcFirstLastPara="1" wrap="square" lIns="91425" tIns="91425" rIns="91425" bIns="91425" anchor="b" anchorCtr="0">
            <a:noAutofit/>
          </a:bodyPr>
          <a:lstStyle/>
          <a:p>
            <a:pPr marL="0" lvl="0" indent="0" algn="ctr" rtl="0">
              <a:spcBef>
                <a:spcPts val="360"/>
              </a:spcBef>
              <a:spcAft>
                <a:spcPts val="0"/>
              </a:spcAft>
              <a:buNone/>
            </a:pPr>
            <a:endParaRPr/>
          </a:p>
        </p:txBody>
      </p:sp>
      <p:pic>
        <p:nvPicPr>
          <p:cNvPr id="96" name="Google Shape;96;p25"/>
          <p:cNvPicPr preferRelativeResize="0"/>
          <p:nvPr/>
        </p:nvPicPr>
        <p:blipFill>
          <a:blip r:embed="rId3">
            <a:alphaModFix/>
          </a:blip>
          <a:stretch>
            <a:fillRect/>
          </a:stretch>
        </p:blipFill>
        <p:spPr>
          <a:xfrm>
            <a:off x="0" y="6"/>
            <a:ext cx="9144000" cy="68579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6"/>
          <p:cNvSpPr txBox="1">
            <a:spLocks noGrp="1"/>
          </p:cNvSpPr>
          <p:nvPr>
            <p:ph type="title" idx="4294967295"/>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Four Clusters</a:t>
            </a:r>
            <a:endParaRPr/>
          </a:p>
        </p:txBody>
      </p:sp>
      <p:sp>
        <p:nvSpPr>
          <p:cNvPr id="102" name="Google Shape;102;p26"/>
          <p:cNvSpPr txBox="1">
            <a:spLocks noGrp="1"/>
          </p:cNvSpPr>
          <p:nvPr>
            <p:ph type="body" idx="1"/>
          </p:nvPr>
        </p:nvSpPr>
        <p:spPr>
          <a:xfrm>
            <a:off x="980400" y="5494075"/>
            <a:ext cx="7183200" cy="692700"/>
          </a:xfrm>
          <a:prstGeom prst="rect">
            <a:avLst/>
          </a:prstGeom>
        </p:spPr>
        <p:txBody>
          <a:bodyPr spcFirstLastPara="1" wrap="square" lIns="91425" tIns="91425" rIns="91425" bIns="91425" anchor="b" anchorCtr="0">
            <a:noAutofit/>
          </a:bodyPr>
          <a:lstStyle/>
          <a:p>
            <a:pPr marL="457200" lvl="0" indent="-228600" algn="ctr" rtl="0">
              <a:spcBef>
                <a:spcPts val="360"/>
              </a:spcBef>
              <a:spcAft>
                <a:spcPts val="0"/>
              </a:spcAft>
              <a:buSzPts val="2400"/>
              <a:buNone/>
            </a:pPr>
            <a:r>
              <a:rPr lang="en"/>
              <a:t>East Asia, South Asia, Europe, Southeast Asia, Others </a:t>
            </a:r>
            <a:endParaRPr/>
          </a:p>
        </p:txBody>
      </p:sp>
      <p:pic>
        <p:nvPicPr>
          <p:cNvPr id="103" name="Google Shape;103;p26"/>
          <p:cNvPicPr preferRelativeResize="0"/>
          <p:nvPr/>
        </p:nvPicPr>
        <p:blipFill>
          <a:blip r:embed="rId3">
            <a:alphaModFix/>
          </a:blip>
          <a:stretch>
            <a:fillRect/>
          </a:stretch>
        </p:blipFill>
        <p:spPr>
          <a:xfrm>
            <a:off x="1093875" y="1600275"/>
            <a:ext cx="6956251" cy="402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7"/>
          <p:cNvSpPr txBox="1">
            <a:spLocks noGrp="1"/>
          </p:cNvSpPr>
          <p:nvPr>
            <p:ph type="body" idx="1"/>
          </p:nvPr>
        </p:nvSpPr>
        <p:spPr>
          <a:xfrm>
            <a:off x="1014825" y="1902800"/>
            <a:ext cx="2297400" cy="40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Arithmetic Density: </a:t>
            </a:r>
            <a:endParaRPr sz="2400"/>
          </a:p>
          <a:p>
            <a:pPr marL="0" lvl="0" indent="101600" algn="l" rtl="0">
              <a:spcBef>
                <a:spcPts val="0"/>
              </a:spcBef>
              <a:spcAft>
                <a:spcPts val="0"/>
              </a:spcAft>
              <a:buNone/>
            </a:pPr>
            <a:endParaRPr/>
          </a:p>
          <a:p>
            <a:pPr marL="457200" lvl="0" indent="-330200" algn="l" rtl="0">
              <a:spcBef>
                <a:spcPts val="0"/>
              </a:spcBef>
              <a:spcAft>
                <a:spcPts val="0"/>
              </a:spcAft>
              <a:buSzPts val="1600"/>
              <a:buChar char="▧"/>
            </a:pPr>
            <a:r>
              <a:rPr lang="en"/>
              <a:t>Total number of objects in an area.</a:t>
            </a:r>
            <a:endParaRPr/>
          </a:p>
          <a:p>
            <a:pPr marL="457200" lvl="0" indent="-330200" algn="l" rtl="0">
              <a:spcBef>
                <a:spcPts val="0"/>
              </a:spcBef>
              <a:spcAft>
                <a:spcPts val="0"/>
              </a:spcAft>
              <a:buSzPts val="1600"/>
              <a:buChar char="▧"/>
            </a:pPr>
            <a:r>
              <a:rPr lang="en"/>
              <a:t>Total number of people divided by total land area</a:t>
            </a:r>
            <a:endParaRPr/>
          </a:p>
          <a:p>
            <a:pPr marL="457200" lvl="0" indent="-330200" algn="l" rtl="0">
              <a:spcBef>
                <a:spcPts val="0"/>
              </a:spcBef>
              <a:spcAft>
                <a:spcPts val="0"/>
              </a:spcAft>
              <a:buSzPts val="1600"/>
              <a:buChar char="▧"/>
            </a:pPr>
            <a:r>
              <a:rPr lang="en"/>
              <a:t>Divide population by the land area</a:t>
            </a:r>
            <a:endParaRPr/>
          </a:p>
          <a:p>
            <a:pPr marL="0" lvl="0" indent="0" algn="l" rtl="0">
              <a:spcBef>
                <a:spcPts val="0"/>
              </a:spcBef>
              <a:spcAft>
                <a:spcPts val="0"/>
              </a:spcAft>
              <a:buNone/>
            </a:pPr>
            <a:endParaRPr/>
          </a:p>
        </p:txBody>
      </p:sp>
      <p:sp>
        <p:nvSpPr>
          <p:cNvPr id="109" name="Google Shape;109;p27"/>
          <p:cNvSpPr txBox="1">
            <a:spLocks noGrp="1"/>
          </p:cNvSpPr>
          <p:nvPr>
            <p:ph type="body" idx="2"/>
          </p:nvPr>
        </p:nvSpPr>
        <p:spPr>
          <a:xfrm>
            <a:off x="3429925" y="1902800"/>
            <a:ext cx="2297400" cy="4091100"/>
          </a:xfrm>
          <a:prstGeom prst="rect">
            <a:avLst/>
          </a:prstGeom>
        </p:spPr>
        <p:txBody>
          <a:bodyPr spcFirstLastPara="1" wrap="square" lIns="91425" tIns="91425" rIns="91425" bIns="91425" anchor="t" anchorCtr="0">
            <a:noAutofit/>
          </a:bodyPr>
          <a:lstStyle/>
          <a:p>
            <a:pPr marL="0" lvl="0" indent="101600" algn="ctr" rtl="0">
              <a:spcBef>
                <a:spcPts val="0"/>
              </a:spcBef>
              <a:spcAft>
                <a:spcPts val="0"/>
              </a:spcAft>
              <a:buNone/>
            </a:pPr>
            <a:r>
              <a:rPr lang="en" sz="2400"/>
              <a:t>Physiological Density:</a:t>
            </a:r>
            <a:endParaRPr sz="2400"/>
          </a:p>
          <a:p>
            <a:pPr marL="0" lvl="0" indent="0" algn="l" rtl="0">
              <a:spcBef>
                <a:spcPts val="0"/>
              </a:spcBef>
              <a:spcAft>
                <a:spcPts val="0"/>
              </a:spcAft>
              <a:buNone/>
            </a:pPr>
            <a:endParaRPr sz="1400"/>
          </a:p>
          <a:p>
            <a:pPr marL="457200" lvl="0" indent="-330200" algn="l" rtl="0">
              <a:spcBef>
                <a:spcPts val="0"/>
              </a:spcBef>
              <a:spcAft>
                <a:spcPts val="0"/>
              </a:spcAft>
              <a:buSzPts val="1600"/>
              <a:buChar char="▧"/>
            </a:pPr>
            <a:r>
              <a:rPr lang="en"/>
              <a:t>Number of people supported by a unit area of arable land</a:t>
            </a:r>
            <a:endParaRPr/>
          </a:p>
          <a:p>
            <a:pPr marL="457200" lvl="0" indent="-330200" algn="l" rtl="0">
              <a:spcBef>
                <a:spcPts val="0"/>
              </a:spcBef>
              <a:spcAft>
                <a:spcPts val="0"/>
              </a:spcAft>
              <a:buSzPts val="1600"/>
              <a:buChar char="▧"/>
            </a:pPr>
            <a:r>
              <a:rPr lang="en"/>
              <a:t>Arable land: land suited for farming.</a:t>
            </a:r>
            <a:endParaRPr/>
          </a:p>
          <a:p>
            <a:pPr marL="457200" lvl="0" indent="-317500" algn="l" rtl="0">
              <a:spcBef>
                <a:spcPts val="0"/>
              </a:spcBef>
              <a:spcAft>
                <a:spcPts val="0"/>
              </a:spcAft>
              <a:buSzPts val="1400"/>
              <a:buChar char="▧"/>
            </a:pPr>
            <a:r>
              <a:rPr lang="en"/>
              <a:t>More meaningful than arithmetic density</a:t>
            </a:r>
            <a:r>
              <a:rPr lang="en" sz="1400"/>
              <a:t>.</a:t>
            </a:r>
            <a:endParaRPr sz="1400"/>
          </a:p>
        </p:txBody>
      </p:sp>
      <p:sp>
        <p:nvSpPr>
          <p:cNvPr id="110" name="Google Shape;110;p27"/>
          <p:cNvSpPr txBox="1">
            <a:spLocks noGrp="1"/>
          </p:cNvSpPr>
          <p:nvPr>
            <p:ph type="body" idx="3"/>
          </p:nvPr>
        </p:nvSpPr>
        <p:spPr>
          <a:xfrm>
            <a:off x="5845025" y="1902800"/>
            <a:ext cx="2297400" cy="4091100"/>
          </a:xfrm>
          <a:prstGeom prst="rect">
            <a:avLst/>
          </a:prstGeom>
        </p:spPr>
        <p:txBody>
          <a:bodyPr spcFirstLastPara="1" wrap="square" lIns="91425" tIns="91425" rIns="91425" bIns="91425" anchor="t" anchorCtr="0">
            <a:noAutofit/>
          </a:bodyPr>
          <a:lstStyle/>
          <a:p>
            <a:pPr marL="0" lvl="0" indent="101600" algn="ctr" rtl="0">
              <a:spcBef>
                <a:spcPts val="0"/>
              </a:spcBef>
              <a:spcAft>
                <a:spcPts val="0"/>
              </a:spcAft>
              <a:buNone/>
            </a:pPr>
            <a:r>
              <a:rPr lang="en" sz="2400"/>
              <a:t>Agricultural Density:</a:t>
            </a:r>
            <a:endParaRPr sz="2400"/>
          </a:p>
          <a:p>
            <a:pPr marL="0" lvl="0" indent="101600" algn="l" rtl="0">
              <a:spcBef>
                <a:spcPts val="0"/>
              </a:spcBef>
              <a:spcAft>
                <a:spcPts val="0"/>
              </a:spcAft>
              <a:buNone/>
            </a:pPr>
            <a:endParaRPr/>
          </a:p>
          <a:p>
            <a:pPr marL="457200" lvl="0" indent="-330200" algn="l" rtl="0">
              <a:spcBef>
                <a:spcPts val="0"/>
              </a:spcBef>
              <a:spcAft>
                <a:spcPts val="0"/>
              </a:spcAft>
              <a:buSzPts val="1600"/>
              <a:buChar char="▧"/>
            </a:pPr>
            <a:r>
              <a:rPr lang="en"/>
              <a:t>Ratio of number of farmers to the amount of arable land</a:t>
            </a:r>
            <a:endParaRPr/>
          </a:p>
          <a:p>
            <a:pPr marL="457200" lvl="0" indent="-330200" algn="l" rtl="0">
              <a:spcBef>
                <a:spcPts val="0"/>
              </a:spcBef>
              <a:spcAft>
                <a:spcPts val="0"/>
              </a:spcAft>
              <a:buSzPts val="1600"/>
              <a:buChar char="▧"/>
            </a:pPr>
            <a:r>
              <a:rPr lang="en"/>
              <a:t>Helps account for economic differences</a:t>
            </a:r>
            <a:endParaRPr/>
          </a:p>
          <a:p>
            <a:pPr marL="457200" lvl="0" indent="-330200" algn="l" rtl="0">
              <a:spcBef>
                <a:spcPts val="0"/>
              </a:spcBef>
              <a:spcAft>
                <a:spcPts val="0"/>
              </a:spcAft>
              <a:buSzPts val="1600"/>
              <a:buChar char="▧"/>
            </a:pPr>
            <a:r>
              <a:rPr lang="en"/>
              <a:t>Developed countries = lower agricultural densities</a:t>
            </a:r>
            <a:endParaRPr/>
          </a:p>
        </p:txBody>
      </p:sp>
      <p:sp>
        <p:nvSpPr>
          <p:cNvPr id="111" name="Google Shape;111;p27"/>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Population Density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16" name="Google Shape;116;p28"/>
          <p:cNvGraphicFramePr/>
          <p:nvPr/>
        </p:nvGraphicFramePr>
        <p:xfrm>
          <a:off x="876300" y="800100"/>
          <a:ext cx="7399800" cy="3108810"/>
        </p:xfrm>
        <a:graphic>
          <a:graphicData uri="http://schemas.openxmlformats.org/drawingml/2006/table">
            <a:tbl>
              <a:tblPr>
                <a:noFill/>
                <a:tableStyleId>{159C6823-F44B-4C1B-B46B-AFDD17E5A646}</a:tableStyleId>
              </a:tblPr>
              <a:tblGrid>
                <a:gridCol w="1849950">
                  <a:extLst>
                    <a:ext uri="{9D8B030D-6E8A-4147-A177-3AD203B41FA5}">
                      <a16:colId xmlns:a16="http://schemas.microsoft.com/office/drawing/2014/main" val="20000"/>
                    </a:ext>
                  </a:extLst>
                </a:gridCol>
                <a:gridCol w="1849950">
                  <a:extLst>
                    <a:ext uri="{9D8B030D-6E8A-4147-A177-3AD203B41FA5}">
                      <a16:colId xmlns:a16="http://schemas.microsoft.com/office/drawing/2014/main" val="20001"/>
                    </a:ext>
                  </a:extLst>
                </a:gridCol>
                <a:gridCol w="1849950">
                  <a:extLst>
                    <a:ext uri="{9D8B030D-6E8A-4147-A177-3AD203B41FA5}">
                      <a16:colId xmlns:a16="http://schemas.microsoft.com/office/drawing/2014/main" val="20002"/>
                    </a:ext>
                  </a:extLst>
                </a:gridCol>
                <a:gridCol w="18499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sz="2400">
                          <a:latin typeface="Englebert"/>
                          <a:ea typeface="Englebert"/>
                          <a:cs typeface="Englebert"/>
                          <a:sym typeface="Englebert"/>
                        </a:rPr>
                        <a:t>Country</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Arithmetic Density</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Physiological Density</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Agricultural Density</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400">
                          <a:latin typeface="Englebert"/>
                          <a:ea typeface="Englebert"/>
                          <a:cs typeface="Englebert"/>
                          <a:sym typeface="Englebert"/>
                        </a:rPr>
                        <a:t>Canada</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4</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83</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1</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2400">
                          <a:latin typeface="Englebert"/>
                          <a:ea typeface="Englebert"/>
                          <a:cs typeface="Englebert"/>
                          <a:sym typeface="Englebert"/>
                        </a:rPr>
                        <a:t>United States</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35</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199</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3</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2400">
                          <a:latin typeface="Englebert"/>
                          <a:ea typeface="Englebert"/>
                          <a:cs typeface="Englebert"/>
                          <a:sym typeface="Englebert"/>
                        </a:rPr>
                        <a:t>Netherlands</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498</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1610</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26</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2400">
                          <a:latin typeface="Englebert"/>
                          <a:ea typeface="Englebert"/>
                          <a:cs typeface="Englebert"/>
                          <a:sym typeface="Englebert"/>
                        </a:rPr>
                        <a:t>Egypt</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87</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3011</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Englebert"/>
                          <a:ea typeface="Englebert"/>
                          <a:cs typeface="Englebert"/>
                          <a:sym typeface="Englebert"/>
                        </a:rPr>
                        <a:t>273</a:t>
                      </a:r>
                      <a:endParaRPr sz="2400">
                        <a:latin typeface="Englebert"/>
                        <a:ea typeface="Englebert"/>
                        <a:cs typeface="Englebert"/>
                        <a:sym typeface="Englebert"/>
                      </a:endParaRPr>
                    </a:p>
                  </a:txBody>
                  <a:tcPr marL="91425" marR="91425" marT="91425" marB="91425">
                    <a:lnL w="76200" cap="flat" cmpd="sng">
                      <a:solidFill>
                        <a:srgbClr val="38761D"/>
                      </a:solidFill>
                      <a:prstDash val="solid"/>
                      <a:round/>
                      <a:headEnd type="none" w="sm" len="sm"/>
                      <a:tailEnd type="none" w="sm" len="sm"/>
                    </a:lnL>
                    <a:lnR w="76200" cap="flat" cmpd="sng">
                      <a:solidFill>
                        <a:srgbClr val="38761D"/>
                      </a:solidFill>
                      <a:prstDash val="solid"/>
                      <a:round/>
                      <a:headEnd type="none" w="sm" len="sm"/>
                      <a:tailEnd type="none" w="sm" len="sm"/>
                    </a:lnR>
                    <a:lnT w="76200" cap="flat" cmpd="sng">
                      <a:solidFill>
                        <a:srgbClr val="38761D"/>
                      </a:solidFill>
                      <a:prstDash val="solid"/>
                      <a:round/>
                      <a:headEnd type="none" w="sm" len="sm"/>
                      <a:tailEnd type="none" w="sm" len="sm"/>
                    </a:lnT>
                    <a:lnB w="76200" cap="flat" cmpd="sng">
                      <a:solidFill>
                        <a:srgbClr val="38761D"/>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7" name="Google Shape;117;p28"/>
          <p:cNvSpPr txBox="1"/>
          <p:nvPr/>
        </p:nvSpPr>
        <p:spPr>
          <a:xfrm>
            <a:off x="952050" y="3870075"/>
            <a:ext cx="7323900" cy="20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Englebert"/>
                <a:ea typeface="Englebert"/>
                <a:cs typeface="Englebert"/>
                <a:sym typeface="Englebert"/>
              </a:rPr>
              <a:t>Comparing physiological and arithmetic densities helps geographers understand the capacity of the land to yield enough food for the needs of the people.</a:t>
            </a:r>
            <a:endParaRPr sz="1800">
              <a:latin typeface="Englebert"/>
              <a:ea typeface="Englebert"/>
              <a:cs typeface="Englebert"/>
              <a:sym typeface="Englebert"/>
            </a:endParaRPr>
          </a:p>
          <a:p>
            <a:pPr marL="0" lvl="0" indent="0" algn="l" rtl="0">
              <a:spcBef>
                <a:spcPts val="0"/>
              </a:spcBef>
              <a:spcAft>
                <a:spcPts val="0"/>
              </a:spcAft>
              <a:buNone/>
            </a:pPr>
            <a:endParaRPr sz="1800">
              <a:latin typeface="Englebert"/>
              <a:ea typeface="Englebert"/>
              <a:cs typeface="Englebert"/>
              <a:sym typeface="Englebert"/>
            </a:endParaRPr>
          </a:p>
          <a:p>
            <a:pPr marL="0" lvl="0" indent="0" algn="l" rtl="0">
              <a:spcBef>
                <a:spcPts val="0"/>
              </a:spcBef>
              <a:spcAft>
                <a:spcPts val="0"/>
              </a:spcAft>
              <a:buNone/>
            </a:pPr>
            <a:r>
              <a:rPr lang="en" sz="1800">
                <a:latin typeface="Englebert"/>
                <a:ea typeface="Englebert"/>
                <a:cs typeface="Englebert"/>
                <a:sym typeface="Englebert"/>
              </a:rPr>
              <a:t>What does the difference between the arithmetic and physiological densities suggest about Egypt?</a:t>
            </a:r>
            <a:endParaRPr sz="1800">
              <a:latin typeface="Englebert"/>
              <a:ea typeface="Englebert"/>
              <a:cs typeface="Englebert"/>
              <a:sym typeface="Englebert"/>
            </a:endParaRPr>
          </a:p>
          <a:p>
            <a:pPr marL="0" lvl="0" indent="0" algn="l" rtl="0">
              <a:spcBef>
                <a:spcPts val="0"/>
              </a:spcBef>
              <a:spcAft>
                <a:spcPts val="0"/>
              </a:spcAft>
              <a:buNone/>
            </a:pPr>
            <a:endParaRPr sz="1800">
              <a:latin typeface="Englebert"/>
              <a:ea typeface="Englebert"/>
              <a:cs typeface="Englebert"/>
              <a:sym typeface="Englebert"/>
            </a:endParaRPr>
          </a:p>
          <a:p>
            <a:pPr marL="0" lvl="0" indent="0" algn="l" rtl="0">
              <a:spcBef>
                <a:spcPts val="0"/>
              </a:spcBef>
              <a:spcAft>
                <a:spcPts val="0"/>
              </a:spcAft>
              <a:buNone/>
            </a:pPr>
            <a:r>
              <a:rPr lang="en" sz="1800">
                <a:latin typeface="Englebert"/>
                <a:ea typeface="Englebert"/>
                <a:cs typeface="Englebert"/>
                <a:sym typeface="Englebert"/>
              </a:rPr>
              <a:t>The physiological densities are high in both Egypt and the Netherlands, but what accounts for the much lower agricultural density in the Netherlands?</a:t>
            </a:r>
            <a:endParaRPr sz="1800">
              <a:latin typeface="Englebert"/>
              <a:ea typeface="Englebert"/>
              <a:cs typeface="Englebert"/>
              <a:sym typeface="Englebert"/>
            </a:endParaRPr>
          </a:p>
        </p:txBody>
      </p:sp>
    </p:spTree>
  </p:cSld>
  <p:clrMapOvr>
    <a:masterClrMapping/>
  </p:clrMapOvr>
</p:sld>
</file>

<file path=ppt/theme/theme1.xml><?xml version="1.0" encoding="utf-8"?>
<a:theme xmlns:a="http://schemas.openxmlformats.org/drawingml/2006/main" name="Trincu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4792</TotalTime>
  <Words>3196</Words>
  <Application>Microsoft Office PowerPoint</Application>
  <PresentationFormat>On-screen Show (4:3)</PresentationFormat>
  <Paragraphs>356</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Shadows Into Light</vt:lpstr>
      <vt:lpstr>Englebert</vt:lpstr>
      <vt:lpstr>Verdana</vt:lpstr>
      <vt:lpstr>Arial</vt:lpstr>
      <vt:lpstr>Varela Round</vt:lpstr>
      <vt:lpstr>Trinculo template</vt:lpstr>
      <vt:lpstr>Unit 2: Population and Migration</vt:lpstr>
      <vt:lpstr>PowerPoint Presentation</vt:lpstr>
      <vt:lpstr>Understanding where and how people live is essential to understanding global cultural, political, and economic patterns.</vt:lpstr>
      <vt:lpstr>PowerPoint Presentation</vt:lpstr>
      <vt:lpstr>Distribution of Human Populations</vt:lpstr>
      <vt:lpstr>PowerPoint Presentation</vt:lpstr>
      <vt:lpstr>Four Clusters</vt:lpstr>
      <vt:lpstr>Population Density</vt:lpstr>
      <vt:lpstr>PowerPoint Presentation</vt:lpstr>
      <vt:lpstr>Implications of Distribution and Densities</vt:lpstr>
      <vt:lpstr>Population Pyramids</vt:lpstr>
      <vt:lpstr>Population Pyramid: US</vt:lpstr>
      <vt:lpstr>Changes in population are due to mortality, fertility, and migration, which are influenced by the interplay of environmental, economic, cultural, and political factors.</vt:lpstr>
      <vt:lpstr>PowerPoint Presentation</vt:lpstr>
      <vt:lpstr>Population Growth and Decline</vt:lpstr>
      <vt:lpstr>Population Growth and Decline</vt:lpstr>
      <vt:lpstr>PowerPoint Presentation</vt:lpstr>
      <vt:lpstr>Demographic Transition Model</vt:lpstr>
      <vt:lpstr>PowerPoint Presentation</vt:lpstr>
      <vt:lpstr>An Essay on the Principle of Population (1798)</vt:lpstr>
      <vt:lpstr>Malthusian Theory Debate</vt:lpstr>
      <vt:lpstr>ZPG - Zero Population Growth</vt:lpstr>
      <vt:lpstr>Malthusian Theory Debate</vt:lpstr>
      <vt:lpstr>The Epidemiologic Transition</vt:lpstr>
      <vt:lpstr>Changes in population have long- and short-term effects on a place’s economy, culture, and politics.</vt:lpstr>
      <vt:lpstr>Population Policies</vt:lpstr>
      <vt:lpstr>India’s Deadly Secret: Gendercide in India</vt:lpstr>
      <vt:lpstr>Reasons for Changes in Fertility Rates</vt:lpstr>
      <vt:lpstr>Ravenstein’s Laws of Migration</vt:lpstr>
      <vt:lpstr>Causes of Immigration</vt:lpstr>
      <vt:lpstr>US Immigration</vt:lpstr>
      <vt:lpstr>Forced Migration</vt:lpstr>
      <vt:lpstr>Voluntary Migrations</vt:lpstr>
      <vt:lpstr>Voluntary Migrations</vt:lpstr>
      <vt:lpstr>Voluntary Migrations</vt:lpstr>
      <vt:lpstr>Obstacles to Migration</vt:lpstr>
      <vt:lpstr>Consequences of Migration</vt:lpstr>
      <vt:lpstr>An Aging Population</vt:lpstr>
      <vt:lpstr>Implications of an Aging Population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Population and Migration</dc:title>
  <cp:lastModifiedBy>Schuster Deirdre</cp:lastModifiedBy>
  <cp:revision>4</cp:revision>
  <dcterms:modified xsi:type="dcterms:W3CDTF">2019-09-20T18:59:20Z</dcterms:modified>
</cp:coreProperties>
</file>