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18" r:id="rId9"/>
    <p:sldId id="320" r:id="rId10"/>
    <p:sldId id="321" r:id="rId11"/>
    <p:sldId id="322" r:id="rId12"/>
    <p:sldId id="323" r:id="rId13"/>
    <p:sldId id="324" r:id="rId14"/>
    <p:sldId id="262" r:id="rId15"/>
    <p:sldId id="330" r:id="rId16"/>
    <p:sldId id="331" r:id="rId17"/>
    <p:sldId id="332" r:id="rId18"/>
    <p:sldId id="333" r:id="rId19"/>
    <p:sldId id="33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534"/>
  </p:normalViewPr>
  <p:slideViewPr>
    <p:cSldViewPr snapToGrid="0" snapToObjects="1">
      <p:cViewPr varScale="1">
        <p:scale>
          <a:sx n="80" d="100"/>
          <a:sy n="80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6417CE-0BDA-024F-9AE4-E6203C48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1DB9A-8D9F-394B-8F4A-C9AA3360A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DAAC-6AC8-AF44-9003-4EBE410F54F4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A880-04B4-CD44-B1E4-6C6FDBD431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72AC2-F6B3-EC4D-A590-9151B00733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A77B-685A-9E4F-AA66-AC0D6AB1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3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Cultural Patterns and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Regional patterns of language, religion, and ethnicity contribute to a sense of place, enhance placemaking, and shape the global cultural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2267-75A3-744A-8AEC-23EB5D3B7F6A}"/>
              </a:ext>
            </a:extLst>
          </p:cNvPr>
          <p:cNvSpPr txBox="1"/>
          <p:nvPr/>
        </p:nvSpPr>
        <p:spPr>
          <a:xfrm>
            <a:off x="188910" y="1768223"/>
            <a:ext cx="11810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Sense of Place – state of mind derived through the infusion of a place with meaning and emotion by remembering important events that occurred in that place or by labeling a place with a certain characteristic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big part of sense of place and the infused meaning and emotion of that place is tied to ethnicity, language, and religion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If they speak a language you know, practice a religion you do, or you have a common connection you will look at that place favorably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opposite is true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Sense of place is relative to each individual involved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 positive or negative view of a place is for that particular person (or group)and does not always extend to others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46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Regional patterns of language, religion, and ethnicity contribute to a sense of place, enhance placemaking, and shape the global cultural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2267-75A3-744A-8AEC-23EB5D3B7F6A}"/>
              </a:ext>
            </a:extLst>
          </p:cNvPr>
          <p:cNvSpPr txBox="1"/>
          <p:nvPr/>
        </p:nvSpPr>
        <p:spPr>
          <a:xfrm>
            <a:off x="188910" y="1768223"/>
            <a:ext cx="11810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Placemaking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How people alter the landscape around them to reflect their culture and ethnicity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Great example of placemaking is ethnic neighborhoods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This is taking an existing place, altering the landscape to better reflect their culture and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act of placemaking to create an environment that has a positive sense of place for that particular ethnic or cultural group has a tremendous impact on the cultural landscape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Everything we see around us in the world is about creating a place that reflects what that area cares about and and believes in.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963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B878AA-1864-B14F-908D-475180AC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390105" cy="3834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2063F-8DFD-9844-9257-FF0EDA0D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651" y="2717133"/>
            <a:ext cx="6441349" cy="4140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7C496-98FF-8B4D-AC2A-F8C54594351F}"/>
              </a:ext>
            </a:extLst>
          </p:cNvPr>
          <p:cNvSpPr txBox="1"/>
          <p:nvPr/>
        </p:nvSpPr>
        <p:spPr>
          <a:xfrm>
            <a:off x="7154779" y="802105"/>
            <a:ext cx="370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images San Francisco Street –</a:t>
            </a:r>
          </a:p>
          <a:p>
            <a:r>
              <a:rPr lang="en-US" dirty="0"/>
              <a:t>Highlighting sense of place and placemaking by language &amp; ethnicity</a:t>
            </a:r>
          </a:p>
        </p:txBody>
      </p:sp>
    </p:spTree>
    <p:extLst>
      <p:ext uri="{BB962C8B-B14F-4D97-AF65-F5344CB8AC3E}">
        <p14:creationId xmlns:p14="http://schemas.microsoft.com/office/powerpoint/2010/main" val="42088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65E9C-4345-5D45-B25A-6D7A9249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5797" cy="372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3A66E9-1E17-5D45-91AC-0293C41E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797" y="2116119"/>
            <a:ext cx="6466203" cy="4741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07E019-3C76-A146-BE56-29E9ECD76C1C}"/>
              </a:ext>
            </a:extLst>
          </p:cNvPr>
          <p:cNvSpPr txBox="1"/>
          <p:nvPr/>
        </p:nvSpPr>
        <p:spPr>
          <a:xfrm>
            <a:off x="7090611" y="465221"/>
            <a:ext cx="3593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makes these two building different? How can we tell </a:t>
            </a:r>
          </a:p>
          <a:p>
            <a:r>
              <a:rPr lang="en-US" dirty="0"/>
              <a:t>Sense of Place &amp; Placemaking on display by a single image</a:t>
            </a:r>
          </a:p>
        </p:txBody>
      </p:sp>
    </p:spTree>
    <p:extLst>
      <p:ext uri="{BB962C8B-B14F-4D97-AF65-F5344CB8AC3E}">
        <p14:creationId xmlns:p14="http://schemas.microsoft.com/office/powerpoint/2010/main" val="211724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Language, ethnicity, and religion are factors in creating centripetal and centrifugal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F24A5-5252-9741-B7DA-3A2471EA3DD8}"/>
              </a:ext>
            </a:extLst>
          </p:cNvPr>
          <p:cNvSpPr txBox="1"/>
          <p:nvPr/>
        </p:nvSpPr>
        <p:spPr>
          <a:xfrm>
            <a:off x="188910" y="1768223"/>
            <a:ext cx="11810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Centripetal Force – Force that unites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Centrifugal force – Forces that divide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 States, regions, cities, groups all have to balance centripetal and centrifugal forces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 can both bind or separate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If 2 groups speak the same language and can communicate it can bring them together, if two groups cannot speak it pulls them apart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 fragmentation with a state or region can have tremendous consequences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We will look at this with a map of language in Africa at different scales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59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9F5149-7DA1-0940-82EB-A8102A0DD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1" y="-5776"/>
            <a:ext cx="6355348" cy="68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Language, ethnicity, and religion are factors in creating centripetal and centrifugal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F24A5-5252-9741-B7DA-3A2471EA3DD8}"/>
              </a:ext>
            </a:extLst>
          </p:cNvPr>
          <p:cNvSpPr txBox="1"/>
          <p:nvPr/>
        </p:nvSpPr>
        <p:spPr>
          <a:xfrm>
            <a:off x="188910" y="1768223"/>
            <a:ext cx="11810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Within Africa there are 6 major language families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However, most of these language families have sub families that speak an entirely different language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If we look at Nigeria we can see this fragmentation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This can cause tremendous amount of conflict and problems within a state (a major centrifugal force)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To combat this they have everybody learn English to fight centrifugal force, turning the language of English into a centripetal force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79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DE1949B-6F84-9F4B-BC26-49A0C3217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1F74325D-5DA0-BA43-A033-885D4B98A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68611" name="Picture 5" descr="nigeria_linguistic_1979">
            <a:extLst>
              <a:ext uri="{FF2B5EF4-FFF2-40B4-BE49-F238E27FC236}">
                <a16:creationId xmlns:a16="http://schemas.microsoft.com/office/drawing/2014/main" id="{4E4A46D9-9119-1C4B-B28A-65764BD2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9088"/>
            <a:ext cx="7848600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7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Language, ethnicity, and religion are factors in creating centripetal and centrifugal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F24A5-5252-9741-B7DA-3A2471EA3DD8}"/>
              </a:ext>
            </a:extLst>
          </p:cNvPr>
          <p:cNvSpPr txBox="1"/>
          <p:nvPr/>
        </p:nvSpPr>
        <p:spPr>
          <a:xfrm>
            <a:off x="188910" y="1768223"/>
            <a:ext cx="11810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Centripetal Force – Force that unites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Centrifugal force – Forces that divide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 States, regions, cities, groups all have to balance centripetal and centrifugal 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Ethnicity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Much like language ethnicity can be a centripetal or centrifugal force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Traditional if all one ethnicity is within an area it unites; more than one ethnicity it can divide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Ethnic conflicts have caused sprung up around the world and continue to this day to be a problem (we will have  an activity on this)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13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Language, ethnicity, and religion are factors in creating centripetal and centrifugal force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F24A5-5252-9741-B7DA-3A2471EA3DD8}"/>
              </a:ext>
            </a:extLst>
          </p:cNvPr>
          <p:cNvSpPr txBox="1"/>
          <p:nvPr/>
        </p:nvSpPr>
        <p:spPr>
          <a:xfrm>
            <a:off x="188910" y="1768223"/>
            <a:ext cx="11810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Centripetal Force – Force that unites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Centrifugal force – Forces that divide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 States, regions, cities, groups all have to balance centripetal and centrifugal 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Religion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Religion can both unify and divide a state/region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If one religion is practiced and routinely followed by many people it can tend to be a centripetal force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However, if we look back at the ethnic conflict activity we will see that many of them are driven by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Holy Sites for religion are also very important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However a place like Jerusalem which is a holy site for 3 religions (2 of which having the most adherents) can have a tremendous amount of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You will continue to see and hear examples of centripetal and </a:t>
            </a:r>
            <a:r>
              <a:rPr lang="en-US" altLang="en-US" sz="2400">
                <a:ea typeface="ＭＳ Ｐゴシック" panose="020B0600070205080204" pitchFamily="34" charset="-128"/>
              </a:rPr>
              <a:t>centrifugal forces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219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49A6-5C03-F443-A7E0-BF29AE38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4235-880A-754B-BDC8-17E75E32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6" y="1026694"/>
            <a:ext cx="11389894" cy="5831305"/>
          </a:xfrm>
        </p:spPr>
        <p:txBody>
          <a:bodyPr>
            <a:noAutofit/>
          </a:bodyPr>
          <a:lstStyle/>
          <a:p>
            <a:r>
              <a:rPr lang="en-US" sz="3200" b="1" i="1" u="sng" dirty="0"/>
              <a:t>Patterns and Spatial Organization (PSO)</a:t>
            </a:r>
          </a:p>
          <a:p>
            <a:pPr lvl="1"/>
            <a:r>
              <a:rPr lang="en-US" sz="2800" dirty="0"/>
              <a:t>How does where people live and what resources they have access to impact their cultural practices</a:t>
            </a:r>
          </a:p>
          <a:p>
            <a:r>
              <a:rPr lang="en-US" sz="3200" b="1" i="1" u="sng" dirty="0"/>
              <a:t>Impacts and Interactions (IMP)</a:t>
            </a:r>
          </a:p>
          <a:p>
            <a:pPr lvl="1"/>
            <a:r>
              <a:rPr lang="en-US" sz="2800" dirty="0"/>
              <a:t>How does the interaction of people contribute to the spread of cultural practices?</a:t>
            </a:r>
          </a:p>
          <a:p>
            <a:r>
              <a:rPr lang="en-US" sz="3200" b="1" i="1" u="sng" dirty="0"/>
              <a:t>Spatial Patterns and Societal Changes (SPS)</a:t>
            </a:r>
          </a:p>
          <a:p>
            <a:pPr lvl="1"/>
            <a:r>
              <a:rPr lang="en-US" sz="2800" dirty="0"/>
              <a:t>How and why do cultural ideas, practices, and innovations change or disappear over time?</a:t>
            </a:r>
          </a:p>
        </p:txBody>
      </p:sp>
    </p:spTree>
    <p:extLst>
      <p:ext uri="{BB962C8B-B14F-4D97-AF65-F5344CB8AC3E}">
        <p14:creationId xmlns:p14="http://schemas.microsoft.com/office/powerpoint/2010/main" val="151331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4404-1C9C-A34F-82B8-A5CAB5F09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81726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Topic 3.3</a:t>
            </a:r>
            <a:br>
              <a:rPr lang="en-US" sz="7200" dirty="0"/>
            </a:br>
            <a:r>
              <a:rPr lang="en-US" sz="7200"/>
              <a:t>Cultural Patterns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57F0-05B6-2442-BB2E-38248A18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55" y="2020784"/>
            <a:ext cx="8289089" cy="48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Enduring Understanding: PSO-3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Cultural practices vary across geographic locations because of physical geography and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197764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Objective: PSO-3.D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Explain patterns and landscapes of language, religion, ethnicity, and gender</a:t>
            </a:r>
          </a:p>
        </p:txBody>
      </p:sp>
    </p:spTree>
    <p:extLst>
      <p:ext uri="{BB962C8B-B14F-4D97-AF65-F5344CB8AC3E}">
        <p14:creationId xmlns:p14="http://schemas.microsoft.com/office/powerpoint/2010/main" val="67971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Regional patterns of language, religion, and ethnicity contribute to a sense of place, enhance placemaking, and shape the global cultural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2267-75A3-744A-8AEC-23EB5D3B7F6A}"/>
              </a:ext>
            </a:extLst>
          </p:cNvPr>
          <p:cNvSpPr txBox="1"/>
          <p:nvPr/>
        </p:nvSpPr>
        <p:spPr>
          <a:xfrm>
            <a:off x="188910" y="1768223"/>
            <a:ext cx="11810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Language: is a set of mutually intelligible sounds and symbols that are used for communication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Speakers of the language use it to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 is an important part of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Reflects and shapes the culture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Shared language makes people of a culture visible to one another and the world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 tells a lot about the culture and what values and ways of life not only now but also in the past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Standardized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 is dynamic, and with technological advances societies are more likely to have a standard language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One that is published, widely used, and taught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20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Regional patterns of language, religion, and ethnicity contribute to a sense of place, enhance placemaking, and shape the global cultural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2267-75A3-744A-8AEC-23EB5D3B7F6A}"/>
              </a:ext>
            </a:extLst>
          </p:cNvPr>
          <p:cNvSpPr txBox="1"/>
          <p:nvPr/>
        </p:nvSpPr>
        <p:spPr>
          <a:xfrm>
            <a:off x="188910" y="1768223"/>
            <a:ext cx="11810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Dialects within a language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Variants of a standard language along regional or ethnic lines is called a dialect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What makes up a dialect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Difference in vocabulary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Syntax (the way words are put together to form phrases)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Pronunciation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Cadence (rhythm of speech)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Even the pace of speech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Even have different words for same thing: Pop, Soda, Coke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863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381DD3F8-A401-C844-834A-4231AB13A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99C2078E-B742-C548-A0CB-E2F244FE1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1" name="Picture 5" descr="softdrinksmap">
            <a:extLst>
              <a:ext uri="{FF2B5EF4-FFF2-40B4-BE49-F238E27FC236}">
                <a16:creationId xmlns:a16="http://schemas.microsoft.com/office/drawing/2014/main" id="{3ACD04BF-49FE-2544-B6C6-F0D46C4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3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89E6-8286-C343-AB4A-1F5DD392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60421"/>
            <a:ext cx="9905998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Essential Knowledge PSO-3.D.1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00E6-F993-9449-BB91-E2BFB629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3823"/>
            <a:ext cx="9905999" cy="1119356"/>
          </a:xfrm>
        </p:spPr>
        <p:txBody>
          <a:bodyPr/>
          <a:lstStyle/>
          <a:p>
            <a:r>
              <a:rPr lang="en-US" dirty="0"/>
              <a:t>Regional patterns of language, religion, and ethnicity contribute to a sense of place, enhance placemaking, and shape the global cultural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02267-75A3-744A-8AEC-23EB5D3B7F6A}"/>
              </a:ext>
            </a:extLst>
          </p:cNvPr>
          <p:cNvSpPr txBox="1"/>
          <p:nvPr/>
        </p:nvSpPr>
        <p:spPr>
          <a:xfrm>
            <a:off x="188910" y="1768223"/>
            <a:ext cx="11810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Languages in use today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Most linguists and linguistic geographers today recognize between 5,000 and 6,000 languages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More than 600 in India and 1,000 in Africa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We will get to why this can be problematic in next section and how states attempt to fix that problem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Religion – divided into two major groups – universalizing and ethnic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Universalizing seeks converts; ethnic you are born into and does not actively seek people to covert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Religion plays a key role in a place’s identity and the cultural landscape</a:t>
            </a:r>
          </a:p>
          <a:p>
            <a:pPr lvl="2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862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266</TotalTime>
  <Words>1242</Words>
  <Application>Microsoft Macintosh PowerPoint</Application>
  <PresentationFormat>Widescreen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Trebuchet MS</vt:lpstr>
      <vt:lpstr>Tw Cen MT</vt:lpstr>
      <vt:lpstr>Circuit</vt:lpstr>
      <vt:lpstr>Cultural Patterns and Processes</vt:lpstr>
      <vt:lpstr>Big Ideas</vt:lpstr>
      <vt:lpstr>Topic 3.3 Cultural Patterns</vt:lpstr>
      <vt:lpstr>Enduring Understanding: PSO-3 </vt:lpstr>
      <vt:lpstr>Learning Objective: PSO-3.D</vt:lpstr>
      <vt:lpstr>Essential Knowledge PSO-3.D.1</vt:lpstr>
      <vt:lpstr>Essential Knowledge PSO-3.D.1</vt:lpstr>
      <vt:lpstr>PowerPoint Presentation</vt:lpstr>
      <vt:lpstr>Essential Knowledge PSO-3.D.1</vt:lpstr>
      <vt:lpstr>Essential Knowledge PSO-3.D.1</vt:lpstr>
      <vt:lpstr>Essential Knowledge PSO-3.D.1</vt:lpstr>
      <vt:lpstr>PowerPoint Presentation</vt:lpstr>
      <vt:lpstr>PowerPoint Presentation</vt:lpstr>
      <vt:lpstr>Essential Knowledge PSO-3.D.2</vt:lpstr>
      <vt:lpstr>PowerPoint Presentation</vt:lpstr>
      <vt:lpstr>Essential Knowledge PSO-3.D.2</vt:lpstr>
      <vt:lpstr>PowerPoint Presentation</vt:lpstr>
      <vt:lpstr>Essential Knowledge PSO-3.D.2</vt:lpstr>
      <vt:lpstr>Essential Knowledge PSO-3.D.2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Patterns and Processes</dc:title>
  <dc:creator>Crider, Brett</dc:creator>
  <cp:lastModifiedBy>Crider, Brett</cp:lastModifiedBy>
  <cp:revision>18</cp:revision>
  <cp:lastPrinted>2019-09-23T16:31:00Z</cp:lastPrinted>
  <dcterms:created xsi:type="dcterms:W3CDTF">2019-09-15T03:29:38Z</dcterms:created>
  <dcterms:modified xsi:type="dcterms:W3CDTF">2019-09-25T19:09:32Z</dcterms:modified>
</cp:coreProperties>
</file>