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6" r:id="rId3"/>
    <p:sldId id="257" r:id="rId4"/>
    <p:sldId id="259" r:id="rId5"/>
    <p:sldId id="260" r:id="rId6"/>
    <p:sldId id="258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73A254-4E91-4314-BD48-4A65308C5B67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9DBDF7-A81A-4410-8B98-D9B7B791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267199"/>
            <a:ext cx="4495800" cy="917575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42672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44F3-0438-4DAB-A4F1-43B2C624B6A6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D326-4D62-4E00-A553-3B686CA74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0EF1-55F8-49B1-B56E-9586725EB9B2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2AC4-78CE-4431-973D-D3F7252B9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811A-DABE-454C-A45F-5A487DA6C2F7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F6C3-2622-43A2-B657-6A7E42671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A466-7F3B-498E-9997-0B1EB044C723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CA9D-967A-4F94-8CAA-44B62B3E6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3100-F353-4A88-9C0C-0B5B99B1AC48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FF5A-C7F5-4DDE-B4C0-FBBA8EF9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A6EC-6B48-4ADF-9770-C4DAA7660FA1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DE67-7AD5-4808-9EED-56E7A8242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5B72-9E16-457B-AB3D-2A13A3A7FB7A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D738-CCC4-4869-9C9E-42A86CBBD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6A25-A644-409E-BDA4-165E7A8D07E7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30A7-8440-4FC3-A5CD-7D6A736C8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09B7-7EB0-40BF-9C8C-57F34EA5CC25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2AA3-825A-41F7-9A44-4FB395EA9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0DEF-6418-4C92-9973-BD72CAD79A32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71C2-567B-4982-B37C-40F419991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E12D-FCFE-4A78-B956-CD4F64FEA0D8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59F1-F473-41A5-8BB2-ECA337A1F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17763-3341-4475-8F8F-34B3A5CF1047}" type="datetimeFigureOut">
              <a:rPr lang="en-US"/>
              <a:pPr>
                <a:defRPr/>
              </a:pPr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47C0AC-2637-4C52-A212-D254A324C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5"/>
          <p:cNvSpPr>
            <a:spLocks noGrp="1"/>
          </p:cNvSpPr>
          <p:nvPr>
            <p:ph type="subTitle" idx="1"/>
          </p:nvPr>
        </p:nvSpPr>
        <p:spPr>
          <a:xfrm>
            <a:off x="152400" y="4876800"/>
            <a:ext cx="3962400" cy="914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Domestic life </a:t>
            </a:r>
            <a:r>
              <a:rPr lang="en-US" dirty="0" smtClean="0"/>
              <a:t>was </a:t>
            </a:r>
            <a:r>
              <a:rPr lang="en-US" dirty="0" smtClean="0"/>
              <a:t>greatly affected as the U.S. </a:t>
            </a:r>
            <a:r>
              <a:rPr lang="en-US" dirty="0" smtClean="0"/>
              <a:t>helped </a:t>
            </a:r>
            <a:r>
              <a:rPr lang="en-US" dirty="0" smtClean="0"/>
              <a:t>the Allies achieve victory in World War I. The Treaty of Versailles </a:t>
            </a:r>
            <a:r>
              <a:rPr lang="en-US" dirty="0" smtClean="0"/>
              <a:t>punished </a:t>
            </a:r>
            <a:r>
              <a:rPr lang="en-US" dirty="0" smtClean="0"/>
              <a:t>Germany, but </a:t>
            </a:r>
            <a:r>
              <a:rPr lang="en-US" dirty="0" smtClean="0"/>
              <a:t>was never </a:t>
            </a:r>
            <a:r>
              <a:rPr lang="en-US" dirty="0" smtClean="0"/>
              <a:t>ratified by the U.S. Senate.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152400" y="4114800"/>
            <a:ext cx="4495800" cy="9175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World War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457200" y="1447800"/>
            <a:ext cx="6019800" cy="1066800"/>
          </a:xfrm>
        </p:spPr>
        <p:txBody>
          <a:bodyPr/>
          <a:lstStyle/>
          <a:p>
            <a:r>
              <a:rPr lang="en-US" sz="3600" dirty="0" smtClean="0"/>
              <a:t>Causes of World War </a:t>
            </a:r>
            <a:r>
              <a:rPr lang="en-US" sz="3600" dirty="0" smtClean="0"/>
              <a:t>I</a:t>
            </a:r>
            <a:r>
              <a:rPr lang="en-US" sz="3600" dirty="0" smtClean="0"/>
              <a:t> </a:t>
            </a:r>
            <a:endParaRPr lang="en-US" sz="36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48006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Nationalism - devotion </a:t>
            </a:r>
            <a:r>
              <a:rPr lang="en-US" dirty="0" smtClean="0"/>
              <a:t>to </a:t>
            </a:r>
            <a:r>
              <a:rPr lang="en-US" dirty="0" smtClean="0"/>
              <a:t>one’s </a:t>
            </a:r>
            <a:r>
              <a:rPr lang="en-US" dirty="0" smtClean="0"/>
              <a:t>nation</a:t>
            </a:r>
          </a:p>
          <a:p>
            <a:pPr>
              <a:buNone/>
            </a:pPr>
            <a:r>
              <a:rPr lang="en-US" dirty="0" smtClean="0"/>
              <a:t>	• leads </a:t>
            </a:r>
            <a:r>
              <a:rPr lang="en-US" dirty="0" smtClean="0"/>
              <a:t>to competition, </a:t>
            </a:r>
            <a:r>
              <a:rPr lang="en-US" dirty="0" smtClean="0"/>
              <a:t>antagonism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• Many </a:t>
            </a:r>
            <a:r>
              <a:rPr lang="en-US" dirty="0" smtClean="0"/>
              <a:t>fear </a:t>
            </a:r>
            <a:r>
              <a:rPr lang="en-US" dirty="0" smtClean="0"/>
              <a:t>Germany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• ethnic </a:t>
            </a:r>
            <a:r>
              <a:rPr lang="en-US" dirty="0" smtClean="0"/>
              <a:t>groups </a:t>
            </a:r>
            <a:r>
              <a:rPr lang="en-US" dirty="0" smtClean="0"/>
              <a:t>want </a:t>
            </a:r>
            <a:r>
              <a:rPr lang="en-US" dirty="0" smtClean="0"/>
              <a:t>independence</a:t>
            </a:r>
          </a:p>
          <a:p>
            <a:pPr>
              <a:buNone/>
            </a:pPr>
            <a:r>
              <a:rPr lang="en-US" dirty="0" smtClean="0"/>
              <a:t>	• </a:t>
            </a:r>
            <a:r>
              <a:rPr lang="en-US" dirty="0" smtClean="0"/>
              <a:t>Russia sees self as protector of all Slavic peoples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 descr="http://upload.wikimedia.org/wikipedia/commons/9/98/WWI-Cau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261" y="1600200"/>
            <a:ext cx="4069739" cy="5257800"/>
          </a:xfrm>
          <a:prstGeom prst="rect">
            <a:avLst/>
          </a:prstGeom>
          <a:noFill/>
        </p:spPr>
      </p:pic>
      <p:pic>
        <p:nvPicPr>
          <p:cNvPr id="5" name="Picture 2" descr="http://static.newworldencyclopedia.org/thumb/0/0c/Triple_Entente.jpg/200px-Triple_Enten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386" y="4724400"/>
            <a:ext cx="1574613" cy="2133600"/>
          </a:xfrm>
          <a:prstGeom prst="rect">
            <a:avLst/>
          </a:prstGeom>
          <a:noFill/>
        </p:spPr>
      </p:pic>
      <p:pic>
        <p:nvPicPr>
          <p:cNvPr id="6" name="Picture 2" descr="Triple Alliance cart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2216" y="4724400"/>
            <a:ext cx="170915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r>
              <a:rPr lang="en-US" sz="4000" dirty="0" smtClean="0"/>
              <a:t>Causes of World War I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Imperialism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smtClean="0"/>
              <a:t>Germany industrializes, competes with France, Britain for colonies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Militarism—development </a:t>
            </a:r>
            <a:r>
              <a:rPr lang="en-US" dirty="0" smtClean="0"/>
              <a:t>of armed forces, their use in diplomacy</a:t>
            </a:r>
          </a:p>
          <a:p>
            <a:pPr>
              <a:buNone/>
            </a:pPr>
            <a:r>
              <a:rPr lang="en-US" dirty="0" smtClean="0"/>
              <a:t>• defending </a:t>
            </a:r>
            <a:r>
              <a:rPr lang="en-US" dirty="0" smtClean="0"/>
              <a:t>empires leads to more military spending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smtClean="0"/>
              <a:t>By 1890, Germany has strongest army on European continent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smtClean="0"/>
              <a:t>competes with Britain for sea power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smtClean="0"/>
              <a:t>leads other powers to join naval arms race</a:t>
            </a:r>
          </a:p>
          <a:p>
            <a:endParaRPr lang="en-US" dirty="0"/>
          </a:p>
        </p:txBody>
      </p:sp>
      <p:pic>
        <p:nvPicPr>
          <p:cNvPr id="5122" name="Picture 2" descr="http://allahcentric.files.wordpress.com/2010/09/nationalism-carving-up-the-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217876"/>
            <a:ext cx="3809999" cy="2640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5562600" cy="1143000"/>
          </a:xfrm>
        </p:spPr>
        <p:txBody>
          <a:bodyPr/>
          <a:lstStyle/>
          <a:p>
            <a:r>
              <a:rPr lang="en-US" sz="4000" dirty="0" smtClean="0"/>
              <a:t>Causes of World War I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Alliance System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smtClean="0"/>
              <a:t>Triple Entente or </a:t>
            </a:r>
            <a:r>
              <a:rPr lang="en-US" dirty="0" smtClean="0"/>
              <a:t>Allied Powers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—France</a:t>
            </a:r>
            <a:r>
              <a:rPr lang="en-US" dirty="0" smtClean="0"/>
              <a:t>, Britain, Russia</a:t>
            </a:r>
          </a:p>
          <a:p>
            <a:pPr>
              <a:buNone/>
            </a:pPr>
            <a:r>
              <a:rPr lang="en-US" dirty="0" smtClean="0"/>
              <a:t>• Triple Alliance or Central Powers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Germany</a:t>
            </a:r>
            <a:r>
              <a:rPr lang="en-US" dirty="0" smtClean="0"/>
              <a:t>, </a:t>
            </a:r>
            <a:r>
              <a:rPr lang="en-US" dirty="0" smtClean="0"/>
              <a:t>Austria-</a:t>
            </a:r>
            <a:r>
              <a:rPr lang="en-US" dirty="0" err="1" smtClean="0"/>
              <a:t>Hungary,Ottoman</a:t>
            </a:r>
            <a:r>
              <a:rPr lang="en-US" dirty="0" smtClean="0"/>
              <a:t> Empire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give </a:t>
            </a:r>
            <a:r>
              <a:rPr lang="en-US" dirty="0" smtClean="0"/>
              <a:t>security; nations unwilling to tip balance of power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Alliances </a:t>
            </a:r>
            <a:r>
              <a:rPr lang="en-US" dirty="0" smtClean="0"/>
              <a:t>Complicate Conflict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smtClean="0"/>
              <a:t>Balkan Peninsula known as “the powder keg of Europe” because: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smtClean="0"/>
              <a:t>ethnic rivalries among Balkan peoples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smtClean="0"/>
              <a:t>leading powers have economic, political interests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smtClean="0"/>
              <a:t>Archduke Franz Ferdinand of Austria shot by Serbian nationalist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smtClean="0"/>
              <a:t>Austria-Hungary declares war on Serbia, expects short </a:t>
            </a:r>
            <a:r>
              <a:rPr lang="en-US" dirty="0" smtClean="0"/>
              <a:t>war – NOT!</a:t>
            </a:r>
            <a:endParaRPr lang="en-US" dirty="0" smtClean="0"/>
          </a:p>
        </p:txBody>
      </p:sp>
      <p:pic>
        <p:nvPicPr>
          <p:cNvPr id="4100" name="Picture 4" descr="http://www.spartacus.schoolnet.co.uk/FWWarchduk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495800"/>
            <a:ext cx="1893026" cy="1684472"/>
          </a:xfrm>
          <a:prstGeom prst="rect">
            <a:avLst/>
          </a:prstGeom>
          <a:noFill/>
        </p:spPr>
      </p:pic>
      <p:pic>
        <p:nvPicPr>
          <p:cNvPr id="4102" name="Picture 6" descr="http://rb3091.k12.sd.us/event/allian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735754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705600" cy="1143000"/>
          </a:xfrm>
        </p:spPr>
        <p:txBody>
          <a:bodyPr/>
          <a:lstStyle/>
          <a:p>
            <a:r>
              <a:rPr lang="en-US" dirty="0" smtClean="0"/>
              <a:t>The Fighting Starts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76600" y="838200"/>
            <a:ext cx="5867400" cy="464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Schlieffen</a:t>
            </a:r>
            <a:r>
              <a:rPr lang="en-US" dirty="0" smtClean="0"/>
              <a:t> </a:t>
            </a:r>
            <a:r>
              <a:rPr lang="en-US" dirty="0" smtClean="0"/>
              <a:t>Plan: hold Russia, defeat France, then Russia</a:t>
            </a:r>
          </a:p>
          <a:p>
            <a:pPr>
              <a:buNone/>
            </a:pPr>
            <a:r>
              <a:rPr lang="en-US" dirty="0" smtClean="0"/>
              <a:t>	• German </a:t>
            </a:r>
            <a:r>
              <a:rPr lang="en-US" dirty="0" smtClean="0"/>
              <a:t>troops sweep through </a:t>
            </a:r>
            <a:r>
              <a:rPr lang="en-US" dirty="0" smtClean="0"/>
              <a:t>Belgium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• </a:t>
            </a:r>
            <a:r>
              <a:rPr lang="en-US" dirty="0" smtClean="0"/>
              <a:t>By spring 1915, </a:t>
            </a:r>
            <a:r>
              <a:rPr lang="en-US" dirty="0" smtClean="0"/>
              <a:t>trenches </a:t>
            </a:r>
            <a:r>
              <a:rPr lang="en-US" dirty="0" smtClean="0"/>
              <a:t>cross France</a:t>
            </a:r>
          </a:p>
          <a:p>
            <a:pPr>
              <a:buNone/>
            </a:pPr>
            <a:r>
              <a:rPr lang="en-US" dirty="0" smtClean="0"/>
              <a:t>		• </a:t>
            </a:r>
            <a:r>
              <a:rPr lang="en-US" dirty="0" smtClean="0"/>
              <a:t>“No man’s land”—barren expanse of mud between opposing trenches</a:t>
            </a:r>
          </a:p>
          <a:p>
            <a:pPr>
              <a:buNone/>
            </a:pPr>
            <a:r>
              <a:rPr lang="en-US" dirty="0" smtClean="0"/>
              <a:t>• Scale of killing horrific, fighting </a:t>
            </a:r>
            <a:r>
              <a:rPr lang="en-US" dirty="0" smtClean="0"/>
              <a:t>inconclusive – gain yards only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Picture 2" descr="http://www.spartacus.schoolnet.co.uk/FWWbe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5426" cy="2971800"/>
          </a:xfrm>
          <a:prstGeom prst="rect">
            <a:avLst/>
          </a:prstGeom>
          <a:noFill/>
        </p:spPr>
      </p:pic>
      <p:pic>
        <p:nvPicPr>
          <p:cNvPr id="6150" name="Picture 6" descr="http://www.bbc.co.uk/schools/worldwarone/images/article/schlieffe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438400" cy="1726131"/>
          </a:xfrm>
          <a:prstGeom prst="rect">
            <a:avLst/>
          </a:prstGeom>
          <a:noFill/>
        </p:spPr>
      </p:pic>
      <p:pic>
        <p:nvPicPr>
          <p:cNvPr id="6154" name="Picture 10" descr="http://static.howstuffworks.com/gif/christmas-truce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419600"/>
            <a:ext cx="3374947" cy="2438400"/>
          </a:xfrm>
          <a:prstGeom prst="rect">
            <a:avLst/>
          </a:prstGeom>
          <a:noFill/>
        </p:spPr>
      </p:pic>
      <p:pic>
        <p:nvPicPr>
          <p:cNvPr id="6156" name="Picture 12" descr="http://www.harris-academy.com/departments/history/Trenches/GillianR/layou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411141"/>
            <a:ext cx="3429000" cy="34468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mhist.ist.unomaha.edu/module_files/Neutrality%20Cartoon%2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499984"/>
            <a:ext cx="2830635" cy="3358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Americans</a:t>
            </a:r>
            <a:r>
              <a:rPr lang="en-US" dirty="0" smtClean="0"/>
              <a:t> Question </a:t>
            </a:r>
            <a:r>
              <a:rPr lang="en-US" dirty="0" smtClean="0"/>
              <a:t>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Divided </a:t>
            </a:r>
            <a:r>
              <a:rPr lang="en-US" dirty="0" smtClean="0"/>
              <a:t>Loyalties</a:t>
            </a:r>
          </a:p>
          <a:p>
            <a:pPr>
              <a:buNone/>
            </a:pPr>
            <a:r>
              <a:rPr lang="en-US" dirty="0" smtClean="0"/>
              <a:t>• Socialists, pacifists, many ordinary people against U.S. in war</a:t>
            </a:r>
          </a:p>
          <a:p>
            <a:pPr>
              <a:buNone/>
            </a:pPr>
            <a:r>
              <a:rPr lang="en-US" dirty="0" smtClean="0"/>
              <a:t>• Naturalized citizens concerned about effect on country of birth</a:t>
            </a:r>
          </a:p>
          <a:p>
            <a:pPr>
              <a:buNone/>
            </a:pPr>
            <a:r>
              <a:rPr lang="en-US" dirty="0" smtClean="0"/>
              <a:t>• Many feel ties to British ancestry, language, democracy, legal system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U.S. Prepares</a:t>
            </a:r>
          </a:p>
          <a:p>
            <a:pPr>
              <a:buNone/>
            </a:pPr>
            <a:r>
              <a:rPr lang="en-US" dirty="0" smtClean="0"/>
              <a:t>• By 1917, </a:t>
            </a:r>
            <a:r>
              <a:rPr lang="en-US" dirty="0" smtClean="0"/>
              <a:t>mobilized against </a:t>
            </a:r>
            <a:r>
              <a:rPr lang="en-US" dirty="0" smtClean="0"/>
              <a:t>Central Powers to: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smtClean="0"/>
              <a:t>ensure Allied repayment of debts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smtClean="0"/>
              <a:t>prevent Germans threat to U.S. shipping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z="4000" dirty="0" smtClean="0"/>
              <a:t>The</a:t>
            </a:r>
            <a:r>
              <a:rPr lang="en-US" dirty="0" smtClean="0"/>
              <a:t> War Hits </a:t>
            </a:r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British Blockade</a:t>
            </a:r>
          </a:p>
          <a:p>
            <a:pPr>
              <a:buNone/>
            </a:pPr>
            <a:r>
              <a:rPr lang="en-US" dirty="0" smtClean="0"/>
              <a:t>• North </a:t>
            </a:r>
            <a:r>
              <a:rPr lang="en-US" dirty="0" smtClean="0"/>
              <a:t>Sea, stop </a:t>
            </a:r>
            <a:r>
              <a:rPr lang="en-US" dirty="0" smtClean="0"/>
              <a:t>supplies to Germany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smtClean="0"/>
              <a:t>U. S. </a:t>
            </a:r>
            <a:r>
              <a:rPr lang="en-US" dirty="0" smtClean="0"/>
              <a:t>ships </a:t>
            </a:r>
            <a:r>
              <a:rPr lang="en-US" dirty="0" smtClean="0"/>
              <a:t>seldom reach Germany</a:t>
            </a:r>
          </a:p>
          <a:p>
            <a:pPr>
              <a:buNone/>
            </a:pPr>
            <a:r>
              <a:rPr lang="en-US" dirty="0" smtClean="0"/>
              <a:t>• Germany has difficulty importing food, fertilizer; by 1917, famine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German </a:t>
            </a:r>
            <a:r>
              <a:rPr lang="en-US" dirty="0" smtClean="0"/>
              <a:t>U-Boat Response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smtClean="0"/>
              <a:t>U-boat </a:t>
            </a:r>
            <a:r>
              <a:rPr lang="en-US" dirty="0" err="1" smtClean="0"/>
              <a:t>counterblockade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smtClean="0"/>
              <a:t>Lusitania</a:t>
            </a:r>
            <a:r>
              <a:rPr lang="en-US" dirty="0" smtClean="0"/>
              <a:t>; 128 Americans among the dead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</a:t>
            </a:r>
            <a:r>
              <a:rPr lang="en-US" dirty="0" smtClean="0"/>
              <a:t>U.S. public opinion turns against Germany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smtClean="0"/>
              <a:t>Wilson </a:t>
            </a:r>
            <a:r>
              <a:rPr lang="en-US" dirty="0" smtClean="0"/>
              <a:t>protests, </a:t>
            </a:r>
            <a:r>
              <a:rPr lang="en-US" dirty="0" smtClean="0"/>
              <a:t>Germany continues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asks US to end food blockade by GB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4.bp.blogspot.com/_DhwcCqGFPe4/TGiNjMZpQ3I/AAAAAAAAADo/TMloKmQFR0Q/s1600/lusitani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381500"/>
            <a:ext cx="3741964" cy="2476500"/>
          </a:xfrm>
          <a:prstGeom prst="rect">
            <a:avLst/>
          </a:prstGeom>
          <a:noFill/>
        </p:spPr>
      </p:pic>
      <p:pic>
        <p:nvPicPr>
          <p:cNvPr id="3076" name="Picture 4" descr="http://3.bp.blogspot.com/_Cx5YSp-ghS8/SRSpmf3_3gI/AAAAAAAAAcI/d-Snq4jU9RI/s320/Deutschlands_kindern_h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828800"/>
            <a:ext cx="1600200" cy="2392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905.photobucket.com/albums/ac252/kristenehales/zimmermancartoon.jpg"/>
          <p:cNvPicPr>
            <a:picLocks noChangeAspect="1" noChangeArrowheads="1"/>
          </p:cNvPicPr>
          <p:nvPr/>
        </p:nvPicPr>
        <p:blipFill>
          <a:blip r:embed="rId2"/>
          <a:srcRect t="2564" b="5128"/>
          <a:stretch>
            <a:fillRect/>
          </a:stretch>
        </p:blipFill>
        <p:spPr bwMode="auto">
          <a:xfrm>
            <a:off x="5943600" y="990600"/>
            <a:ext cx="2764465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5410200" cy="1143000"/>
          </a:xfrm>
        </p:spPr>
        <p:txBody>
          <a:bodyPr/>
          <a:lstStyle/>
          <a:p>
            <a:r>
              <a:rPr lang="en-US" dirty="0" smtClean="0"/>
              <a:t>The United </a:t>
            </a:r>
            <a:r>
              <a:rPr lang="en-US" sz="4000" dirty="0" smtClean="0"/>
              <a:t>States</a:t>
            </a:r>
            <a:r>
              <a:rPr lang="en-US" dirty="0" smtClean="0"/>
              <a:t> Declares </a:t>
            </a:r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German </a:t>
            </a:r>
            <a:r>
              <a:rPr lang="en-US" dirty="0" smtClean="0"/>
              <a:t>Provocation</a:t>
            </a:r>
          </a:p>
          <a:p>
            <a:pPr>
              <a:buNone/>
            </a:pPr>
            <a:r>
              <a:rPr lang="en-US" dirty="0" smtClean="0"/>
              <a:t>• Wilson tries to mediate, </a:t>
            </a:r>
            <a:r>
              <a:rPr lang="en-US" dirty="0" smtClean="0"/>
              <a:t>“</a:t>
            </a:r>
            <a:r>
              <a:rPr lang="en-US" dirty="0" smtClean="0"/>
              <a:t>a peace between equals</a:t>
            </a:r>
            <a:r>
              <a:rPr lang="en-US" dirty="0" smtClean="0"/>
              <a:t>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Zimmerman </a:t>
            </a:r>
            <a:r>
              <a:rPr lang="en-US" dirty="0" smtClean="0"/>
              <a:t>note— </a:t>
            </a:r>
            <a:r>
              <a:rPr lang="en-US" dirty="0" smtClean="0"/>
              <a:t>alliance of Germany, </a:t>
            </a:r>
            <a:r>
              <a:rPr lang="en-US" dirty="0" smtClean="0"/>
              <a:t>Mexico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Russian monarchy replaced with representative government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smtClean="0"/>
              <a:t>war of democracies against monarchies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America </a:t>
            </a:r>
            <a:r>
              <a:rPr lang="en-US" dirty="0" smtClean="0"/>
              <a:t>Acts</a:t>
            </a:r>
          </a:p>
          <a:p>
            <a:pPr>
              <a:buNone/>
            </a:pPr>
            <a:r>
              <a:rPr lang="en-US" dirty="0" smtClean="0"/>
              <a:t>• war </a:t>
            </a:r>
            <a:r>
              <a:rPr lang="en-US" dirty="0" smtClean="0"/>
              <a:t>to make world “safe for democracy”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http://lcweb2.loc.gov/service/pnp/cph/3g00000/3g08000/3g08000/3g08034r.jpg"/>
          <p:cNvPicPr>
            <a:picLocks noChangeAspect="1" noChangeArrowheads="1"/>
          </p:cNvPicPr>
          <p:nvPr/>
        </p:nvPicPr>
        <p:blipFill>
          <a:blip r:embed="rId3"/>
          <a:srcRect l="15000" t="24854" r="13750" b="30097"/>
          <a:stretch>
            <a:fillRect/>
          </a:stretch>
        </p:blipFill>
        <p:spPr bwMode="auto">
          <a:xfrm>
            <a:off x="4572000" y="4495800"/>
            <a:ext cx="464294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101971720_template">
  <a:themeElements>
    <a:clrScheme name="moon">
      <a:dk1>
        <a:srgbClr val="000000"/>
      </a:dk1>
      <a:lt1>
        <a:srgbClr val="000000"/>
      </a:lt1>
      <a:dk2>
        <a:srgbClr val="1F497D"/>
      </a:dk2>
      <a:lt2>
        <a:srgbClr val="324161"/>
      </a:lt2>
      <a:accent1>
        <a:srgbClr val="BED6EF"/>
      </a:accent1>
      <a:accent2>
        <a:srgbClr val="8B591E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707070"/>
      </a:hlink>
      <a:folHlink>
        <a:srgbClr val="5C2C0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C8E1AB-FD60-437F-BC9E-5E79A06ECF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Symphony</Template>
  <TotalTime>71</TotalTime>
  <Words>265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TP101971720_template</vt:lpstr>
      <vt:lpstr>World War I</vt:lpstr>
      <vt:lpstr>Causes of World War I </vt:lpstr>
      <vt:lpstr>Causes of World War I </vt:lpstr>
      <vt:lpstr>Causes of World War I </vt:lpstr>
      <vt:lpstr>The Fighting Starts</vt:lpstr>
      <vt:lpstr>Americans Question Neutrality</vt:lpstr>
      <vt:lpstr>The War Hits Home</vt:lpstr>
      <vt:lpstr>The United States Declares War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Deirdre</dc:creator>
  <cp:lastModifiedBy>Deirdre</cp:lastModifiedBy>
  <cp:revision>9</cp:revision>
  <dcterms:created xsi:type="dcterms:W3CDTF">2011-01-04T01:33:06Z</dcterms:created>
  <dcterms:modified xsi:type="dcterms:W3CDTF">2011-01-04T02:44:21Z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TC101971721</vt:lpwstr>
  </property>
</Properties>
</file>