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D51E9-95F4-4E3A-B051-DBA8A26DEA0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4D51-D5DF-49A2-8733-00914823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2" Type="http://schemas.openxmlformats.org/officeDocument/2006/relationships/hyperlink" Target="http://images.google.com/url?sa=i&amp;rct=j&amp;q=populist%20movement&amp;source=images&amp;cd=&amp;cad=rja&amp;docid=8um6QY99jehLPM&amp;tbnid=cJtmX_XTPfff4M:&amp;ved=0CAUQjRw&amp;url=http://faculty.weber.edu/kmackay/history_2710_2006farmers.htm&amp;ei=NmzpUcSIOpC8jALi84GICQ&amp;psig=AFQjCNGiNYGAOzVoM0jgMMMD8lSp8P-X9Q&amp;ust=137433843511105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url?sa=i&amp;rct=j&amp;q=populist%20movement&amp;source=images&amp;cd=&amp;cad=rja&amp;docid=dG7o_AKKRpHZiM&amp;tbnid=d975emtN_qIaSM:&amp;ved=0CAUQjRw&amp;url=http://projects.vassar.edu/1896/populists.html&amp;ei=aGzpUeCJGMa_igKN3oCABA&amp;psig=AFQjCNGiNYGAOzVoM0jgMMMD8lSp8P-X9Q&amp;ust=1374338435111057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images.google.com/url?sa=i&amp;rct=j&amp;q=populist%20movement&amp;source=images&amp;cd=&amp;cad=rja&amp;docid=-jx4T1V-mBpOFM&amp;tbnid=dvaEgs98QVh9UM:&amp;ved=0CAUQjRw&amp;url=http://www.nebraskastudies.org/0600/stories/0601_0300.html&amp;ei=R2zpUfGtGumbiQLKxYDYAQ&amp;psig=AFQjCNGiNYGAOzVoM0jgMMMD8lSp8P-X9Q&amp;ust=137433843511105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url?sa=i&amp;source=images&amp;cd=&amp;cad=rja&amp;docid=VLdOJuQRBLD7MM&amp;tbnid=xrF0aecwFGNAiM:&amp;ved=0CAgQjRwwAA&amp;url=http://philebersole.wordpress.com/2012/01/31/looking-back-on-the-populist-era/&amp;ei=PG7pUe_WFcj6igK-5IDoCg&amp;psig=AFQjCNEXH99hbsGrTXU80mTqRjvn9P6-zQ&amp;ust=137433900438546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url?sa=i&amp;rct=j&amp;q=grangers%20movement&amp;source=images&amp;cd=&amp;cad=rja&amp;docid=PMz2CmxG4kBFwM&amp;tbnid=kTYkIkz8jtJ2OM:&amp;ved=0CAUQjRw&amp;url=http://www.britannica.com/EBchecked/media/96354/The-Granger-movement-lithograph-from-1873&amp;ei=iW7pUaPZCISWiAKr3oD4Dg&amp;psig=AFQjCNEwdzrVJK6utrAG29NRwdxBigKZPw&amp;ust=13743390766902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images.google.com/url?sa=i&amp;rct=j&amp;q=farmers%20alliance&amp;source=images&amp;cd=&amp;cad=rja&amp;docid=FB5wwmwqubKwRM&amp;tbnid=oVMuWLfjLmAXiM:&amp;ved=0CAUQjRw&amp;url=http://ncpedia.org/farmers-alliance&amp;ei=-G7pUaWiO-KrigKTkoG4Aw&amp;psig=AFQjCNHQJVjPZEV6Ck-mvsO4lcesBTtxSQ&amp;ust=137433915252185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url?sa=i&amp;rct=j&amp;q=populist%20party%20platform%201896&amp;source=images&amp;cd=&amp;cad=rja&amp;docid=IGjOiYuD8kyWLM&amp;tbnid=WhG5zKgwdAw-4M:&amp;ved=0CAUQjRw&amp;url=http://en.citizendium.org/wiki/Populist_Party&amp;ei=DnDpUYSjCq-IigLc0YGACQ&amp;psig=AFQjCNEyRe80KieVrF6nfoD3VP8GCEm23A&amp;ust=13743394641998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ages.google.com/url?sa=i&amp;rct=j&amp;q=populist%20party%20platform%201896&amp;source=images&amp;cd=&amp;cad=rja&amp;docid=5YNkPDmP_tFH4M&amp;tbnid=Y2UjeirHje_mNM:&amp;ved=0CAUQjRw&amp;url=http://origins.osu.edu/article/48/images/&amp;ei=R3DpUaaBM6S8iwL5w4GABA&amp;psig=AFQjCNEyRe80KieVrF6nfoD3VP8GCEm23A&amp;ust=137433946419983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source=images&amp;cd=&amp;cad=rja&amp;docid=DvEm5HuIt3Tl6M&amp;tbnid=v6yjMg8rxSjXnM:&amp;ved=0CAgQjRwwAA&amp;url=http://ryviewpoint.blogspot.com/2011/01/right-wing-myths-about-gold.html&amp;ei=7HDpUYmUIqGciQLS44DoCA&amp;psig=AFQjCNEAo8vBpwa9c19OkkLtGO_XZVl_iw&amp;ust=1374339692590197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com/url?sa=i&amp;rct=j&amp;q=panic%20of%201893%20cartoons&amp;source=images&amp;cd=&amp;cad=rja&amp;docid=OQ9jVtJVg0YKSM&amp;tbnid=MMtUZsBdSmzvnM:&amp;ved=0CAUQjRw&amp;url=http://fineartamerica.com/featured/cartoon-panic-of-1893-granger.html&amp;ei=a3HpUfyOK-eYiQLhq4GoCg&amp;psig=AFQjCNHKGW8QbIhDvVBaYCYg0FRZqRlDvw&amp;ust=1374339798458007" TargetMode="Externa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url?sa=i&amp;rct=j&amp;q=Gold%20Standard&amp;source=images&amp;cd=&amp;cad=rja&amp;docid=98fuSnQphsvqbM&amp;tbnid=UVfZfC3TdO_QFM:&amp;ved=0CAUQjRw&amp;url=https://en.wikipedia.org/wiki/Gold_standard&amp;ei=wHLpUZiPOseujAKP5ICQDg&amp;psig=AFQjCNG6JPTw4xyYMC9iQAGUp44qqktqDA&amp;ust=13743401528235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url?sa=i&amp;rct=j&amp;q=Bimetallism&amp;source=images&amp;cd=&amp;cad=rja&amp;docid=u1Ay7FiKCdDZ5M&amp;tbnid=eqrCyljxjCttuM:&amp;ved=0CAUQjRw&amp;url=http://www.themoneymasters.com/mm/the-wonderful-wizard-of-oz/&amp;ei=qnPpUaCHOcGMiALB04GYDQ&amp;psig=AFQjCNFCY1evcgmNwBgnnRk8y6k1zziw7w&amp;ust=137434034601135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url?sa=i&amp;rct=j&amp;q=Election%20of%201896&amp;source=images&amp;cd=&amp;cad=rja&amp;docid=wzrYGP8V-rEfhM&amp;tbnid=xi9SaJLS83L05M:&amp;ved=0CAUQjRw&amp;url=http://en.wikipedia.org/wiki/United_States_presidential_election,_1896&amp;ei=HnXpUbqoBa7pigL0uIGQDw&amp;psig=AFQjCNGe7GplaEV-G8KQzcxOUL_YylkUmQ&amp;ust=1374340746363461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google.com/url?sa=i&amp;source=images&amp;cd=&amp;cad=rja&amp;docid=mwmz7jArW5BCXM&amp;tbnid=qopYFbxoXTQSwM:&amp;ved=0CAgQjRwwAA&amp;url=http://en.wikipedia.org/wiki/Thomas_E._Watson&amp;ei=tHTpUbijKKSviAKr5YGABw&amp;psig=AFQjCNFru4xm1cUiIdHZiGOLwZwkZ5_Djg&amp;ust=13743406607514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162050"/>
          </a:xfrm>
        </p:spPr>
        <p:txBody>
          <a:bodyPr/>
          <a:lstStyle/>
          <a:p>
            <a:r>
              <a:rPr lang="en-US" b="1" u="sng" dirty="0"/>
              <a:t>The Populist Movement </a:t>
            </a:r>
          </a:p>
        </p:txBody>
      </p:sp>
      <p:pic>
        <p:nvPicPr>
          <p:cNvPr id="8194" name="Picture 2" descr="http://faculty.weber.edu/kmackay/0601_03020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"/>
            <a:ext cx="2952750" cy="1981201"/>
          </a:xfrm>
          <a:prstGeom prst="rect">
            <a:avLst/>
          </a:prstGeom>
          <a:noFill/>
        </p:spPr>
      </p:pic>
      <p:pic>
        <p:nvPicPr>
          <p:cNvPr id="8196" name="Picture 4" descr="http://www.nebraskastudies.org/0600/media/0601_030001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81000"/>
            <a:ext cx="3733800" cy="2133600"/>
          </a:xfrm>
          <a:prstGeom prst="rect">
            <a:avLst/>
          </a:prstGeom>
          <a:noFill/>
        </p:spPr>
      </p:pic>
      <p:pic>
        <p:nvPicPr>
          <p:cNvPr id="8198" name="Picture 6" descr="http://projects.vassar.edu/1896/PopulistRow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3962400"/>
            <a:ext cx="7772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239000" cy="398764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/>
              <a:t>A.) </a:t>
            </a:r>
            <a:r>
              <a:rPr lang="en-US" sz="2400" b="1" u="sng" dirty="0">
                <a:solidFill>
                  <a:srgbClr val="FFFF00"/>
                </a:solidFill>
              </a:rPr>
              <a:t>Money Issues</a:t>
            </a:r>
            <a:r>
              <a:rPr lang="en-US" sz="2400" dirty="0"/>
              <a:t>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u="sng" dirty="0"/>
              <a:t>Problem</a:t>
            </a:r>
            <a:r>
              <a:rPr lang="en-US" sz="2400" dirty="0"/>
              <a:t>: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Civil War issue “</a:t>
            </a:r>
            <a:r>
              <a:rPr lang="en-US" sz="2400" b="1" dirty="0">
                <a:solidFill>
                  <a:srgbClr val="FFFF00"/>
                </a:solidFill>
              </a:rPr>
              <a:t>Greenbacks</a:t>
            </a:r>
            <a:r>
              <a:rPr lang="en-US" sz="2400" dirty="0"/>
              <a:t>”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        (Greenbacks worth less than hard money)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u="sng" dirty="0"/>
              <a:t>Solution</a:t>
            </a:r>
            <a:r>
              <a:rPr lang="en-US" sz="2400" dirty="0"/>
              <a:t>: Government takes them out of circulation!	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b="1" u="sng" dirty="0">
                <a:solidFill>
                  <a:srgbClr val="FFFF00"/>
                </a:solidFill>
              </a:rPr>
              <a:t>Outcome</a:t>
            </a:r>
            <a:r>
              <a:rPr lang="en-US" sz="2400" dirty="0"/>
              <a:t>: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1. Farmers lose land and cant buy more!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2. Money becomes a national issue</a:t>
            </a:r>
            <a:endParaRPr lang="en-US" dirty="0"/>
          </a:p>
        </p:txBody>
      </p:sp>
      <p:pic>
        <p:nvPicPr>
          <p:cNvPr id="4" name="Picture 3" descr="300px-Demand_Legal_Comparison.jpg"/>
          <p:cNvPicPr>
            <a:picLocks noChangeAspect="1"/>
          </p:cNvPicPr>
          <p:nvPr/>
        </p:nvPicPr>
        <p:blipFill rotWithShape="1">
          <a:blip r:embed="rId2" cstate="print"/>
          <a:srcRect t="51334" r="999" b="-1684"/>
          <a:stretch/>
        </p:blipFill>
        <p:spPr>
          <a:xfrm>
            <a:off x="6126480" y="0"/>
            <a:ext cx="3017520" cy="1097280"/>
          </a:xfrm>
          <a:prstGeom prst="rect">
            <a:avLst/>
          </a:prstGeom>
        </p:spPr>
      </p:pic>
      <p:pic>
        <p:nvPicPr>
          <p:cNvPr id="5" name="Picture 4" descr="300px-Demand_Legal_Comparison.jpg"/>
          <p:cNvPicPr>
            <a:picLocks noChangeAspect="1"/>
          </p:cNvPicPr>
          <p:nvPr/>
        </p:nvPicPr>
        <p:blipFill rotWithShape="1">
          <a:blip r:embed="rId2" cstate="print"/>
          <a:srcRect t="51334" r="999" b="-1684"/>
          <a:stretch/>
        </p:blipFill>
        <p:spPr>
          <a:xfrm>
            <a:off x="0" y="5760720"/>
            <a:ext cx="3017520" cy="1097280"/>
          </a:xfrm>
          <a:prstGeom prst="rect">
            <a:avLst/>
          </a:prstGeom>
        </p:spPr>
      </p:pic>
      <p:pic>
        <p:nvPicPr>
          <p:cNvPr id="6" name="Picture 5" descr="300px-Demand_Legal_Comparison.jpg"/>
          <p:cNvPicPr>
            <a:picLocks noChangeAspect="1"/>
          </p:cNvPicPr>
          <p:nvPr/>
        </p:nvPicPr>
        <p:blipFill rotWithShape="1">
          <a:blip r:embed="rId2" cstate="print"/>
          <a:srcRect t="51334" r="999" b="-1684"/>
          <a:stretch/>
        </p:blipFill>
        <p:spPr>
          <a:xfrm>
            <a:off x="6126480" y="5867400"/>
            <a:ext cx="3017520" cy="1097280"/>
          </a:xfrm>
          <a:prstGeom prst="rect">
            <a:avLst/>
          </a:prstGeom>
        </p:spPr>
      </p:pic>
      <p:pic>
        <p:nvPicPr>
          <p:cNvPr id="7" name="Picture 6" descr="300px-Demand_Legal_Comparison.jpg"/>
          <p:cNvPicPr>
            <a:picLocks noChangeAspect="1"/>
          </p:cNvPicPr>
          <p:nvPr/>
        </p:nvPicPr>
        <p:blipFill rotWithShape="1">
          <a:blip r:embed="rId2" cstate="print"/>
          <a:srcRect t="51334" r="999" b="-1684"/>
          <a:stretch/>
        </p:blipFill>
        <p:spPr>
          <a:xfrm>
            <a:off x="-21154" y="-17742"/>
            <a:ext cx="3017520" cy="109728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4000" dirty="0"/>
              <a:t>I.)  </a:t>
            </a:r>
            <a:r>
              <a:rPr lang="en-US" sz="4000" u="sng" dirty="0"/>
              <a:t>Issues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/>
              <a:t>B. </a:t>
            </a:r>
            <a:r>
              <a:rPr lang="en-US" sz="2400" b="1" u="sng" dirty="0">
                <a:solidFill>
                  <a:srgbClr val="FFFF00"/>
                </a:solidFill>
              </a:rPr>
              <a:t>Issue with the Railroads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u="sng" dirty="0"/>
              <a:t>Cause:</a:t>
            </a:r>
            <a:r>
              <a:rPr lang="en-US" sz="2400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1. Lack of competition for railroads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2. Secret agreements = railroads control grain prices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Effect: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1. Farmers pay high prices to transport goods</a:t>
            </a:r>
          </a:p>
          <a:p>
            <a:pPr>
              <a:buNone/>
            </a:pPr>
            <a:r>
              <a:rPr lang="en-US" sz="2400" dirty="0"/>
              <a:t>	2. Farmers mortgage farms &amp; pay high interest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Outcome:</a:t>
            </a:r>
          </a:p>
          <a:p>
            <a:pPr>
              <a:buNone/>
            </a:pPr>
            <a:r>
              <a:rPr lang="en-US" sz="2400" dirty="0"/>
              <a:t>	1. Calls for Reform!</a:t>
            </a:r>
          </a:p>
        </p:txBody>
      </p:sp>
      <p:pic>
        <p:nvPicPr>
          <p:cNvPr id="5122" name="Picture 2" descr="http://philebersole.files.wordpress.com/2012/01/populist-cartoon-1894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81400"/>
            <a:ext cx="5486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4000" dirty="0"/>
              <a:t>II.)  </a:t>
            </a:r>
            <a:r>
              <a:rPr lang="en-US" sz="4000" u="sng" dirty="0"/>
              <a:t>Reform Movements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715000" cy="5562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400" b="1" u="sng" dirty="0">
                <a:solidFill>
                  <a:srgbClr val="FFFF00"/>
                </a:solidFill>
              </a:rPr>
              <a:t>Granger Movement</a:t>
            </a:r>
            <a:r>
              <a:rPr lang="en-US" sz="2400" b="1" dirty="0">
                <a:solidFill>
                  <a:srgbClr val="FFFF00"/>
                </a:solidFill>
              </a:rPr>
              <a:t>- </a:t>
            </a:r>
            <a:r>
              <a:rPr lang="en-US" sz="2400" dirty="0"/>
              <a:t>organization of farmers to provide a social outlet &amp; educational opportunities for farm families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B.   </a:t>
            </a:r>
            <a:r>
              <a:rPr lang="en-US" sz="2400" b="1" u="sng" dirty="0">
                <a:solidFill>
                  <a:srgbClr val="FFFF00"/>
                </a:solidFill>
              </a:rPr>
              <a:t>Farmers’ Alliance</a:t>
            </a:r>
            <a:r>
              <a:rPr lang="en-US" sz="2400" b="1" dirty="0">
                <a:solidFill>
                  <a:srgbClr val="FFFF00"/>
                </a:solidFill>
              </a:rPr>
              <a:t>- </a:t>
            </a:r>
            <a:r>
              <a:rPr lang="en-US" sz="2400" dirty="0"/>
              <a:t>organization of farmers with the goals to: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- educate about lower interest rates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- urge govt. control of banks &amp; railroads 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800" dirty="0"/>
          </a:p>
        </p:txBody>
      </p:sp>
      <p:pic>
        <p:nvPicPr>
          <p:cNvPr id="4098" name="Picture 2" descr="http://media-2.web.britannica.com/eb-media/50/71050-004-8EA3DAD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143000"/>
            <a:ext cx="3048000" cy="2667000"/>
          </a:xfrm>
          <a:prstGeom prst="rect">
            <a:avLst/>
          </a:prstGeom>
          <a:noFill/>
        </p:spPr>
      </p:pic>
      <p:pic>
        <p:nvPicPr>
          <p:cNvPr id="4100" name="Picture 4" descr="http://ncpedia.org/sites/default/files/Farmers_Alliance_badge_State_Archives_N_85_3_20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191000"/>
            <a:ext cx="2971800" cy="2428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3"/>
            </a:pPr>
            <a:r>
              <a:rPr lang="en-US" sz="2400" b="1" u="sng" dirty="0">
                <a:solidFill>
                  <a:srgbClr val="FFFF00"/>
                </a:solidFill>
              </a:rPr>
              <a:t>Populism</a:t>
            </a:r>
            <a:r>
              <a:rPr lang="en-US" sz="2400" dirty="0"/>
              <a:t>- political movement  seeking that people have a greater</a:t>
            </a:r>
          </a:p>
          <a:p>
            <a:pPr marL="0" indent="0">
              <a:buNone/>
            </a:pPr>
            <a:r>
              <a:rPr lang="en-US" sz="2400" dirty="0"/>
              <a:t>                            say in govt. (advocated for farmers &amp; workers)</a:t>
            </a:r>
          </a:p>
          <a:p>
            <a:pPr marL="514350" indent="-514350">
              <a:buNone/>
            </a:pPr>
            <a:r>
              <a:rPr lang="en-US" sz="2400" dirty="0"/>
              <a:t>        </a:t>
            </a:r>
            <a:r>
              <a:rPr lang="en-US" sz="2400" u="sng" dirty="0"/>
              <a:t>Goals</a:t>
            </a:r>
            <a:r>
              <a:rPr lang="en-US" sz="2400" dirty="0"/>
              <a:t>:</a:t>
            </a:r>
          </a:p>
          <a:p>
            <a:pPr marL="514350" indent="-514350">
              <a:buNone/>
            </a:pPr>
            <a:r>
              <a:rPr lang="en-US" sz="2400" dirty="0"/>
              <a:t>	1. </a:t>
            </a:r>
            <a:r>
              <a:rPr lang="en-US" sz="2400" b="1" dirty="0">
                <a:solidFill>
                  <a:srgbClr val="FFFF00"/>
                </a:solidFill>
              </a:rPr>
              <a:t>Economic reform</a:t>
            </a:r>
            <a:r>
              <a:rPr lang="en-US" sz="2400" dirty="0"/>
              <a:t>:</a:t>
            </a:r>
          </a:p>
          <a:p>
            <a:pPr marL="514350" indent="-514350">
              <a:buNone/>
            </a:pPr>
            <a:r>
              <a:rPr lang="en-US" sz="2800" dirty="0"/>
              <a:t>			</a:t>
            </a:r>
            <a:r>
              <a:rPr lang="en-US" sz="1800" dirty="0"/>
              <a:t>	-increase money supply</a:t>
            </a:r>
          </a:p>
          <a:p>
            <a:pPr marL="514350" indent="-514350">
              <a:buNone/>
            </a:pPr>
            <a:r>
              <a:rPr lang="en-US" sz="1800" dirty="0"/>
              <a:t>				-graduated income tax</a:t>
            </a:r>
          </a:p>
          <a:p>
            <a:pPr marL="514350" indent="-514350"/>
            <a:r>
              <a:rPr lang="en-US" sz="1800" dirty="0"/>
              <a:t>			-federal loan program</a:t>
            </a:r>
          </a:p>
          <a:p>
            <a:pPr marL="514350" indent="-514350">
              <a:buNone/>
            </a:pPr>
            <a:r>
              <a:rPr lang="en-US" sz="2800" dirty="0"/>
              <a:t>		     </a:t>
            </a:r>
            <a:r>
              <a:rPr lang="en-US" sz="2400" dirty="0"/>
              <a:t>2. </a:t>
            </a:r>
            <a:r>
              <a:rPr lang="en-US" sz="2400" b="1" dirty="0">
                <a:solidFill>
                  <a:srgbClr val="FFFF00"/>
                </a:solidFill>
              </a:rPr>
              <a:t>Government reform</a:t>
            </a:r>
            <a:r>
              <a:rPr lang="en-US" sz="2400" dirty="0"/>
              <a:t>:</a:t>
            </a:r>
          </a:p>
          <a:p>
            <a:pPr marL="514350" indent="-514350">
              <a:buNone/>
            </a:pPr>
            <a:r>
              <a:rPr lang="en-US" sz="2800" dirty="0"/>
              <a:t>				      -</a:t>
            </a:r>
            <a:r>
              <a:rPr lang="en-US" sz="1800" dirty="0"/>
              <a:t>senators elected by popular vote</a:t>
            </a:r>
          </a:p>
          <a:p>
            <a:pPr marL="514350" indent="-514350">
              <a:buNone/>
            </a:pPr>
            <a:r>
              <a:rPr lang="en-US" sz="1800" dirty="0"/>
              <a:t>				        -single terms for president &amp; vice</a:t>
            </a:r>
          </a:p>
          <a:p>
            <a:pPr marL="514350" indent="-514350">
              <a:buNone/>
            </a:pPr>
            <a:r>
              <a:rPr lang="en-US" sz="1800" dirty="0"/>
              <a:t>				        -secret ballot to end vote fraud</a:t>
            </a:r>
          </a:p>
          <a:p>
            <a:pPr marL="514350" indent="-514350">
              <a:buNone/>
            </a:pPr>
            <a:r>
              <a:rPr lang="en-US" sz="1800" dirty="0"/>
              <a:t>						</a:t>
            </a:r>
            <a:r>
              <a:rPr lang="en-US" sz="2400" dirty="0"/>
              <a:t>3. </a:t>
            </a:r>
            <a:r>
              <a:rPr lang="en-US" sz="2400" b="1" dirty="0">
                <a:solidFill>
                  <a:srgbClr val="FFFF00"/>
                </a:solidFill>
              </a:rPr>
              <a:t>Social reform</a:t>
            </a:r>
            <a:r>
              <a:rPr lang="en-US" sz="2800" dirty="0"/>
              <a:t>:</a:t>
            </a:r>
          </a:p>
          <a:p>
            <a:pPr marL="514350" indent="-514350">
              <a:buNone/>
            </a:pPr>
            <a:r>
              <a:rPr lang="en-US" sz="2800" dirty="0"/>
              <a:t>							-</a:t>
            </a:r>
            <a:r>
              <a:rPr lang="en-US" sz="1800" dirty="0"/>
              <a:t>eight hour work day</a:t>
            </a:r>
          </a:p>
          <a:p>
            <a:pPr marL="514350" indent="-514350">
              <a:buNone/>
            </a:pPr>
            <a:r>
              <a:rPr lang="en-US" sz="1800" dirty="0"/>
              <a:t>							-restrictions on immigration</a:t>
            </a:r>
          </a:p>
          <a:p>
            <a:pPr marL="514350" indent="-514350">
              <a:buNone/>
            </a:pPr>
            <a:r>
              <a:rPr lang="en-US" sz="2800" dirty="0"/>
              <a:t>				</a:t>
            </a:r>
          </a:p>
        </p:txBody>
      </p:sp>
      <p:pic>
        <p:nvPicPr>
          <p:cNvPr id="3074" name="Picture 2" descr="http://en.citizendium.org/images/thumb/d/d0/96SILVER.jpg/200px-96SILV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91000"/>
            <a:ext cx="2362200" cy="2438400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ANd9GcSLM5oWbvKzJGEbGFbuU8LT2YsH7TmGwqLFigs0gxR6CYg1nDoRd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198" y="1143000"/>
            <a:ext cx="345734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III.)  </a:t>
            </a:r>
            <a:r>
              <a:rPr lang="en-US" sz="3600" u="sng" dirty="0"/>
              <a:t>The Populist Party &amp;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371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400" u="sng" dirty="0"/>
              <a:t>Election of 1892</a:t>
            </a:r>
            <a:r>
              <a:rPr lang="en-US" sz="2400" dirty="0"/>
              <a:t>- Populist candidate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                                        wins 10% of vote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</p:txBody>
      </p:sp>
      <p:pic>
        <p:nvPicPr>
          <p:cNvPr id="4" name="Picture 3" descr="300px-ElectoralCollege1892-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914400"/>
            <a:ext cx="3124200" cy="1676400"/>
          </a:xfrm>
          <a:prstGeom prst="rect">
            <a:avLst/>
          </a:prstGeom>
        </p:spPr>
      </p:pic>
      <p:pic>
        <p:nvPicPr>
          <p:cNvPr id="2050" name="Picture 2" descr="http://2.bp.blogspot.com/_KtMisEcJcwc/TUYnx426lPI/AAAAAAAABkw/lJr2rO29v08/s1600/slumping90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648200"/>
            <a:ext cx="2782803" cy="1981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30480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             B.   </a:t>
            </a:r>
            <a:r>
              <a:rPr lang="en-US" sz="2400" b="1" u="sng" dirty="0">
                <a:solidFill>
                  <a:srgbClr val="FFFF00"/>
                </a:solidFill>
              </a:rPr>
              <a:t>Panic of 1893</a:t>
            </a:r>
            <a:r>
              <a:rPr lang="en-US" sz="2400" b="1" dirty="0">
                <a:solidFill>
                  <a:srgbClr val="FFFF00"/>
                </a:solidFill>
              </a:rPr>
              <a:t>- </a:t>
            </a:r>
            <a:r>
              <a:rPr lang="en-US" sz="2400" b="1" dirty="0"/>
              <a:t>economic recession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      </a:t>
            </a:r>
            <a:r>
              <a:rPr lang="en-US" dirty="0"/>
              <a:t>Cause: 	- Railroads go bankrupt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		- Stock Market prices fall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		- Trade of currency for gold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		- Silver price falls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         Effect:	-15,000 businesses close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		- 500 banks collapse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		- wages, investments, prices fall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/>
              <a:t>			- 3 million lost jobs</a:t>
            </a:r>
          </a:p>
        </p:txBody>
      </p:sp>
      <p:sp>
        <p:nvSpPr>
          <p:cNvPr id="2052" name="AutoShape 4" descr="data:image/jpeg;base64,/9j/4AAQSkZJRgABAQAAAQABAAD/2wCEAAkGBxQSEhUUExQWFhUXGB0aGBgXGRcfHBwcFx0XGBwaFh0dHCggHCAlGxcbITEhJSorLi4uHB8zODMsNygtLisBCgoKDg0OGxAQGzckHyQsLCwsLCwsLCwvLCwsLCwsLCwsNCwsLCwsLC8sLCwsLCwsLCwsLywsLCw0LCwsLCwsLP/AABEIALYBFQMBIgACEQEDEQH/xAAcAAABBQEBAQAAAAAAAAAAAAAFAgMEBgcBAAj/xABGEAACAQIEAwYDBAgFAgQHAAABAhEAAwQSITEFQVEGEyJhcYEykaFCsdHwBxQjUnKCweEVM2KSokPxY3OTshY0NVPC0uL/xAAZAQADAQEBAAAAAAAAAAAAAAABAgMABAX/xAAxEQACAgEDAgUDAwMFAQAAAAAAAQIRAxIhMQRBE1FhcfAiMpGhscEUgdFCQ2Lh8QX/2gAMAwEAAhEDEQA/ANTC04gpIpq7eyGTqPuilsxJZwN/zNdERQW5j5IBP56a/nWnLPFB9w3/AK0LMFwJrjLSLBkdBToHy5UUwiMlIK0u7dVBLMB0kgew60OucYtkBlOdCWUldwVkEEeo23o+wOOSZpsa6UoXhsROzFgYKiNhp7nXmfKiJvDTnWAnZ42653VKS4JiQT+G9OxRCM93UfH3+6QtBPQDrr/epdxwJJ0A39qz3jnbJ7jG1YtyNYhSzEjTZdhr841ogsm3+OYouMhQA/Zy6D1Jqw8H4i7pmuqq6nUE7CRJ0/O/pm9jiwt3lGIS7bHkrADzYXNABoZE+cb1o+DxAKZJBkZlZdmG0jpB0I9OtLugqnwGctdAqPgnlFJ5jTzHInziKlKaJj2Su5aVNcL0wDmWvZa9nroNGgCcleyU6DXq1BGsldyU5XQK1GEBKVkpQFKisYby13LTkV6KBhrLXQtLivRWMNlaSy06aQRWMR2WvU4wrlYxFxd8W0LGdKzLtbxq7fKoGKpoSF5mdieY8ttq0XjoBsONPOTGg1OsGPkay/C4C5cuGCD4hlE7ZSW1OWD6mKhJNplcU4xyLUGOGZ8gJbcSYjQem3XUzsKQ167o05VnXOVUERB8TECOelG8PwIZAADBgmScxjzED06fOnr6YfDycqzvpBPziffnUYZXBUt2U6nRkla2R3C8aYDYsNBCgiNJ3IynToahY3tVfY5bahdYESTJ2G4j2NPYi+SmiPqRCyATPICDPv05VCxFl0tyig3DMlQJUQT4JPUKC0x05Er4kpKuBVBLfsRXw+IYZpzXeh5bED+LnqTy86VwnhhW14SMzakHQA6SPLUb8iTyJqwcAtG1hjdIPeByGLgfBmAO22hn21qFwci6DdEZVaW8Wf4hmDTpC6/SeZNWxtQpLuJNarbBPDsYzMQWK6aiNVMmQZG4IiDVq4dbeSZIXlmAn30j5U3xHgwb9qg8YMtH2h1I5nT86VBxfaCxg1H6xdILTlAVmJjfKqgnmN9NRXU5rTscscclLcs7XlRCzsqqBJZiAB5knQCh2D7TYW9cNu3iLbPyUHf+Cfi/lmsa7adrnx57tT3VkMCikwJgDNdJXQiW2JA0iTqV8B4ZadHtO9p88+JXQ5CPhKS0zOp0HvRhj1ByZdJr/FsZ4zZYwHXQgaxs3Pz5bRy3oFhL/c3mW0iqo8LPOYiNQAuUQTPXzO2uZ3cFiWuIrX77EGEm7cJBJYHKS3h2mehM1fezuFKcOZ3OW8twoGbe4CyKrsDHiVnKB9TCgEmBSzTihsclNhLHdplQZnVVXPke6VnIxiABr1BO2kacwxwfFW1xi2GdcjqblmZGbNBKBT/ug9AI0oU+MW+9oYm2BlIuZyMvjs87gzZZKmF01BbaIJPhnZiziVJvM7tbaAwc6xEEEyTJEzOsA1GEm2WnBR3RfJrqmh2CsJZXKmaN5ZmYk9SWJJqWl2qCkoUlqQLtd70UwDgNdz0h36VG7ya1mJou0sXKgqafRq1molK9OA1FV6WHomJINdBpgPSw1YA6DXpprNSgaBhdcNcBrxNYx6kmvTSawTjVyumvUDEDH4K248YBEzrUJrSAAIsRyGlFMThEuiHkxroWB6ciDzoYvCMNnZVcqyjMwzTl8/EDFc0tyiIjOdZAAHIE/wBN/Sh2NvjNOVZGsyBGm7fkbUfvdmVYR3twg8jkj/ioP1qs3Oy9nvjbW+uf/ULh1Jy5Qxu6tOkRpUfB3tsfXtwSez9pb+ZkJYyVJI0gclnl57nSeQFgx1mzasXSROVSHyjMwkDl1ggxQ/h/Dr+BXLb7plZxJcvILlVEALsOk1EJN3AYi7P/AM1eLKf9GdLVs+9q2p96sopKkLqb3YQwHFsLcVFkgR8OVssxv4QRU/hGHtW1hXGpg6+ZgQTyGnnWUcD40y3TaukllYgXDHiykiLvn/q367yNTwVtiJNsz1DKRHzkekUktcZbodOElszH+L/pCv386JmsW/EO6UqpynQq9wqzTv8ADloAvDbYAe3cs22G4u5kETOUGCr6D4tJPIVZe3PYF7OIu4hL2HSxcY3Iu3RbKsxllAYQQWkjXnEaUA4V2mFkZSx6aCY9I3G3zr0oOEoUedk1xnaIuCxj3GKW0S60nwomc6bxlmfUUQuYW8UlsLCnQ/s4kn7OqgzqJA11G062Hg/aH9Zv2bAvFbd3PNxMpYZEZ8iyIDtECZ56Grrw3HHD2rSXLAUlsiZHVs2ZvCEzEM3xCSdSdTJNc2XHGOyts6MWSU95UkB7PZu7h8GrYaxnxLxmlgO7U/EqZ205jf100oJfu4uyl03sKyMwABBQL4TnJ8BMaTKyZjeIjRcbxC8AYS5H/l3B5amIqldpsDdNq3cPeTdI/Z/ugZiBDgkMRudPpNRjkaTX5bOieJOv0SA1jtSgI7y26gNmGkrPIiQZ18+VG8L2wTwm3cQzqwKxoS2pg9Fn3FC+H3ks3RaxSB7TISAVVypEnoTqZOm0ij2J7BYYtmQFOqkZlPz8X/KnSpXF7PgldunyuSda7U22+uxHLQwDBqZZ43aiS8eRBB+6qlxjsZbtWyyXb2bYAMAJIjUEHSJ2qb2Z4SFUOxZkILFSJnKwS4H0+ITIKxMeVSeSSdFo47RcbWKDbGfz0NOC7VH7S8XGGe1aWQpDpB7z7FwG2Sw8J8DfaMiVnSQU/wDxFiLUfsLotwMpCd4oWBzTTzmdhG5kXUybhuXzvJpNUm3+kGzOUlTHKSrHbSDoDrETyqw4LiouIrBWhxI2Mc4OUkAxrHr0NMmnwK1XIXtmnQ9ChxO3pLhc3w5/DmnUZc0TPlQXt1xu7ZwYvYU5v2gVmXWFUPmI9GQAnkJrGJXbbjzYY4UK+TvMQveaSe6XW5HuVk9DVpS7pWEYjigxJBd++vE/DGbL105DTZajcPLIzPaW5poUVyltpBnvDzXaVjX61Lxq5KKF8G2N2iRrgs2f2twlc2WcqpIzMzbfDMDmRFGlesW4d2gW3bvpaDszIrNiVEJmQNmkxyLTI0OgMVbuzfbJbkC80EWrbPoYzMJbadtJ86pDJa3FlDfYvwuUoPQ3B4xbqh7bB1PNTIqSpp7EomK9eNyo607lrGHFauxSFWnDWMIY1yvMK5QMDe0eHc2TctmLtqbi6kTlBLJPms+8VTbF9VuG+Fdgzd4QVJXxDORykTrz1IA00rRMT8Dk7ZT9xrMuF5mt28qMw7pDIuEA+FZHTTTfr7Hjy7cFYFqxONv20/XRlcQwe3rC21kynmMrEzv5bUCtYgWhib1u3lIt3XSN1JUnwachqPYVacN/9NcbRauTPTxHX1H31WbuF7mw7qzKQABBIhmYZtZ5j5QY3qeRtOKXceFb2Kw2MaxgLyvfFxmVe4kywa5Kwug0DANEeHUSasGMtW0w9m0hBRAirH+jKi6eu9Z7f4naKpbzXM4BYSsuGPikZoic7GdQTG4iT3DeLi7bDTJeCUZgG8JWJB+0pVlJGhgHlJs048iJqW6GrOAshWbICzMWkz/1C5Ecvs/TzqH20uDBq2IAa5evXilpQSAGOgLEEEiQNBE9aKvbTUDvBICxKH4Z289TrrQbtmRib+Bwdsu1xrpcyF8OVCAR7ydegqkJ7iPEmCuJdlGAGKxd5rtosFu3fEXk6Z7ak5CisfhjadyINd4hws2yyPrlYgwBBykwyjaCNiN9a1rIMTcS0rKuDwQBdp0e5bXYeSDUnzO+hqtYnhpxeHuXLSktZuMCkatb0iB1VO7IGs+MCSa2LqHq+p7F+r6NRhcFv+18J+rW790UHCYBkYsJUATnBIHh5kyNpNXr9FS/rN2zdeWa2GJzcmXwCR11n+WonCcGMXZFlFm5czqdD4cumdthEFW06gbwDZ+C8KTCJasYdiTcburl0ySLhzsq3bcA5SwcFgwM5th4a7M8tMajy/8AJ5eCLlK5djRcLcDSVMid/wCorOP0zX4WxaBguz3DBggW0IBBGvxuDPlQu5+mH9Wd7T2ReZGKt3TjLKmJU5eZHU1Wcb2v/wAWx6ObZtolpwFZlOkozahQADA6+vSWOOpo6MktMW0SuBWzdezcvHNldEPUgsASfKG99ela81uNxWPpiRclRnCyQMilp25LqNOY20572PivaF3tm00h3VZKzBRiCSCQCCyhlg6jXeJNsuKKja4Rz4csnKnyyzX8IL7SkOLbgMsiDIOaOUjMvyIpvD8FFkKhzGBPxvBJ3MTG9P8ABcVbt2ku55QoQ5kQGtwkAfysPYe8TH9qrDOnxZdROU/ajX0lRXGoRbO5zlGIQ/U0yBMi5RsAAAN9o23O1Qf8GZf8m49vnEBl110WOdScJxCyxgXFnlqNfrvUwlW2ZSfIiujwY+ZDx5VwAsZwS5dBFy5bcHk+HRh9WoG/Y5swJFoHMpz2ibZABGmUDaOQMeVXg4fyryWvKnWFLexJdRJ7OPz8FWv9n2tKH/WmVEXxFmZB0lirBSPJgZneqgOLqLL4bCM5RrjNneczd4MpAA0VCrEZTrG5G1azxfhaYmw9i6pNtxBHPQggg8iCAfaqueF4PA2bi2yM4IlbsHTQ6ggApl5c+smalkg65K4papUluVbg2HPdLh7lwoyXTetnIoZSVcOqzIhs0zMHyO7F/F217yzbQhmJH7QzJPVdgKUOCY6+7XcKLl63nIdJti3IYiLWZlCQNRlOmmx0qqcTe/h7rd9YuK6aQ48p3GhkBjIMECeRrllic47nQpqM+eAzheK2LavauSoQmADIBBghVM7GY2Nc4dhM5N1LVzKNVzErI6rEAx5kjfQ7ULweEbEgXbngtxq2UFiNdJgchuTsKuVmGt5VJt2wAO8uNm20gSQBp0HlzkaEFD3OrHB5PqapIfwuNfD4aEusjGdRBkZ3iQQR8BUTE+ECaJfo+4hctOtvENk7wtk7wZM6jUO67K5Y5V+HOA0glQT7hT2yf2VvMRvduD/2z4j/AChRXMfgFu3HUB3LMhuPc2CpuAAIMqzLlH75FMp6XuWy4I5F9Ko04heoHuKVnUfaHzFVrs7j2vWgHDJdt+G4j6MCJAY9Q0SCNNxuCAVNquxQT7niSnJOmid+sJ+8vzFd7wHYihow+v5/Cp1lIpZRSDCUnyhTV6uGvUhQGdp8Neu2xatFUV/jdjy08IG+oJMj92OcirYjhtzC30sG8zW76glgqqVIZVK29xBkbgx12FXvGEZcpK67ZmifQx5/WqZj+JLnQO9sG22kusjY5ZI0BIU6b5RXNJJ8odbBrhXDHKdxfPe2wcwdSVnoLig8o2GkwecBA4J35YXF7pVcOqggkMIiCNI0O41n5RbHaOyrSL9qT0YH23olheN22ZiLmpGhCOQOhkAjp8qWuBk6Kjj8IbvFLZVQbVoLZiBIVVukO2wguTEfujrVpxnCLYAIyo5OYlQDqYLGNCM0CY0nWJ1qscF44rODcTI9qbdzmCgPi1P7rh29Aepg5xrGd1be5bti4RIS0v2irZcxiYWQNY5x6ZopK7S9NiLxHAFIdtVJ0ZNgTEBtJnfUjcxzFZ/wniPe8Xxt3MT+r4a+LZnUZF7vMsbE7+9aFxXjAscPuYpSkd3K+IEEuctuIJnVl3iPasU7DXYvYpuuFu/8mRf60Y46jKXoNglebHHza/XY1BcPdKYbDWZW22HtXMQFHilydVk/aJCt5N0EUb4S8YxxhcncLay3CxaAVJZGHWM7ggxOuvhpNzw3sWR/0cEtv+YrmH3CqFb7Z2cNaXDHx5l7y5BgszxltXGXUKJYnbQr5hkx32PR6nQ1c3s6f92rb9XVJe/uaH2QvhsRiLr27SM1q1cDopXwXTdJVpYjN4FYkb51nYUOu8NtXLl+7cYPbvuWVNQPCTlaQQToWI/8w+1RweMGPLreuWRcYAWrMlbcLAFsawJjmCDzidbA2IDju8TbKXwNUZQQ0Sc1sxlbrA1HpBrqxyXD5PI6rE43KH2+nz9TNv0gdnUwmJVrKZLV1SQskhWU+IAnWNVIB60r9G2GRsXDKGXuyTOwGZWg9cyqy+5o5+kVScGGCx3dxTtEAhk9IkjboKkfov4dkstiLh/zBlAOwVJkn36/u+ddClSs4t2hjj/A3wzB8OYwrMpe2GnuxIJWZnuydABsTHnQfDYt7l7MoJBHjESOQkjyI5dIFS+2XHmxD5bJZbayAZgN/EswyH4SCD9PEP4TinwZz3bTtbiZtwwkHZjMrBJHiE+sSTGaapiyg19S5Ljg79m6rCwbsFh3gbOEkQSQGA8WUAaDmK62BnZiB5Lr7SaD9mcYmJtM7BVc3GkZc+sLGaVAGnIdOWwJNZM+GCNxFu3pG4Ph31rgk4wlsd6hPJG2P28ACwzucvOABPkdfuoknD8PsLhX1uMPvqLbs3ABlbTpltiOn2Pb/tFP3Lt7bvCNP3bHKP8Aw/rVI50uwr6V92FbOCiAL7a7Rd18gKn2MLcH27hH8X4Cqh+rX3MlywDAgCBqI6KNNN/uqwYjtaLQUXbLZiPiUiD1I19JHn6T0Qyp8o5p4mnsw7bZxzJ9Sabx2At4lQl+0l1QQQHWdRsfqfmaD4btfh2MMz255sCR6HKaOYTE27i5lvIRO8H+pquqPkIoS8wlgbHdoqW0REUQqqIAHQAQKC9ucGzYV4UEE/tDCzkAaYJB5EiehI50/f4lZt/FfHoNTTGM4zYu2LqJiASylYclQc2hGizqCRPnU5O0VgkpKzGrzePumYHKP2RI18JBKDYtoTl1mI3NFLeCuAd4L1u4q6SbQZgACxIUufhUEnTSKF9quDN3D3FtsqpdhRuV5EXDuPCA2sfEImhXDuL4hNrzFejQx5ndlJ5T0rmps9TxoQdSXtX/AKXrDX732b6Ehu7KyAc+ng/czCQI5HTmKIYXtM9touk6fvAK38rDw/SquO072oe5ZViNUcKCFbKUBa20IdgdCp8K9BRHh3aLC3LPd5gLjNM5SuWYHhVsymFG2oZpJ3NJSe50wyJulXz33/cu+A40t64LiMC4BidCQYlSRoQY36wY0qXi+P3CAUtxM6FpiNIOmhEGfMc6o7pZJGSznUmMygAnQwZWFkvCBRHXmASuBUBGa2l3u84XMZKux0lS2YlfCAGygNKhSxIpoylWxPqcGOTtbPy4/gL4fi2NZoi2o9PlzqzcKN0ibrg+QUD61XeG8cS3d7i8nduOWXKY665g481Mjp0tOFRzqzCOQQaR5kkk+oj0ox1N22cM4aNqHyK7SWNdqhI9i8MLm+WB1VSR6SCPpQ3iGCs92FyL7gcvTYeVF5qIzwxOUsDEAAaexqTRkU3HcBDfCQBBEoh33k6kaf1qtcQ4ZiLLQl3NJ0XvIbT/AEyJ9qv3aXFYhgP1e2byDS6iMEuiRIK5o5dDPSgNjEWrfxpcw+ssL1u4NYj49p85O1QnOceFZWKi+WVzhd28LjH9UvDMSWYlY8XhMZyJMNc8vENd6sWIfFuAmGFq3ME59SCVYEW1QwPE7GSeQ0EUSPE8KENzvLbIPicOpAnQTqdZ2G9Zx2m7fG4xtYVclvYkghjyMrH0PTap4vFzS2SSKzzLHGhP6QOKuyjBLcDgO1+8VKxnYk5VygCAxZiNdWHQmq92Js5r1xRMOi25/ju2R84NJwHCbl9mAzSdXZpnlLN1/rVj4dhhYxGFtW1gG4FJ5sxe0ZMczlPy8q9HKtGJxXkcvRZHLqoS/wCS/cvPazG91hOI3V0Zri2/9mVfuJr57J8RPPea3bi7i9YvWTEXMTiGaeiBwsdf2nd1ij4Igeynbr+B0qfTR2b+dzp6/JUlDy/wl/BdOy/EcThsOtwol6w/x2yglcpIDAgTsJkbeW9Xjh3F1v24v2rj4Ro7u9lLG0dN3XXKDz0I025AMFaKWbQQaC2oGg6AzSMNiLuEdnsgd1cnv7BByMI1dQDKtGhK+sdROKe6JdP1T+yXD+fn1/Nlg45wvMjWbn7S06eFwQcwOxnYmdQRuR86vxDGGzZGDtsDGbMdtGYtGhPXrynSBJ7ivaZbWH7j/MLZWstM5VbUhiOY8t5B0kCqZhtQwAYsZkkfXb+kaCtGTrcGfFCM6i/nzt24HOEcNe8+Ua9AB05fXpyoshOHbIzAqd9Jg6DX2/OlKv4RsOilI71lGZSR4AQxBIJEyRFD+8v38zOnjVQWyghSDmEgEnK4y8twdtJpFJqVoDxpxoJ9yBldUA8QIG0zHWIP9vafhLqqxIA6H7+Y6c/yAXCnN1e7YkOIicwDAeRI15ED/vNVMjFVAVplZ3I1266cvMetCaV2NGUqotuGxqEjSJG0GNPeBTOOtxopYE67jr9BQxbxBiZPOP7/AHVNQltDppz31/7Vz6vJHbGC07sc4fiHgJ4VAOpMmZ96k8Twq3Vy6QY9Qeo6VEtWgvMeddTFxLTBnn/T886qs7TIy6XUqTKpxDhlyxcgEyRowI2G8TJESPn56s3LT3NHLnqSSRp5HX61a7xOJMFWaNigkj2HiojgOzVxtSmU/wCogafyyZ9hV1PVwmcs8Lh3KNa4aTlnMZ0BBn5xRjA8KuL8PsD/AEir3g+zaj42H8o/qZn5CiljCWV0Chj5+L6nQfSnimhHGyn4TgneliyqSwhiEJOggExOoEAGNIHlWYce7OPgb36u3xZVZHM+NTMEdDOZSOo86+hMTxFLfxsq9AJLa7QBtWVfpDRsXxPDoJ7vuEOsSJuXJJ9YX5Vp8DRiV+8Fs4Mi9oTG++gGUCd9zp5nyqq8PshzGmp/PpUrt5jRcxJUa27YyrHMyQze7Aj0UUlcDdwzJ3yMq3UFy2xBAYMFbQ+RaCORqMIOKbfLKZJqVJdiw8Gu3EbumJJBBVzpKjQ5jzK6GecVZeMYhrFoXly3AkQt0ZGHeFGKTbgvIyMVadgTMaV+3eto2HeYAMsY2kaE9ANZqy9t8Oowghiqm4gjSGzBjsRuO7EERoI2iBjae53KUpY6fb+eAvh8F/iNixiRcEN+7o1q4CVJEg5irDYkAwNNdDfZ18XZUWr9rOFzftbZthTBMQhYMCRBKxEzHSqj+hXHZVxVggkI6XBqsDOGQ7kf/bX51pweeUDz5+Yj76ukuxwzlJumzjV6uPXqxMcuMQp01gxFC+G40sSLhAcHadIMH09/WimaouICbuo01Bjb35VNmHcgmV6/vECfQaGqt247c2+HjIPFdYGASDHP7judBI32o3xrjFnCWWuvsNFUfE7HZEHMn6CSYANZFjux+Ixb/rGLvYa2ziQl26ytqSYygSupJjcTGkUYpN/VwLJtLYF43tFdxjZ7lxsx2EAR6RsPSiHBeANddQEGZjoepOok6xoCT5A6U1xDggsRla05GxtsxHocwEUd7L9o0wpYsoZohRManVjttoAP5utdWpKFo49MpTplps9ijbUi3fEnfPaBBPzBy7wJP30D4jwd7WLweYoWGJsglAwG1xjoZO2U1ZMP2+wxgNmXz0I++fpUC7iFv4zC3FMq2Icg9cluBof4TXDNyrfuet0sIvIq7Jv8JsE4Wywt3bgl2R7qkArOUOLjXNSIBIj+XSayg3DMmJGkaRqNR6axVk45xN7KYqwGAa5fcHecoC5og7EIJ9vIVT7I8QG8n5109NFqBH/6ElLPJ+pp/CsUosWQzKvgA8RA+HpPlXeJ45LKd4IYTAAZWk78j+ZFU8XGAABkAR8qZKM7R4ieQE6bDYcufuazx7nKpInCy6jM4IdwAum28T0AGs/2FWPstwgMe8YqQDoGIGYj5mBHTpVZwltkkMVnnB2HQhSB5yTOgipt/F3G0a8+UaZUIRfoBI9RU+5XWkjQMfhbDkd/btzyJZSfYkKa5gcBhLbZ7ZAaCNLjEQd/CWK/Ss8w6Kvw2116rP8A7pp83W5afIVmgLP5ImdpeHGzczWySpJIJUiPKQAKZ4djg4J3BMMnOVIOYDYETPLb0FQ7hI0gAH01pg2s3l5jQ/T861PuU1pmg8KxjXAIUuRI8ILaci2UeH3FEP8AB8TcjKq2xyzkbeiyfuql8L7T4qzA74kbBXCkekkT9asOD/SKy/51kHqbZj/i3/7U9xaphWpbphqx2PJ/zcQ3pbULHlLTPyFFMJ2dw1oT3YbqbhL+/iJA9gKfN+4ZiFA6anTzOn0qt8e7SWLIIDC/dH2Q0hSN8zahfRRPkN6ooxXCM5y7stQx1tRCeKNgg09j8P1rrYlok5ba9SZ/AA/OsuvdtcQzHKyWxyCIpP8AMXmfYCoN3tDfdsz3DPXNHT92BTqLZJ5EjU73EAfhDXT/AKpC/d/SoOJxt0sO8cJbgzByjlEmZ2nnFZPicWTJa7cE8xduD7jNRrWKKyVcknclpY/TX3reG+wvjrujWHx2Gzoe8nLM5EdlJIBHiVSvLrQHFYtLmNxGIUgKiJZslpALZc0gEAiHcztAU+1LxHHntoXJBYCBmC7nQbR+RUrA42yAbdwsAp1JHxO2rswO8nT59alKEvtLRyxa1Ie/S3wywbGHvYVGVbI/V2lGHhgm2dd4IYZuZYa0b/Sviu+wOGuZCAjIymCILqFK6iIIMiJ+EddBXFrQfBXlRiUNsuPG3/TIufbYn7ERy1ihz8VbEYXC2GZ27sDOpPhHd5kt5f5IY+cecabcVuGFSewb7Mdmy2DZrmj3IK7yAu3pOvtQc8TTu1weLLBLbTauA8vh7p9NCuwboIMQDWgYPFnuA0AAKPkB/assxrLiblrMv+ZcUsonZ7iAgc9TIrj6eblKSZ15VpUWjTOzlq3Y4jdS3lXPhbToAJnJce2YAInR1++rpYxETmMmZJYjQHbTl6VhfE+Nvh+IveQsVthbRyyNDmzAFTMAiQNtAK1jsVfS6C62rQAA/aKols3ikNM677c67I8Ec33sswaddfcEfQ616uMa9RIkfF41LfxtHQTqfag3Eu0toArDGQRt1HWf61I4t3RA7x8pG3U+25qncXNrXu3JI6qI0jTST+dqmwg/G8UcnUkgagEzB1EjUwfagmK4ixOv9Px5+1Kx+J10+k/3/pUJ2GkcuR/rRjEWUhN64x5nqOf096aVjPI+RH4U5ct6GNOkaf2pouAPFH1j8zVkQYt7g2gj0219qtnZTi6WrWGLCTavXNf41ukH5sPlVPuDp9aVgyQyrJy5wfUw39B9aGWNwK9LNwyX6NflAztVi8+Ic7eNz/uafwqFwyC4nYa+v5MVM4vg8zsZMhj6b/jNEOE8IWyve3iST8NvYn+L8Pn0p4OoIXqHeR2KsYYsM7HLb6nc+SCNfr761Ie+PhtjInl8R82bf87xpTeLxJuGWPoOQH+n8ef0Au9iyTktQW5nkPWpyk2RRMfEpbEkgdAOfoKa/Wbr/CoRepEn5cvekpgVQqSxdpEsZ5g6Act6OYG1mV4jwQfnO3pG/nU0USb43BVrBZic7u3qSPosU+OFWtBkU+uvI9fOi3D7luXlEe74Qqv8MTr6ncDzHnS8T3TQUlDPiUeIbxIJggaba+WmtNSDok43fz9gG3DEDQFy/wAJYfcactYVhqtxtzo0MNCR5H61MuJqJMwCPLdetNG6FBJIABO585qErXA8X5kfiLsFIuLpGjLqp5a8xvUTCd4bYcmQs6E7gE6GR003Fd4lizcssZPoIiJE6jen+D+JGXLAAYgzodT/AGp1tHcdLc0m2928xL3XKg6AGBoecactxE1mfbDDNYxtxkciVFyP4gSQQdDLBmjbxVsWEw2UemnyrNv0n4XJikbWGtCdDplZhPyI08q6BXwBrXE1uPEraG4n4f5j9mfTTryoz/gWJIDhGIPMFSOXRjO9U5bREZgfI+X4UTwfHL9vKtliI0J3kEk+Cfh1j39KZSJOKC9zs5dYxCg9C31obxDs7iE+zEjQ1d+EXXuKCMSHcz4HEsDp8PUfXz0p5MNiFMCByH7NBtA8RAiCYjnS+OuaG/p32ZnGHKWSGuYdmcAjxEZZ2nb5GoZuMSS2pJkn1rV+JYjC+JbvduZ1AUyB08POSPqY6UHiiWST3U5eh/HcUYKN2gTb4df2ATWWJ3mQRudB022/GifCcRlu6nRAV9fEdfemRuOWv59PWkJK3bimAVJ95On30maKqymGW9Ms7drzbwxUyZGnvvPlVd4E0X8GDOrp82vLA+WtR/1AXHUbzEnp1gf1NTbeJAvNdyD9nla1I8P7MA6+535VzwhGLddzocnJq+xPv8Pud44bwteQX1OmhFy7Gn8Mt7CrP2L4s2CKvlnC3DluqImw86xzNvMSY2yspEQZkcUUYn9SvWwVa5abLOhzeC4ob1GefImpdnCoUzprmC5lMdNAehAJGu8QdtG1NNnYsUZ7Gid4DqDodj+Feobwm7NlJ3iD100189K9VE7OCUKbTIvF8Hn1kRzzT+faqDjiFJgmfMR91XzimDu3TCsqr5yT8oj61EsdklOt24zeSgKPrmPyIpaYhml21M9Ov96fwXB8Rd/yrbOORysV/wB2g+ZrXsBwPD2oKWkBH2iMzf7mk/WiRNE2kyvDfo+xTkF2t2hpuczfJdP+VGV/RraKQb9zP+8AmXnplIJ/5cqvJM16jbBpRk3Ev0cYpNbRtXhyg5G9IaV/5UDxfCXwyl8RntMIMG1dZef21BU+0xW6A0NxvG7CAhnB6hfF7GNB7kU1t7A0pO0YWmNDKXK/aldNTMAETBidRtO+gFJS+WOZtTsByG0/Xn/YC78fGEvzkwqKW1zjMrHzOQgTrzLDWqLjEKN3YPilhJ5AMwBO2pAH31u1IlkTbtjOJcu2RNP3m6eQ86m4LCKgAA9T12rlrDBUEdVn5j8alsNNOhoRJSfYYxQGkdR94pWCIN23m27xQfRiFIPkZ2r163oev4U3ct+ExvII9QZH1FT7loOmmTeH2ycSCrCVuoNNypcBvYiN9/aimDwjXb9xWRwrZmS5ByrBnK2kQZ6jaKj2OEWs63RfygFXyx4xqGK6HnEfjScRjiufu2cKxPhzGNZ8/an3LaoxTT8yBjSToGK+kf1mk4bCqJBltZ8RLefPzpq5djkT6Cadwju06ZJ+EmCdeZHKoSbEie4rbRLRIgTGkmARGw2G4+dNcCtqEuMNSVYfaiFmNdvafOucWsqMOULeKeuhjc5Rpy2O0+9J4PaRAHJJLgyQD9saDaNPXmaP+2ysfuRuSW9Tpuar3bbsyuNRALvd3UnKcuYENGZXHTQa8vei9nEFlEbEDbnp1/PvUmzhq6iZg/HOF3sGyW7wyyDlaZRhM+FuUTqCNNPWu8Nw4UjONwMoBGpJ0nlA3rd+I8Ls4m2bV60txDuG5HqCDKnzBBrF+2/Zq7wt1Kk3MNcJ7vN8SRByt5xsw3jblWoVoh8RxzjKAYysSsSCIAgzO8CpljjOLvsyWnlojMwPhC6dN/Wd/OgYuZoKx1HyBHL8waO8B4h+qi25TMhBJOusMzD3EL9BpQoCe4ZucAxWRXe/bOfSMjZtNBAyyTpGw661IbgoyQ6tMc5GvKAI0mj2B7WYPuXxLM0gnwlQW30VDEE9T68qo/Hu1WJxrkoht29lRYJ9Wcan0BA9a5lr5k6R1SWOqjuyv46y1snQx0qNJLajWNjuQOuoK6UcwXAnuE52IjmzHU+QBo3Z4Rbsrm8JAEkgR/uYn6b0MnUJbLcGLB/qewFFruLTXriiSsIBoAW8t5569PnI7L4MXbN22+q5lHOYIafTRjQ/tBjWxQZkB7myJLRoz6GB6D7hO4FHuAXzbt3mfV+7QqCdc4GSP+affWhGS55ZaMoOXp/0y+Yl7V62jWmQmy4dcpEAgFMpjYFSy/8Aao+Aw4N65AKyq3ACIPjz5lYHnnBJ6TVOwnB79q5h3wxC3CTacaBS1uXhvJk09uWhq88Mx4u30fIbbLbe3ettqyNmRgD1mAVI3DAjeqMd5K7bljtJCjloJ9YFep0ivVSjjbt2NCnA0Uwpp0CsKSUbSvM9RWLn4YXzOvyANQMTgTqblwsOrHwj1EBR8qFBslX+J205lj0QSffkPcihd/jd1zFtAvm+p+QgA+5FNXuLYe2B/wBQcmEBT/CxOVvRSx8qA8R7ZAnKuVSSAFQHNPSWUkH+JE/iopAsO38OxXNiLhyn98gL5eHRfpNBuI4mxbGgJj94R05EZ41+IKV8+dDjZxeIaRKE6FtS8dJzFh6G4y+VTsJ2HGhusW5xMieoHwj2FEBUeJdpFAYqpiD8CwPUsD5fEj+q0Fsoz3GcnMR4i3XXz15GtM7RcDtrg76qgBFpyDzkKSPuqkYDDfsmMdfpNYlldI4yQkdB/wC3/tTgXQ+kVKNiQRG9Sv1UooBOp3G8eXrWgqRBvcFXF3rlm3p71OXDEnT87VJtYUBCBvy+X41tO4b2IN7wgmh5NS+LYhVIWdeg3+VDVt3HP7i/U+/4Us2xonb94L69BvTlm2zjU5V6Df3/AD7V21hVXbfmaVdxa29zLclH3nkPfpXNe9I6ER+LWgijSJ3n+v4UU4LgFazb1WcvUbk6D5EVH4dgGxLftoW1ufwGmu43q1YPhGBSCyZ+mfYxG3vyqmqP2tlIxlyWns/ogLGWFtIRSCSSo84+e3OKLfEfGwUfuIfF/MRr9w1qs2OP5hFu28cpDf8A5GfpUixjAB4yAY1AI/od6fx4oPhtllfGqi+FYA6/eBMms7/SpxJMRayQf2akiNTnaMlFOIcVS2hYsT0gDX5/U1lnaDiZuswZhBaWHSOXWQB99Z5de0TaNPIEsXc1sMNCsK3oB4W+Qj2mj9uwe4tTOiLppswDTPo2g6RVf4Zg7l65ktqSXMQOQYgSfcj6Vfb9gF3RYAWVnrESfLr+EVYg0VLG8QAZUXWI0E6kaa6Ty5Ud7PYDFYw90btizInI05mjyBk/OfrUHgnD8udiJLNAY75BpM8pI351DxzAHU676xMbSPnQljUt2ZZNLpFwxP6N8ZbGZMQrRqFUN9zHX51V+Ni+D3eJuXDH2SMo9QBR7s92vxuHQW1VXtAqf2gkgc1Q5xpGoGu2mlLu4O9xB5dSAxlSI8I6EsOp6H3pNUI8lNMpL6SJw/j9n/D8Th7kB8jLZCoTqVOhIEDX7R605hruZ2uKG7yUdFyMxYtbQOqgCSQ6GQYqxYb9G1kMGD3AuhIDAkkajXINKtvC+zluySbecE/Ec2p566fSpSzXJNFYYdMaYAwNzEYiVOG7stGd2YAMwEBsiksrDzYbDUxFWXAcJyv3ly4119gXjSNQRAGu+p+mszhaCAknSPtHp0qVbjWCDG8ctAdfYg+4ow1NhnJdxJNerzGuVYiJt09UdSY6U5r+8P8Ab/egARi3cL4fopJ/AesH0qu47heJvxHg/wBV05iD1UagT/pFsjSrSCeo+X96VNEJRf8A4ALS13ENcYjbWD5NrJH8RaoGI7MdxiMGFUZe8loERlIiR+ZrSprjoDuAf7a/fRsFDS2QKUEFOgUoVjAnjmDz4e8qiS1twB5lSBWccMwJNsGNJEn1DaD5VrZWar3CuFBlYMNM+n8uYf1oqu5DMnJpL1K7geEtlzkTpp59TSrvDWOuXSrv+qACI0G1NNhM2mw9PvpqQmhpFFGD30gc551Bx2GYAw2ReZHxe07ff5Vo3+CqftfIfeedIv8AZy0w8bwo3gKPmTNFJX9wHCdbRMgtcPUGQN+Z1PuedO30CDMxAHU/06+grU7PZ/C6k3EA6KV0jlJ3PWpS9msBc+zbcgTOeSBtO8DUco1FCcYVs7BDHkb+rYxi1auXp7sFEEyxidPoo+vpRvBdmbdsCAGJ1zPrPpE/k71qdvhWEkBcnkMw19ADqfwp23wXCklQtvNuQMs+4Hr9a4ZYpt7OkejBwiuDObfCkmQRMHZiPWBSEURKA+sMNPOUrTLfDcKQWVlgDUqwgTB1I20pu/wrDNMsgI5ysiJ6n/SfkelB9PL3GWVGYC+VkgCddRJ+vpTJv4gyx8I5ZVkepNwAT5VrI7O4eBC+4Y8/Smj2WwsyUn1JPlS/0073Sfz2G8WNGM3MNceTmMSQTJY+c6iDr5R1AgUPs9mXuyAuwk789ZbKCAIE7/Ot9w/AcLbELYtjWfhG+gnXnpU63YQCAqgbwANzua6YYWu5GU0zK+yfYtsOlx3AJYBR1Jklm6gAgKAehNLw/BXZ7xIkRoTEgnf6/wBa1N0BqJjOH27isrZgGEHKzKYOhEqQa6EkRaMF7UYlbZfD4ci5qAWQyFW3Jgkfa+EezTFWDgHDrF21FhSXlRdzNJzkQTqdJGzATrvzq+2ewuAQZVsADyZ59jmnlRLhXBrGGzGygUtuYE+k9KElq5DFKJXMN2UtpDMFZ9z+6OQj88/eieE4KA0gR8oHpp5Ud0pc0jxQfJVZJIifq+UaCTyFNrbaBmcDloR6nMSIGnIfPep01xLajYAegFNpiuBXJka3aUMWVSSfLl6tE69D06V0NJgoy85OWDt+6x115+dS6S9YBBZa9TriuUDAy3dpxbter1TsI8t2u97Xq9WCeW5S+8r1eogOd7Shcr1erGO95TRn7JC+0/1Fer1Axxmf94bfu89Nfi2308964Xf94c/s+kfa5a12vVrDQpbjaajz8PL/AHfWlJmIhirDmCv3+KvV6tbNQoWz/wCH/wCn7fveZ+frPbNsgmBaAiDFuN+pzbTJjzrteo2wChhyNYtTIg93tH829PKrTm/Zz1CGeU65vL7q9XqFhPW7TKIHdCd4twDpGozUk2f9Nr/0/wD+tdCfnXq9TWA7ncaAoP5T9PFpSWuP1WJ6Hbp8W/nXq9WsNCBcudV5cj01+11pYuP1X5H8a9XqNgFLdPOPbT+tcN6vV6jZhBu0jvK7XqFmOd5XRer1eoWY6blcF2vV6jZhfeUlrlcr1Ywy12uV6vUtm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xQSEhUUExQWFhUXGB0aGBgXGRcfHBwcFx0XGBwaFh0dHCggHCAlGxcbITEhJSorLi4uHB8zODMsNygtLisBCgoKDg0OGxAQGzckHyQsLCwsLCwsLCwvLCwsLCwsLCwsNCwsLCwsLC8sLCwsLCwsLCwsLywsLCw0LCwsLCwsLP/AABEIALYBFQMBIgACEQEDEQH/xAAcAAABBQEBAQAAAAAAAAAAAAAFAgMEBgcBAAj/xABGEAACAQIEAwYDBAgFAgQHAAABAhEAAwQSITEFQVEGEyJhcYEykaFCsdHwBxQjUnKCweEVM2KSokPxY3OTshY0NVPC0uL/xAAZAQADAQEBAAAAAAAAAAAAAAABAgMABAX/xAAxEQACAgEDAgUDAwMFAQAAAAAAAQIRAxIhMQRBE1FhcfAiMpGhscEUgdFCQ2Lh8QX/2gAMAwEAAhEDEQA/ANTC04gpIpq7eyGTqPuilsxJZwN/zNdERQW5j5IBP56a/nWnLPFB9w3/AK0LMFwJrjLSLBkdBToHy5UUwiMlIK0u7dVBLMB0kgew60OucYtkBlOdCWUldwVkEEeo23o+wOOSZpsa6UoXhsROzFgYKiNhp7nXmfKiJvDTnWAnZ42653VKS4JiQT+G9OxRCM93UfH3+6QtBPQDrr/epdxwJJ0A39qz3jnbJ7jG1YtyNYhSzEjTZdhr841ogsm3+OYouMhQA/Zy6D1Jqw8H4i7pmuqq6nUE7CRJ0/O/pm9jiwt3lGIS7bHkrADzYXNABoZE+cb1o+DxAKZJBkZlZdmG0jpB0I9OtLugqnwGctdAqPgnlFJ5jTzHInziKlKaJj2Su5aVNcL0wDmWvZa9nroNGgCcleyU6DXq1BGsldyU5XQK1GEBKVkpQFKisYby13LTkV6KBhrLXQtLivRWMNlaSy06aQRWMR2WvU4wrlYxFxd8W0LGdKzLtbxq7fKoGKpoSF5mdieY8ttq0XjoBsONPOTGg1OsGPkay/C4C5cuGCD4hlE7ZSW1OWD6mKhJNplcU4xyLUGOGZ8gJbcSYjQem3XUzsKQ167o05VnXOVUERB8TECOelG8PwIZAADBgmScxjzED06fOnr6YfDycqzvpBPziffnUYZXBUt2U6nRkla2R3C8aYDYsNBCgiNJ3IynToahY3tVfY5bahdYESTJ2G4j2NPYi+SmiPqRCyATPICDPv05VCxFl0tyig3DMlQJUQT4JPUKC0x05Er4kpKuBVBLfsRXw+IYZpzXeh5bED+LnqTy86VwnhhW14SMzakHQA6SPLUb8iTyJqwcAtG1hjdIPeByGLgfBmAO22hn21qFwci6DdEZVaW8Wf4hmDTpC6/SeZNWxtQpLuJNarbBPDsYzMQWK6aiNVMmQZG4IiDVq4dbeSZIXlmAn30j5U3xHgwb9qg8YMtH2h1I5nT86VBxfaCxg1H6xdILTlAVmJjfKqgnmN9NRXU5rTscscclLcs7XlRCzsqqBJZiAB5knQCh2D7TYW9cNu3iLbPyUHf+Cfi/lmsa7adrnx57tT3VkMCikwJgDNdJXQiW2JA0iTqV8B4ZadHtO9p88+JXQ5CPhKS0zOp0HvRhj1ByZdJr/FsZ4zZYwHXQgaxs3Pz5bRy3oFhL/c3mW0iqo8LPOYiNQAuUQTPXzO2uZ3cFiWuIrX77EGEm7cJBJYHKS3h2mehM1fezuFKcOZ3OW8twoGbe4CyKrsDHiVnKB9TCgEmBSzTihsclNhLHdplQZnVVXPke6VnIxiABr1BO2kacwxwfFW1xi2GdcjqblmZGbNBKBT/ug9AI0oU+MW+9oYm2BlIuZyMvjs87gzZZKmF01BbaIJPhnZiziVJvM7tbaAwc6xEEEyTJEzOsA1GEm2WnBR3RfJrqmh2CsJZXKmaN5ZmYk9SWJJqWl2qCkoUlqQLtd70UwDgNdz0h36VG7ya1mJou0sXKgqafRq1molK9OA1FV6WHomJINdBpgPSw1YA6DXpprNSgaBhdcNcBrxNYx6kmvTSawTjVyumvUDEDH4K248YBEzrUJrSAAIsRyGlFMThEuiHkxroWB6ciDzoYvCMNnZVcqyjMwzTl8/EDFc0tyiIjOdZAAHIE/wBN/Sh2NvjNOVZGsyBGm7fkbUfvdmVYR3twg8jkj/ioP1qs3Oy9nvjbW+uf/ULh1Jy5Qxu6tOkRpUfB3tsfXtwSez9pb+ZkJYyVJI0gclnl57nSeQFgx1mzasXSROVSHyjMwkDl1ggxQ/h/Dr+BXLb7plZxJcvILlVEALsOk1EJN3AYi7P/AM1eLKf9GdLVs+9q2p96sopKkLqb3YQwHFsLcVFkgR8OVssxv4QRU/hGHtW1hXGpg6+ZgQTyGnnWUcD40y3TaukllYgXDHiykiLvn/q367yNTwVtiJNsz1DKRHzkekUktcZbodOElszH+L/pCv386JmsW/EO6UqpynQq9wqzTv8ADloAvDbYAe3cs22G4u5kETOUGCr6D4tJPIVZe3PYF7OIu4hL2HSxcY3Iu3RbKsxllAYQQWkjXnEaUA4V2mFkZSx6aCY9I3G3zr0oOEoUedk1xnaIuCxj3GKW0S60nwomc6bxlmfUUQuYW8UlsLCnQ/s4kn7OqgzqJA11G062Hg/aH9Zv2bAvFbd3PNxMpYZEZ8iyIDtECZ56Grrw3HHD2rSXLAUlsiZHVs2ZvCEzEM3xCSdSdTJNc2XHGOyts6MWSU95UkB7PZu7h8GrYaxnxLxmlgO7U/EqZ205jf100oJfu4uyl03sKyMwABBQL4TnJ8BMaTKyZjeIjRcbxC8AYS5H/l3B5amIqldpsDdNq3cPeTdI/Z/ugZiBDgkMRudPpNRjkaTX5bOieJOv0SA1jtSgI7y26gNmGkrPIiQZ18+VG8L2wTwm3cQzqwKxoS2pg9Fn3FC+H3ks3RaxSB7TISAVVypEnoTqZOm0ij2J7BYYtmQFOqkZlPz8X/KnSpXF7PgldunyuSda7U22+uxHLQwDBqZZ43aiS8eRBB+6qlxjsZbtWyyXb2bYAMAJIjUEHSJ2qb2Z4SFUOxZkILFSJnKwS4H0+ITIKxMeVSeSSdFo47RcbWKDbGfz0NOC7VH7S8XGGe1aWQpDpB7z7FwG2Sw8J8DfaMiVnSQU/wDxFiLUfsLotwMpCd4oWBzTTzmdhG5kXUybhuXzvJpNUm3+kGzOUlTHKSrHbSDoDrETyqw4LiouIrBWhxI2Mc4OUkAxrHr0NMmnwK1XIXtmnQ9ChxO3pLhc3w5/DmnUZc0TPlQXt1xu7ZwYvYU5v2gVmXWFUPmI9GQAnkJrGJXbbjzYY4UK+TvMQveaSe6XW5HuVk9DVpS7pWEYjigxJBd++vE/DGbL105DTZajcPLIzPaW5poUVyltpBnvDzXaVjX61Lxq5KKF8G2N2iRrgs2f2twlc2WcqpIzMzbfDMDmRFGlesW4d2gW3bvpaDszIrNiVEJmQNmkxyLTI0OgMVbuzfbJbkC80EWrbPoYzMJbadtJ86pDJa3FlDfYvwuUoPQ3B4xbqh7bB1PNTIqSpp7EomK9eNyo607lrGHFauxSFWnDWMIY1yvMK5QMDe0eHc2TctmLtqbi6kTlBLJPms+8VTbF9VuG+Fdgzd4QVJXxDORykTrz1IA00rRMT8Dk7ZT9xrMuF5mt28qMw7pDIuEA+FZHTTTfr7Hjy7cFYFqxONv20/XRlcQwe3rC21kynmMrEzv5bUCtYgWhib1u3lIt3XSN1JUnwachqPYVacN/9NcbRauTPTxHX1H31WbuF7mw7qzKQABBIhmYZtZ5j5QY3qeRtOKXceFb2Kw2MaxgLyvfFxmVe4kywa5Kwug0DANEeHUSasGMtW0w9m0hBRAirH+jKi6eu9Z7f4naKpbzXM4BYSsuGPikZoic7GdQTG4iT3DeLi7bDTJeCUZgG8JWJB+0pVlJGhgHlJs048iJqW6GrOAshWbICzMWkz/1C5Ecvs/TzqH20uDBq2IAa5evXilpQSAGOgLEEEiQNBE9aKvbTUDvBICxKH4Z289TrrQbtmRib+Bwdsu1xrpcyF8OVCAR7ydegqkJ7iPEmCuJdlGAGKxd5rtosFu3fEXk6Z7ak5CisfhjadyINd4hws2yyPrlYgwBBykwyjaCNiN9a1rIMTcS0rKuDwQBdp0e5bXYeSDUnzO+hqtYnhpxeHuXLSktZuMCkatb0iB1VO7IGs+MCSa2LqHq+p7F+r6NRhcFv+18J+rW790UHCYBkYsJUATnBIHh5kyNpNXr9FS/rN2zdeWa2GJzcmXwCR11n+WonCcGMXZFlFm5czqdD4cumdthEFW06gbwDZ+C8KTCJasYdiTcburl0ySLhzsq3bcA5SwcFgwM5th4a7M8tMajy/8AJ5eCLlK5djRcLcDSVMid/wCorOP0zX4WxaBguz3DBggW0IBBGvxuDPlQu5+mH9Wd7T2ReZGKt3TjLKmJU5eZHU1Wcb2v/wAWx6ObZtolpwFZlOkozahQADA6+vSWOOpo6MktMW0SuBWzdezcvHNldEPUgsASfKG99ela81uNxWPpiRclRnCyQMilp25LqNOY20572PivaF3tm00h3VZKzBRiCSCQCCyhlg6jXeJNsuKKja4Rz4csnKnyyzX8IL7SkOLbgMsiDIOaOUjMvyIpvD8FFkKhzGBPxvBJ3MTG9P8ABcVbt2ku55QoQ5kQGtwkAfysPYe8TH9qrDOnxZdROU/ajX0lRXGoRbO5zlGIQ/U0yBMi5RsAAAN9o23O1Qf8GZf8m49vnEBl110WOdScJxCyxgXFnlqNfrvUwlW2ZSfIiujwY+ZDx5VwAsZwS5dBFy5bcHk+HRh9WoG/Y5swJFoHMpz2ibZABGmUDaOQMeVXg4fyryWvKnWFLexJdRJ7OPz8FWv9n2tKH/WmVEXxFmZB0lirBSPJgZneqgOLqLL4bCM5RrjNneczd4MpAA0VCrEZTrG5G1azxfhaYmw9i6pNtxBHPQggg8iCAfaqueF4PA2bi2yM4IlbsHTQ6ggApl5c+smalkg65K4papUluVbg2HPdLh7lwoyXTetnIoZSVcOqzIhs0zMHyO7F/F217yzbQhmJH7QzJPVdgKUOCY6+7XcKLl63nIdJti3IYiLWZlCQNRlOmmx0qqcTe/h7rd9YuK6aQ48p3GhkBjIMECeRrllic47nQpqM+eAzheK2LavauSoQmADIBBghVM7GY2Nc4dhM5N1LVzKNVzErI6rEAx5kjfQ7ULweEbEgXbngtxq2UFiNdJgchuTsKuVmGt5VJt2wAO8uNm20gSQBp0HlzkaEFD3OrHB5PqapIfwuNfD4aEusjGdRBkZ3iQQR8BUTE+ECaJfo+4hctOtvENk7wtk7wZM6jUO67K5Y5V+HOA0glQT7hT2yf2VvMRvduD/2z4j/AChRXMfgFu3HUB3LMhuPc2CpuAAIMqzLlH75FMp6XuWy4I5F9Ko04heoHuKVnUfaHzFVrs7j2vWgHDJdt+G4j6MCJAY9Q0SCNNxuCAVNquxQT7niSnJOmid+sJ+8vzFd7wHYihow+v5/Cp1lIpZRSDCUnyhTV6uGvUhQGdp8Neu2xatFUV/jdjy08IG+oJMj92OcirYjhtzC30sG8zW76glgqqVIZVK29xBkbgx12FXvGEZcpK67ZmifQx5/WqZj+JLnQO9sG22kusjY5ZI0BIU6b5RXNJJ8odbBrhXDHKdxfPe2wcwdSVnoLig8o2GkwecBA4J35YXF7pVcOqggkMIiCNI0O41n5RbHaOyrSL9qT0YH23olheN22ZiLmpGhCOQOhkAjp8qWuBk6Kjj8IbvFLZVQbVoLZiBIVVukO2wguTEfujrVpxnCLYAIyo5OYlQDqYLGNCM0CY0nWJ1qscF44rODcTI9qbdzmCgPi1P7rh29Aepg5xrGd1be5bti4RIS0v2irZcxiYWQNY5x6ZopK7S9NiLxHAFIdtVJ0ZNgTEBtJnfUjcxzFZ/wniPe8Xxt3MT+r4a+LZnUZF7vMsbE7+9aFxXjAscPuYpSkd3K+IEEuctuIJnVl3iPasU7DXYvYpuuFu/8mRf60Y46jKXoNglebHHza/XY1BcPdKYbDWZW22HtXMQFHilydVk/aJCt5N0EUb4S8YxxhcncLay3CxaAVJZGHWM7ggxOuvhpNzw3sWR/0cEtv+YrmH3CqFb7Z2cNaXDHx5l7y5BgszxltXGXUKJYnbQr5hkx32PR6nQ1c3s6f92rb9XVJe/uaH2QvhsRiLr27SM1q1cDopXwXTdJVpYjN4FYkb51nYUOu8NtXLl+7cYPbvuWVNQPCTlaQQToWI/8w+1RweMGPLreuWRcYAWrMlbcLAFsawJjmCDzidbA2IDju8TbKXwNUZQQ0Sc1sxlbrA1HpBrqxyXD5PI6rE43KH2+nz9TNv0gdnUwmJVrKZLV1SQskhWU+IAnWNVIB60r9G2GRsXDKGXuyTOwGZWg9cyqy+5o5+kVScGGCx3dxTtEAhk9IkjboKkfov4dkstiLh/zBlAOwVJkn36/u+ddClSs4t2hjj/A3wzB8OYwrMpe2GnuxIJWZnuydABsTHnQfDYt7l7MoJBHjESOQkjyI5dIFS+2XHmxD5bJZbayAZgN/EswyH4SCD9PEP4TinwZz3bTtbiZtwwkHZjMrBJHiE+sSTGaapiyg19S5Ljg79m6rCwbsFh3gbOEkQSQGA8WUAaDmK62BnZiB5Lr7SaD9mcYmJtM7BVc3GkZc+sLGaVAGnIdOWwJNZM+GCNxFu3pG4Ph31rgk4wlsd6hPJG2P28ACwzucvOABPkdfuoknD8PsLhX1uMPvqLbs3ABlbTpltiOn2Pb/tFP3Lt7bvCNP3bHKP8Aw/rVI50uwr6V92FbOCiAL7a7Rd18gKn2MLcH27hH8X4Cqh+rX3MlywDAgCBqI6KNNN/uqwYjtaLQUXbLZiPiUiD1I19JHn6T0Qyp8o5p4mnsw7bZxzJ9Sabx2At4lQl+0l1QQQHWdRsfqfmaD4btfh2MMz255sCR6HKaOYTE27i5lvIRO8H+pquqPkIoS8wlgbHdoqW0REUQqqIAHQAQKC9ucGzYV4UEE/tDCzkAaYJB5EiehI50/f4lZt/FfHoNTTGM4zYu2LqJiASylYclQc2hGizqCRPnU5O0VgkpKzGrzePumYHKP2RI18JBKDYtoTl1mI3NFLeCuAd4L1u4q6SbQZgACxIUufhUEnTSKF9quDN3D3FtsqpdhRuV5EXDuPCA2sfEImhXDuL4hNrzFejQx5ndlJ5T0rmps9TxoQdSXtX/AKXrDX732b6Ehu7KyAc+ng/czCQI5HTmKIYXtM9touk6fvAK38rDw/SquO072oe5ZViNUcKCFbKUBa20IdgdCp8K9BRHh3aLC3LPd5gLjNM5SuWYHhVsymFG2oZpJ3NJSe50wyJulXz33/cu+A40t64LiMC4BidCQYlSRoQY36wY0qXi+P3CAUtxM6FpiNIOmhEGfMc6o7pZJGSznUmMygAnQwZWFkvCBRHXmASuBUBGa2l3u84XMZKux0lS2YlfCAGygNKhSxIpoylWxPqcGOTtbPy4/gL4fi2NZoi2o9PlzqzcKN0ibrg+QUD61XeG8cS3d7i8nduOWXKY665g481Mjp0tOFRzqzCOQQaR5kkk+oj0ox1N22cM4aNqHyK7SWNdqhI9i8MLm+WB1VSR6SCPpQ3iGCs92FyL7gcvTYeVF5qIzwxOUsDEAAaexqTRkU3HcBDfCQBBEoh33k6kaf1qtcQ4ZiLLQl3NJ0XvIbT/AEyJ9qv3aXFYhgP1e2byDS6iMEuiRIK5o5dDPSgNjEWrfxpcw+ssL1u4NYj49p85O1QnOceFZWKi+WVzhd28LjH9UvDMSWYlY8XhMZyJMNc8vENd6sWIfFuAmGFq3ME59SCVYEW1QwPE7GSeQ0EUSPE8KENzvLbIPicOpAnQTqdZ2G9Zx2m7fG4xtYVclvYkghjyMrH0PTap4vFzS2SSKzzLHGhP6QOKuyjBLcDgO1+8VKxnYk5VygCAxZiNdWHQmq92Js5r1xRMOi25/ju2R84NJwHCbl9mAzSdXZpnlLN1/rVj4dhhYxGFtW1gG4FJ5sxe0ZMczlPy8q9HKtGJxXkcvRZHLqoS/wCS/cvPazG91hOI3V0Zri2/9mVfuJr57J8RPPea3bi7i9YvWTEXMTiGaeiBwsdf2nd1ij4Igeynbr+B0qfTR2b+dzp6/JUlDy/wl/BdOy/EcThsOtwol6w/x2yglcpIDAgTsJkbeW9Xjh3F1v24v2rj4Ro7u9lLG0dN3XXKDz0I025AMFaKWbQQaC2oGg6AzSMNiLuEdnsgd1cnv7BByMI1dQDKtGhK+sdROKe6JdP1T+yXD+fn1/Nlg45wvMjWbn7S06eFwQcwOxnYmdQRuR86vxDGGzZGDtsDGbMdtGYtGhPXrynSBJ7ivaZbWH7j/MLZWstM5VbUhiOY8t5B0kCqZhtQwAYsZkkfXb+kaCtGTrcGfFCM6i/nzt24HOEcNe8+Ua9AB05fXpyoshOHbIzAqd9Jg6DX2/OlKv4RsOilI71lGZSR4AQxBIJEyRFD+8v38zOnjVQWyghSDmEgEnK4y8twdtJpFJqVoDxpxoJ9yBldUA8QIG0zHWIP9vafhLqqxIA6H7+Y6c/yAXCnN1e7YkOIicwDAeRI15ED/vNVMjFVAVplZ3I1266cvMetCaV2NGUqotuGxqEjSJG0GNPeBTOOtxopYE67jr9BQxbxBiZPOP7/AHVNQltDppz31/7Vz6vJHbGC07sc4fiHgJ4VAOpMmZ96k8Twq3Vy6QY9Qeo6VEtWgvMeddTFxLTBnn/T886qs7TIy6XUqTKpxDhlyxcgEyRowI2G8TJESPn56s3LT3NHLnqSSRp5HX61a7xOJMFWaNigkj2HiojgOzVxtSmU/wCogafyyZ9hV1PVwmcs8Lh3KNa4aTlnMZ0BBn5xRjA8KuL8PsD/AEir3g+zaj42H8o/qZn5CiljCWV0Chj5+L6nQfSnimhHGyn4TgneliyqSwhiEJOggExOoEAGNIHlWYce7OPgb36u3xZVZHM+NTMEdDOZSOo86+hMTxFLfxsq9AJLa7QBtWVfpDRsXxPDoJ7vuEOsSJuXJJ9YX5Vp8DRiV+8Fs4Mi9oTG++gGUCd9zp5nyqq8PshzGmp/PpUrt5jRcxJUa27YyrHMyQze7Aj0UUlcDdwzJ3yMq3UFy2xBAYMFbQ+RaCORqMIOKbfLKZJqVJdiw8Gu3EbumJJBBVzpKjQ5jzK6GecVZeMYhrFoXly3AkQt0ZGHeFGKTbgvIyMVadgTMaV+3eto2HeYAMsY2kaE9ANZqy9t8Oowghiqm4gjSGzBjsRuO7EERoI2iBjae53KUpY6fb+eAvh8F/iNixiRcEN+7o1q4CVJEg5irDYkAwNNdDfZ18XZUWr9rOFzftbZthTBMQhYMCRBKxEzHSqj+hXHZVxVggkI6XBqsDOGQ7kf/bX51pweeUDz5+Yj76ukuxwzlJumzjV6uPXqxMcuMQp01gxFC+G40sSLhAcHadIMH09/WimaouICbuo01Bjb35VNmHcgmV6/vECfQaGqt247c2+HjIPFdYGASDHP7judBI32o3xrjFnCWWuvsNFUfE7HZEHMn6CSYANZFjux+Ixb/rGLvYa2ziQl26ytqSYygSupJjcTGkUYpN/VwLJtLYF43tFdxjZ7lxsx2EAR6RsPSiHBeANddQEGZjoepOok6xoCT5A6U1xDggsRla05GxtsxHocwEUd7L9o0wpYsoZohRManVjttoAP5utdWpKFo49MpTplps9ijbUi3fEnfPaBBPzBy7wJP30D4jwd7WLweYoWGJsglAwG1xjoZO2U1ZMP2+wxgNmXz0I++fpUC7iFv4zC3FMq2Icg9cluBof4TXDNyrfuet0sIvIq7Jv8JsE4Wywt3bgl2R7qkArOUOLjXNSIBIj+XSayg3DMmJGkaRqNR6axVk45xN7KYqwGAa5fcHecoC5og7EIJ9vIVT7I8QG8n5109NFqBH/6ElLPJ+pp/CsUosWQzKvgA8RA+HpPlXeJ45LKd4IYTAAZWk78j+ZFU8XGAABkAR8qZKM7R4ieQE6bDYcufuazx7nKpInCy6jM4IdwAum28T0AGs/2FWPstwgMe8YqQDoGIGYj5mBHTpVZwltkkMVnnB2HQhSB5yTOgipt/F3G0a8+UaZUIRfoBI9RU+5XWkjQMfhbDkd/btzyJZSfYkKa5gcBhLbZ7ZAaCNLjEQd/CWK/Ss8w6Kvw2116rP8A7pp83W5afIVmgLP5ImdpeHGzczWySpJIJUiPKQAKZ4djg4J3BMMnOVIOYDYETPLb0FQ7hI0gAH01pg2s3l5jQ/T861PuU1pmg8KxjXAIUuRI8ILaci2UeH3FEP8AB8TcjKq2xyzkbeiyfuql8L7T4qzA74kbBXCkekkT9asOD/SKy/51kHqbZj/i3/7U9xaphWpbphqx2PJ/zcQ3pbULHlLTPyFFMJ2dw1oT3YbqbhL+/iJA9gKfN+4ZiFA6anTzOn0qt8e7SWLIIDC/dH2Q0hSN8zahfRRPkN6ooxXCM5y7stQx1tRCeKNgg09j8P1rrYlok5ba9SZ/AA/OsuvdtcQzHKyWxyCIpP8AMXmfYCoN3tDfdsz3DPXNHT92BTqLZJ5EjU73EAfhDXT/AKpC/d/SoOJxt0sO8cJbgzByjlEmZ2nnFZPicWTJa7cE8xduD7jNRrWKKyVcknclpY/TX3reG+wvjrujWHx2Gzoe8nLM5EdlJIBHiVSvLrQHFYtLmNxGIUgKiJZslpALZc0gEAiHcztAU+1LxHHntoXJBYCBmC7nQbR+RUrA42yAbdwsAp1JHxO2rswO8nT59alKEvtLRyxa1Ie/S3wywbGHvYVGVbI/V2lGHhgm2dd4IYZuZYa0b/Sviu+wOGuZCAjIymCILqFK6iIIMiJ+EddBXFrQfBXlRiUNsuPG3/TIufbYn7ERy1ihz8VbEYXC2GZ27sDOpPhHd5kt5f5IY+cecabcVuGFSewb7Mdmy2DZrmj3IK7yAu3pOvtQc8TTu1weLLBLbTauA8vh7p9NCuwboIMQDWgYPFnuA0AAKPkB/assxrLiblrMv+ZcUsonZ7iAgc9TIrj6eblKSZ15VpUWjTOzlq3Y4jdS3lXPhbToAJnJce2YAInR1++rpYxETmMmZJYjQHbTl6VhfE+Nvh+IveQsVthbRyyNDmzAFTMAiQNtAK1jsVfS6C62rQAA/aKols3ikNM677c67I8Ec33sswaddfcEfQ616uMa9RIkfF41LfxtHQTqfag3Eu0toArDGQRt1HWf61I4t3RA7x8pG3U+25qncXNrXu3JI6qI0jTST+dqmwg/G8UcnUkgagEzB1EjUwfagmK4ixOv9Px5+1Kx+J10+k/3/pUJ2GkcuR/rRjEWUhN64x5nqOf096aVjPI+RH4U5ct6GNOkaf2pouAPFH1j8zVkQYt7g2gj0219qtnZTi6WrWGLCTavXNf41ukH5sPlVPuDp9aVgyQyrJy5wfUw39B9aGWNwK9LNwyX6NflAztVi8+Ic7eNz/uafwqFwyC4nYa+v5MVM4vg8zsZMhj6b/jNEOE8IWyve3iST8NvYn+L8Pn0p4OoIXqHeR2KsYYsM7HLb6nc+SCNfr761Ie+PhtjInl8R82bf87xpTeLxJuGWPoOQH+n8ef0Au9iyTktQW5nkPWpyk2RRMfEpbEkgdAOfoKa/Wbr/CoRepEn5cvekpgVQqSxdpEsZ5g6Act6OYG1mV4jwQfnO3pG/nU0USb43BVrBZic7u3qSPosU+OFWtBkU+uvI9fOi3D7luXlEe74Qqv8MTr6ncDzHnS8T3TQUlDPiUeIbxIJggaba+WmtNSDok43fz9gG3DEDQFy/wAJYfcactYVhqtxtzo0MNCR5H61MuJqJMwCPLdetNG6FBJIABO585qErXA8X5kfiLsFIuLpGjLqp5a8xvUTCd4bYcmQs6E7gE6GR003Fd4lizcssZPoIiJE6jen+D+JGXLAAYgzodT/AGp1tHcdLc0m2928xL3XKg6AGBoecactxE1mfbDDNYxtxkciVFyP4gSQQdDLBmjbxVsWEw2UemnyrNv0n4XJikbWGtCdDplZhPyI08q6BXwBrXE1uPEraG4n4f5j9mfTTryoz/gWJIDhGIPMFSOXRjO9U5bREZgfI+X4UTwfHL9vKtliI0J3kEk+Cfh1j39KZSJOKC9zs5dYxCg9C31obxDs7iE+zEjQ1d+EXXuKCMSHcz4HEsDp8PUfXz0p5MNiFMCByH7NBtA8RAiCYjnS+OuaG/p32ZnGHKWSGuYdmcAjxEZZ2nb5GoZuMSS2pJkn1rV+JYjC+JbvduZ1AUyB08POSPqY6UHiiWST3U5eh/HcUYKN2gTb4df2ATWWJ3mQRudB022/GifCcRlu6nRAV9fEdfemRuOWv59PWkJK3bimAVJ95On30maKqymGW9Ms7drzbwxUyZGnvvPlVd4E0X8GDOrp82vLA+WtR/1AXHUbzEnp1gf1NTbeJAvNdyD9nla1I8P7MA6+535VzwhGLddzocnJq+xPv8Pud44bwteQX1OmhFy7Gn8Mt7CrP2L4s2CKvlnC3DluqImw86xzNvMSY2yspEQZkcUUYn9SvWwVa5abLOhzeC4ob1GefImpdnCoUzprmC5lMdNAehAJGu8QdtG1NNnYsUZ7Gid4DqDodj+Feobwm7NlJ3iD100189K9VE7OCUKbTIvF8Hn1kRzzT+faqDjiFJgmfMR91XzimDu3TCsqr5yT8oj61EsdklOt24zeSgKPrmPyIpaYhml21M9Ov96fwXB8Rd/yrbOORysV/wB2g+ZrXsBwPD2oKWkBH2iMzf7mk/WiRNE2kyvDfo+xTkF2t2hpuczfJdP+VGV/RraKQb9zP+8AmXnplIJ/5cqvJM16jbBpRk3Ev0cYpNbRtXhyg5G9IaV/5UDxfCXwyl8RntMIMG1dZef21BU+0xW6A0NxvG7CAhnB6hfF7GNB7kU1t7A0pO0YWmNDKXK/aldNTMAETBidRtO+gFJS+WOZtTsByG0/Xn/YC78fGEvzkwqKW1zjMrHzOQgTrzLDWqLjEKN3YPilhJ5AMwBO2pAH31u1IlkTbtjOJcu2RNP3m6eQ86m4LCKgAA9T12rlrDBUEdVn5j8alsNNOhoRJSfYYxQGkdR94pWCIN23m27xQfRiFIPkZ2r163oev4U3ct+ExvII9QZH1FT7loOmmTeH2ycSCrCVuoNNypcBvYiN9/aimDwjXb9xWRwrZmS5ByrBnK2kQZ6jaKj2OEWs63RfygFXyx4xqGK6HnEfjScRjiufu2cKxPhzGNZ8/an3LaoxTT8yBjSToGK+kf1mk4bCqJBltZ8RLefPzpq5djkT6Cadwju06ZJ+EmCdeZHKoSbEie4rbRLRIgTGkmARGw2G4+dNcCtqEuMNSVYfaiFmNdvafOucWsqMOULeKeuhjc5Rpy2O0+9J4PaRAHJJLgyQD9saDaNPXmaP+2ysfuRuSW9Tpuar3bbsyuNRALvd3UnKcuYENGZXHTQa8vei9nEFlEbEDbnp1/PvUmzhq6iZg/HOF3sGyW7wyyDlaZRhM+FuUTqCNNPWu8Nw4UjONwMoBGpJ0nlA3rd+I8Ls4m2bV60txDuG5HqCDKnzBBrF+2/Zq7wt1Kk3MNcJ7vN8SRByt5xsw3jblWoVoh8RxzjKAYysSsSCIAgzO8CpljjOLvsyWnlojMwPhC6dN/Wd/OgYuZoKx1HyBHL8waO8B4h+qi25TMhBJOusMzD3EL9BpQoCe4ZucAxWRXe/bOfSMjZtNBAyyTpGw661IbgoyQ6tMc5GvKAI0mj2B7WYPuXxLM0gnwlQW30VDEE9T68qo/Hu1WJxrkoht29lRYJ9Wcan0BA9a5lr5k6R1SWOqjuyv46y1snQx0qNJLajWNjuQOuoK6UcwXAnuE52IjmzHU+QBo3Z4Rbsrm8JAEkgR/uYn6b0MnUJbLcGLB/qewFFruLTXriiSsIBoAW8t5569PnI7L4MXbN22+q5lHOYIafTRjQ/tBjWxQZkB7myJLRoz6GB6D7hO4FHuAXzbt3mfV+7QqCdc4GSP+affWhGS55ZaMoOXp/0y+Yl7V62jWmQmy4dcpEAgFMpjYFSy/8Aao+Aw4N65AKyq3ACIPjz5lYHnnBJ6TVOwnB79q5h3wxC3CTacaBS1uXhvJk09uWhq88Mx4u30fIbbLbe3ettqyNmRgD1mAVI3DAjeqMd5K7bljtJCjloJ9YFep0ivVSjjbt2NCnA0Uwpp0CsKSUbSvM9RWLn4YXzOvyANQMTgTqblwsOrHwj1EBR8qFBslX+J205lj0QSffkPcihd/jd1zFtAvm+p+QgA+5FNXuLYe2B/wBQcmEBT/CxOVvRSx8qA8R7ZAnKuVSSAFQHNPSWUkH+JE/iopAsO38OxXNiLhyn98gL5eHRfpNBuI4mxbGgJj94R05EZ41+IKV8+dDjZxeIaRKE6FtS8dJzFh6G4y+VTsJ2HGhusW5xMieoHwj2FEBUeJdpFAYqpiD8CwPUsD5fEj+q0Fsoz3GcnMR4i3XXz15GtM7RcDtrg76qgBFpyDzkKSPuqkYDDfsmMdfpNYlldI4yQkdB/wC3/tTgXQ+kVKNiQRG9Sv1UooBOp3G8eXrWgqRBvcFXF3rlm3p71OXDEnT87VJtYUBCBvy+X41tO4b2IN7wgmh5NS+LYhVIWdeg3+VDVt3HP7i/U+/4Us2xonb94L69BvTlm2zjU5V6Df3/AD7V21hVXbfmaVdxa29zLclH3nkPfpXNe9I6ER+LWgijSJ3n+v4UU4LgFazb1WcvUbk6D5EVH4dgGxLftoW1ufwGmu43q1YPhGBSCyZ+mfYxG3vyqmqP2tlIxlyWns/ogLGWFtIRSCSSo84+e3OKLfEfGwUfuIfF/MRr9w1qs2OP5hFu28cpDf8A5GfpUixjAB4yAY1AI/od6fx4oPhtllfGqi+FYA6/eBMms7/SpxJMRayQf2akiNTnaMlFOIcVS2hYsT0gDX5/U1lnaDiZuswZhBaWHSOXWQB99Z5de0TaNPIEsXc1sMNCsK3oB4W+Qj2mj9uwe4tTOiLppswDTPo2g6RVf4Zg7l65ktqSXMQOQYgSfcj6Vfb9gF3RYAWVnrESfLr+EVYg0VLG8QAZUXWI0E6kaa6Ty5Ud7PYDFYw90btizInI05mjyBk/OfrUHgnD8udiJLNAY75BpM8pI351DxzAHU676xMbSPnQljUt2ZZNLpFwxP6N8ZbGZMQrRqFUN9zHX51V+Ni+D3eJuXDH2SMo9QBR7s92vxuHQW1VXtAqf2gkgc1Q5xpGoGu2mlLu4O9xB5dSAxlSI8I6EsOp6H3pNUI8lNMpL6SJw/j9n/D8Th7kB8jLZCoTqVOhIEDX7R605hruZ2uKG7yUdFyMxYtbQOqgCSQ6GQYqxYb9G1kMGD3AuhIDAkkajXINKtvC+zluySbecE/Ec2p566fSpSzXJNFYYdMaYAwNzEYiVOG7stGd2YAMwEBsiksrDzYbDUxFWXAcJyv3ly4119gXjSNQRAGu+p+mszhaCAknSPtHp0qVbjWCDG8ctAdfYg+4ow1NhnJdxJNerzGuVYiJt09UdSY6U5r+8P8Ab/egARi3cL4fopJ/AesH0qu47heJvxHg/wBV05iD1UagT/pFsjSrSCeo+X96VNEJRf8A4ALS13ENcYjbWD5NrJH8RaoGI7MdxiMGFUZe8loERlIiR+ZrSprjoDuAf7a/fRsFDS2QKUEFOgUoVjAnjmDz4e8qiS1twB5lSBWccMwJNsGNJEn1DaD5VrZWar3CuFBlYMNM+n8uYf1oqu5DMnJpL1K7geEtlzkTpp59TSrvDWOuXSrv+qACI0G1NNhM2mw9PvpqQmhpFFGD30gc551Bx2GYAw2ReZHxe07ff5Vo3+CqftfIfeedIv8AZy0w8bwo3gKPmTNFJX9wHCdbRMgtcPUGQN+Z1PuedO30CDMxAHU/06+grU7PZ/C6k3EA6KV0jlJ3PWpS9msBc+zbcgTOeSBtO8DUco1FCcYVs7BDHkb+rYxi1auXp7sFEEyxidPoo+vpRvBdmbdsCAGJ1zPrPpE/k71qdvhWEkBcnkMw19ADqfwp23wXCklQtvNuQMs+4Hr9a4ZYpt7OkejBwiuDObfCkmQRMHZiPWBSEURKA+sMNPOUrTLfDcKQWVlgDUqwgTB1I20pu/wrDNMsgI5ysiJ6n/SfkelB9PL3GWVGYC+VkgCddRJ+vpTJv4gyx8I5ZVkepNwAT5VrI7O4eBC+4Y8/Smj2WwsyUn1JPlS/0073Sfz2G8WNGM3MNceTmMSQTJY+c6iDr5R1AgUPs9mXuyAuwk789ZbKCAIE7/Ot9w/AcLbELYtjWfhG+gnXnpU63YQCAqgbwANzua6YYWu5GU0zK+yfYtsOlx3AJYBR1Jklm6gAgKAehNLw/BXZ7xIkRoTEgnf6/wBa1N0BqJjOH27isrZgGEHKzKYOhEqQa6EkRaMF7UYlbZfD4ci5qAWQyFW3Jgkfa+EezTFWDgHDrF21FhSXlRdzNJzkQTqdJGzATrvzq+2ewuAQZVsADyZ59jmnlRLhXBrGGzGygUtuYE+k9KElq5DFKJXMN2UtpDMFZ9z+6OQj88/eieE4KA0gR8oHpp5Ud0pc0jxQfJVZJIifq+UaCTyFNrbaBmcDloR6nMSIGnIfPep01xLajYAegFNpiuBXJka3aUMWVSSfLl6tE69D06V0NJgoy85OWDt+6x115+dS6S9YBBZa9TriuUDAy3dpxbter1TsI8t2u97Xq9WCeW5S+8r1eogOd7Shcr1erGO95TRn7JC+0/1Fer1Axxmf94bfu89Nfi2308964Xf94c/s+kfa5a12vVrDQpbjaajz8PL/AHfWlJmIhirDmCv3+KvV6tbNQoWz/wCH/wCn7fveZ+frPbNsgmBaAiDFuN+pzbTJjzrteo2wChhyNYtTIg93tH829PKrTm/Zz1CGeU65vL7q9XqFhPW7TKIHdCd4twDpGozUk2f9Nr/0/wD+tdCfnXq9TWA7ncaAoP5T9PFpSWuP1WJ6Hbp8W/nXq9WsNCBcudV5cj01+11pYuP1X5H8a9XqNgFLdPOPbT+tcN6vV6jZhBu0jvK7XqFmOd5XRer1eoWY6blcF2vV6jZhfeUlrlcr1Ywy12uV6vUtm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images.fineartamerica.com/images-medium-large/cartoon-panic-of-1893-granger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362200"/>
            <a:ext cx="3241629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047" y="190500"/>
            <a:ext cx="4038600" cy="160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/>
              <a:t>Question: </a:t>
            </a:r>
            <a:r>
              <a:rPr lang="en-US" sz="2400" dirty="0"/>
              <a:t>Gold or Silver?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</a:p>
        </p:txBody>
      </p:sp>
      <p:pic>
        <p:nvPicPr>
          <p:cNvPr id="1026" name="Picture 2" descr="https://upload.wikimedia.org/wikipedia/commons/thumb/0/0a/McKinley_Prosperity.jpg/220px-McKinley_Prosper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90600"/>
            <a:ext cx="3200400" cy="4191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648200" y="5410200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</a:t>
            </a:r>
            <a:r>
              <a:rPr lang="en-US" sz="2400" b="1" u="sng" dirty="0">
                <a:solidFill>
                  <a:srgbClr val="FFFF00"/>
                </a:solidFill>
              </a:rPr>
              <a:t>Gold Standard</a:t>
            </a:r>
            <a:r>
              <a:rPr lang="en-US" sz="2400" b="1" dirty="0">
                <a:solidFill>
                  <a:srgbClr val="FFFF00"/>
                </a:solidFill>
              </a:rPr>
              <a:t>- </a:t>
            </a:r>
            <a:r>
              <a:rPr lang="en-US" sz="2400" dirty="0"/>
              <a:t>monetary system in which dollars are backed solely by gold (</a:t>
            </a:r>
            <a:r>
              <a:rPr lang="en-US" sz="2400" dirty="0">
                <a:solidFill>
                  <a:srgbClr val="FFFF00"/>
                </a:solidFill>
              </a:rPr>
              <a:t>Gold Bugs</a:t>
            </a:r>
            <a:r>
              <a:rPr lang="en-US" sz="2400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181600"/>
            <a:ext cx="3962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/>
              <a:t>1. </a:t>
            </a:r>
            <a:r>
              <a:rPr lang="en-US" sz="2400" b="1" u="sng" dirty="0">
                <a:solidFill>
                  <a:srgbClr val="FFFF00"/>
                </a:solidFill>
              </a:rPr>
              <a:t>Bimetallism</a:t>
            </a:r>
            <a:r>
              <a:rPr lang="en-US" sz="2400" dirty="0"/>
              <a:t>- monetary system in which citizens get gold or silver in exchange for paper currency (</a:t>
            </a:r>
            <a:r>
              <a:rPr lang="en-US" sz="2400" b="1" dirty="0" err="1">
                <a:solidFill>
                  <a:srgbClr val="FFFF00"/>
                </a:solidFill>
              </a:rPr>
              <a:t>Silverites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</a:p>
        </p:txBody>
      </p:sp>
      <p:pic>
        <p:nvPicPr>
          <p:cNvPr id="1028" name="Picture 4" descr="http://www.themoneymasters.com/wp-content/uploads/2009/12/Cross_of_gold_speech_carto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990600"/>
            <a:ext cx="3352800" cy="4114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059807" y="2967335"/>
            <a:ext cx="1024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/>
              <a:t>C. </a:t>
            </a:r>
            <a:r>
              <a:rPr lang="en-US" sz="2400" b="1" u="sng" dirty="0">
                <a:solidFill>
                  <a:srgbClr val="FFFF00"/>
                </a:solidFill>
              </a:rPr>
              <a:t>The Election of 1896-</a:t>
            </a:r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endParaRPr lang="en-US" sz="2400" u="sng" dirty="0"/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b="1" u="sng" dirty="0">
                <a:solidFill>
                  <a:srgbClr val="FFFF00"/>
                </a:solidFill>
              </a:rPr>
              <a:t>Outcome</a:t>
            </a:r>
            <a:r>
              <a:rPr lang="en-US" sz="2400" dirty="0"/>
              <a:t>: -McKinley wins election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	          - Populist Party collapses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     </a:t>
            </a:r>
            <a:r>
              <a:rPr lang="en-US" sz="2400" u="sng" dirty="0"/>
              <a:t>Legacy</a:t>
            </a:r>
            <a:r>
              <a:rPr lang="en-US" sz="2400" dirty="0"/>
              <a:t>: - People could Organize &amp; make Reforms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                   - </a:t>
            </a:r>
            <a:r>
              <a:rPr lang="en-US" sz="2400" b="1" dirty="0">
                <a:solidFill>
                  <a:srgbClr val="FFFF00"/>
                </a:solidFill>
              </a:rPr>
              <a:t>Big Business Rules</a:t>
            </a:r>
            <a:r>
              <a:rPr lang="en-US" sz="2400" dirty="0">
                <a:solidFill>
                  <a:srgbClr val="FFFF00"/>
                </a:solidFill>
              </a:rPr>
              <a:t>!!!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	     </a:t>
            </a:r>
          </a:p>
        </p:txBody>
      </p:sp>
      <p:pic>
        <p:nvPicPr>
          <p:cNvPr id="5" name="Picture 4" descr="William McKin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09600"/>
            <a:ext cx="1295400" cy="1704068"/>
          </a:xfrm>
          <a:prstGeom prst="rect">
            <a:avLst/>
          </a:prstGeom>
        </p:spPr>
      </p:pic>
      <p:pic>
        <p:nvPicPr>
          <p:cNvPr id="6" name="Picture 5" descr="William Jenning Bry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609600"/>
            <a:ext cx="1524000" cy="1676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86000"/>
            <a:ext cx="259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Republican candidate </a:t>
            </a:r>
            <a:r>
              <a:rPr lang="en-US" sz="2000" b="1" u="sng" dirty="0">
                <a:solidFill>
                  <a:srgbClr val="FFFF00"/>
                </a:solidFill>
              </a:rPr>
              <a:t>William McKinley</a:t>
            </a:r>
            <a:r>
              <a:rPr lang="en-US" sz="2000" b="1" dirty="0">
                <a:solidFill>
                  <a:srgbClr val="FFFF00"/>
                </a:solidFill>
              </a:rPr>
              <a:t>  </a:t>
            </a:r>
            <a:r>
              <a:rPr lang="en-US" sz="2000" dirty="0"/>
              <a:t>of Ohio (Gold Bug)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2286000"/>
            <a:ext cx="29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Democratic candidate </a:t>
            </a:r>
            <a:r>
              <a:rPr lang="en-US" sz="2000" u="sng" dirty="0"/>
              <a:t>William Jennings Bryan </a:t>
            </a:r>
            <a:r>
              <a:rPr lang="en-US" sz="2000" dirty="0"/>
              <a:t>(</a:t>
            </a:r>
            <a:r>
              <a:rPr lang="en-US" sz="2000" dirty="0" err="1"/>
              <a:t>Sliverite</a:t>
            </a:r>
            <a:r>
              <a:rPr lang="en-US" sz="2000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2438400"/>
            <a:ext cx="213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Populist candidate Thomas Watson</a:t>
            </a:r>
          </a:p>
        </p:txBody>
      </p:sp>
      <p:pic>
        <p:nvPicPr>
          <p:cNvPr id="21506" name="Picture 2" descr="http://t0.gstatic.com/images?q=tbn:ANd9GcRZ7LtTyltFtyb0bjT3oJBV-htNkRplJMrGlRHupo0qPjwIK6N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609600"/>
            <a:ext cx="1600200" cy="1676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133600" y="990600"/>
            <a:ext cx="1139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05400" y="1066800"/>
            <a:ext cx="1139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Vs.</a:t>
            </a:r>
          </a:p>
        </p:txBody>
      </p:sp>
      <p:pic>
        <p:nvPicPr>
          <p:cNvPr id="21508" name="Picture 4" descr="http://upload.wikimedia.org/wikipedia/commons/thumb/7/74/ElectoralCollege1896.svg/400px-ElectoralCollege1896.svg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124200"/>
            <a:ext cx="3810000" cy="221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168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The Populist Movement </vt:lpstr>
      <vt:lpstr>I.)  Issues</vt:lpstr>
      <vt:lpstr>PowerPoint Presentation</vt:lpstr>
      <vt:lpstr>II.)  Reform Movements</vt:lpstr>
      <vt:lpstr> </vt:lpstr>
      <vt:lpstr>III.)  The Populist Party &amp; Issues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Farmers and Populist Movement</dc:title>
  <dc:creator>Steven Genther</dc:creator>
  <cp:lastModifiedBy>Schuster Deirdre</cp:lastModifiedBy>
  <cp:revision>25</cp:revision>
  <dcterms:created xsi:type="dcterms:W3CDTF">2009-09-22T21:23:06Z</dcterms:created>
  <dcterms:modified xsi:type="dcterms:W3CDTF">2019-02-06T12:22:17Z</dcterms:modified>
</cp:coreProperties>
</file>