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63" r:id="rId2"/>
    <p:sldId id="479" r:id="rId3"/>
    <p:sldId id="481" r:id="rId4"/>
    <p:sldId id="480" r:id="rId5"/>
    <p:sldId id="513" r:id="rId6"/>
    <p:sldId id="482" r:id="rId7"/>
    <p:sldId id="483" r:id="rId8"/>
    <p:sldId id="484" r:id="rId9"/>
    <p:sldId id="392" r:id="rId10"/>
    <p:sldId id="515" r:id="rId11"/>
    <p:sldId id="394" r:id="rId12"/>
    <p:sldId id="396" r:id="rId13"/>
    <p:sldId id="400" r:id="rId14"/>
    <p:sldId id="487" r:id="rId15"/>
    <p:sldId id="488" r:id="rId16"/>
    <p:sldId id="437" r:id="rId17"/>
    <p:sldId id="486" r:id="rId18"/>
    <p:sldId id="489" r:id="rId19"/>
    <p:sldId id="411" r:id="rId20"/>
    <p:sldId id="520" r:id="rId21"/>
    <p:sldId id="51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0F0F0"/>
    <a:srgbClr val="F8F8F8"/>
    <a:srgbClr val="FFFFCC"/>
    <a:srgbClr val="800080"/>
    <a:srgbClr val="003300"/>
    <a:srgbClr val="FF33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3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2B9193-E01F-40BF-9D5C-37CA64BFDB74}" type="doc">
      <dgm:prSet loTypeId="urn:microsoft.com/office/officeart/2005/8/layout/venn2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CB168-BA53-4AD3-A247-0F82E1AF9E5C}">
      <dgm:prSet phldrT="[Text]" custT="1"/>
      <dgm:spPr>
        <a:solidFill>
          <a:srgbClr val="C00000"/>
        </a:solidFill>
      </dgm:spPr>
      <dgm:t>
        <a:bodyPr lIns="0" tIns="0" rIns="0" bIns="0"/>
        <a:lstStyle/>
        <a:p>
          <a:r>
            <a:rPr 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All Anglicans</a:t>
          </a:r>
        </a:p>
      </dgm:t>
    </dgm:pt>
    <dgm:pt modelId="{840451BD-436F-4AC1-B071-C8D10B56A66B}" type="parTrans" cxnId="{ED7B2EE8-39F9-47FC-B52C-ED08C23ECCBD}">
      <dgm:prSet/>
      <dgm:spPr/>
      <dgm:t>
        <a:bodyPr/>
        <a:lstStyle/>
        <a:p>
          <a:endParaRPr lang="en-US"/>
        </a:p>
      </dgm:t>
    </dgm:pt>
    <dgm:pt modelId="{2C4FEE99-C039-4ECD-B5A8-8BE0525C2DAC}" type="sibTrans" cxnId="{ED7B2EE8-39F9-47FC-B52C-ED08C23ECCBD}">
      <dgm:prSet/>
      <dgm:spPr/>
      <dgm:t>
        <a:bodyPr/>
        <a:lstStyle/>
        <a:p>
          <a:endParaRPr lang="en-US"/>
        </a:p>
      </dgm:t>
    </dgm:pt>
    <dgm:pt modelId="{0095A681-B06B-4001-8000-BBB322F786DD}">
      <dgm:prSet phldrT="[Text]" custT="1"/>
      <dgm:spPr>
        <a:solidFill>
          <a:srgbClr val="0000CC"/>
        </a:solidFill>
      </dgm:spPr>
      <dgm:t>
        <a:bodyPr lIns="0" tIns="0" rIns="0" bIns="0"/>
        <a:lstStyle/>
        <a:p>
          <a:r>
            <a:rPr lang="en-US" sz="15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Puritans </a:t>
          </a:r>
        </a:p>
      </dgm:t>
    </dgm:pt>
    <dgm:pt modelId="{DF50565E-2610-441B-A9CD-2F333F51B4DB}" type="parTrans" cxnId="{96D951DD-4852-4AC0-898B-18AD69067594}">
      <dgm:prSet/>
      <dgm:spPr/>
      <dgm:t>
        <a:bodyPr/>
        <a:lstStyle/>
        <a:p>
          <a:endParaRPr lang="en-US"/>
        </a:p>
      </dgm:t>
    </dgm:pt>
    <dgm:pt modelId="{4283798F-58AF-4BDC-90B8-A820B7289EBB}" type="sibTrans" cxnId="{96D951DD-4852-4AC0-898B-18AD69067594}">
      <dgm:prSet/>
      <dgm:spPr/>
      <dgm:t>
        <a:bodyPr/>
        <a:lstStyle/>
        <a:p>
          <a:endParaRPr lang="en-US"/>
        </a:p>
      </dgm:t>
    </dgm:pt>
    <dgm:pt modelId="{5143A23D-272C-4364-AE18-EA63542C6959}">
      <dgm:prSet phldrT="[Text]" custT="1"/>
      <dgm:spPr>
        <a:solidFill>
          <a:srgbClr val="800080"/>
        </a:solidFill>
      </dgm:spPr>
      <dgm:t>
        <a:bodyPr lIns="0" tIns="0" rIns="0" bIns="0"/>
        <a:lstStyle/>
        <a:p>
          <a:pPr marL="0" indent="0">
            <a:tabLst>
              <a:tab pos="519113" algn="l"/>
            </a:tabLst>
          </a:pPr>
          <a:r>
            <a:rPr lang="en-US" sz="1350" b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Separatists </a:t>
          </a:r>
        </a:p>
      </dgm:t>
    </dgm:pt>
    <dgm:pt modelId="{6000D23B-9E4D-4A0B-8948-A30B87F1B23A}" type="parTrans" cxnId="{DA44F7F7-B729-4059-81B9-70FD00FB4DE4}">
      <dgm:prSet/>
      <dgm:spPr/>
      <dgm:t>
        <a:bodyPr/>
        <a:lstStyle/>
        <a:p>
          <a:endParaRPr lang="en-US"/>
        </a:p>
      </dgm:t>
    </dgm:pt>
    <dgm:pt modelId="{C94509D4-FA06-4458-8F57-098BCE352E26}" type="sibTrans" cxnId="{DA44F7F7-B729-4059-81B9-70FD00FB4DE4}">
      <dgm:prSet/>
      <dgm:spPr/>
      <dgm:t>
        <a:bodyPr/>
        <a:lstStyle/>
        <a:p>
          <a:endParaRPr lang="en-US"/>
        </a:p>
      </dgm:t>
    </dgm:pt>
    <dgm:pt modelId="{47E426C8-BB03-476F-AB14-25313B3C1A55}" type="pres">
      <dgm:prSet presAssocID="{672B9193-E01F-40BF-9D5C-37CA64BFDB74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8513C0-2488-4241-B2B9-53EEBBC6418D}" type="pres">
      <dgm:prSet presAssocID="{672B9193-E01F-40BF-9D5C-37CA64BFDB74}" presName="comp1" presStyleCnt="0"/>
      <dgm:spPr/>
    </dgm:pt>
    <dgm:pt modelId="{A4DBE28B-A695-410E-AA7C-7709DE13FB68}" type="pres">
      <dgm:prSet presAssocID="{672B9193-E01F-40BF-9D5C-37CA64BFDB74}" presName="circle1" presStyleLbl="node1" presStyleIdx="0" presStyleCnt="3" custScaleY="46182" custLinFactNeighborX="2454" custLinFactNeighborY="-16807"/>
      <dgm:spPr/>
      <dgm:t>
        <a:bodyPr/>
        <a:lstStyle/>
        <a:p>
          <a:endParaRPr lang="en-US"/>
        </a:p>
      </dgm:t>
    </dgm:pt>
    <dgm:pt modelId="{D8CC797C-F038-4B1C-AD3D-B086C62B0AB9}" type="pres">
      <dgm:prSet presAssocID="{672B9193-E01F-40BF-9D5C-37CA64BFDB74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5507B-FC33-4C78-95B6-4D240E5055A4}" type="pres">
      <dgm:prSet presAssocID="{672B9193-E01F-40BF-9D5C-37CA64BFDB74}" presName="comp2" presStyleCnt="0"/>
      <dgm:spPr/>
    </dgm:pt>
    <dgm:pt modelId="{0C45BE34-9488-42DA-8C27-A721E679AC08}" type="pres">
      <dgm:prSet presAssocID="{672B9193-E01F-40BF-9D5C-37CA64BFDB74}" presName="circle2" presStyleLbl="node1" presStyleIdx="1" presStyleCnt="3" custScaleX="59524" custScaleY="29331" custLinFactNeighborX="3348" custLinFactNeighborY="-35252"/>
      <dgm:spPr/>
      <dgm:t>
        <a:bodyPr/>
        <a:lstStyle/>
        <a:p>
          <a:endParaRPr lang="en-US"/>
        </a:p>
      </dgm:t>
    </dgm:pt>
    <dgm:pt modelId="{DDD5CA5C-77A5-4649-97AE-244C48E3159C}" type="pres">
      <dgm:prSet presAssocID="{672B9193-E01F-40BF-9D5C-37CA64BFDB74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4861FF-2EAC-4BDE-A337-0792DD3DDEFE}" type="pres">
      <dgm:prSet presAssocID="{672B9193-E01F-40BF-9D5C-37CA64BFDB74}" presName="comp3" presStyleCnt="0"/>
      <dgm:spPr/>
    </dgm:pt>
    <dgm:pt modelId="{212A72A0-4E1F-4168-8F9F-6DD9851728CD}" type="pres">
      <dgm:prSet presAssocID="{672B9193-E01F-40BF-9D5C-37CA64BFDB74}" presName="circle3" presStyleLbl="node1" presStyleIdx="2" presStyleCnt="3" custScaleX="59512" custScaleY="20175" custLinFactNeighborX="5983" custLinFactNeighborY="-73527"/>
      <dgm:spPr/>
      <dgm:t>
        <a:bodyPr/>
        <a:lstStyle/>
        <a:p>
          <a:endParaRPr lang="en-US"/>
        </a:p>
      </dgm:t>
    </dgm:pt>
    <dgm:pt modelId="{8FA227AB-2528-4A80-8443-26BE49FF8F80}" type="pres">
      <dgm:prSet presAssocID="{672B9193-E01F-40BF-9D5C-37CA64BFDB74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44F7F7-B729-4059-81B9-70FD00FB4DE4}" srcId="{672B9193-E01F-40BF-9D5C-37CA64BFDB74}" destId="{5143A23D-272C-4364-AE18-EA63542C6959}" srcOrd="2" destOrd="0" parTransId="{6000D23B-9E4D-4A0B-8948-A30B87F1B23A}" sibTransId="{C94509D4-FA06-4458-8F57-098BCE352E26}"/>
    <dgm:cxn modelId="{E775E5FB-7743-4F57-B12D-A0241F47F82D}" type="presOf" srcId="{0095A681-B06B-4001-8000-BBB322F786DD}" destId="{DDD5CA5C-77A5-4649-97AE-244C48E3159C}" srcOrd="1" destOrd="0" presId="urn:microsoft.com/office/officeart/2005/8/layout/venn2"/>
    <dgm:cxn modelId="{06563BDB-1136-4B14-852E-FB613190713B}" type="presOf" srcId="{672B9193-E01F-40BF-9D5C-37CA64BFDB74}" destId="{47E426C8-BB03-476F-AB14-25313B3C1A55}" srcOrd="0" destOrd="0" presId="urn:microsoft.com/office/officeart/2005/8/layout/venn2"/>
    <dgm:cxn modelId="{8DEAD41A-2FBE-4665-AA65-E5D5F710F034}" type="presOf" srcId="{06ECB168-BA53-4AD3-A247-0F82E1AF9E5C}" destId="{A4DBE28B-A695-410E-AA7C-7709DE13FB68}" srcOrd="0" destOrd="0" presId="urn:microsoft.com/office/officeart/2005/8/layout/venn2"/>
    <dgm:cxn modelId="{F451094D-0CE5-49E0-A238-E67FC273311C}" type="presOf" srcId="{06ECB168-BA53-4AD3-A247-0F82E1AF9E5C}" destId="{D8CC797C-F038-4B1C-AD3D-B086C62B0AB9}" srcOrd="1" destOrd="0" presId="urn:microsoft.com/office/officeart/2005/8/layout/venn2"/>
    <dgm:cxn modelId="{885E6CDE-FA57-4AC1-805C-B46B8CFB3E3B}" type="presOf" srcId="{5143A23D-272C-4364-AE18-EA63542C6959}" destId="{8FA227AB-2528-4A80-8443-26BE49FF8F80}" srcOrd="1" destOrd="0" presId="urn:microsoft.com/office/officeart/2005/8/layout/venn2"/>
    <dgm:cxn modelId="{ED7B2EE8-39F9-47FC-B52C-ED08C23ECCBD}" srcId="{672B9193-E01F-40BF-9D5C-37CA64BFDB74}" destId="{06ECB168-BA53-4AD3-A247-0F82E1AF9E5C}" srcOrd="0" destOrd="0" parTransId="{840451BD-436F-4AC1-B071-C8D10B56A66B}" sibTransId="{2C4FEE99-C039-4ECD-B5A8-8BE0525C2DAC}"/>
    <dgm:cxn modelId="{96D951DD-4852-4AC0-898B-18AD69067594}" srcId="{672B9193-E01F-40BF-9D5C-37CA64BFDB74}" destId="{0095A681-B06B-4001-8000-BBB322F786DD}" srcOrd="1" destOrd="0" parTransId="{DF50565E-2610-441B-A9CD-2F333F51B4DB}" sibTransId="{4283798F-58AF-4BDC-90B8-A820B7289EBB}"/>
    <dgm:cxn modelId="{58D1CBD8-0D92-4258-90B6-AEBDF76367A6}" type="presOf" srcId="{5143A23D-272C-4364-AE18-EA63542C6959}" destId="{212A72A0-4E1F-4168-8F9F-6DD9851728CD}" srcOrd="0" destOrd="0" presId="urn:microsoft.com/office/officeart/2005/8/layout/venn2"/>
    <dgm:cxn modelId="{696D9E44-BCB4-4D9D-8ECF-33463E23F134}" type="presOf" srcId="{0095A681-B06B-4001-8000-BBB322F786DD}" destId="{0C45BE34-9488-42DA-8C27-A721E679AC08}" srcOrd="0" destOrd="0" presId="urn:microsoft.com/office/officeart/2005/8/layout/venn2"/>
    <dgm:cxn modelId="{69078C7C-62D1-427E-BD5E-54ABA00AAE31}" type="presParOf" srcId="{47E426C8-BB03-476F-AB14-25313B3C1A55}" destId="{9A8513C0-2488-4241-B2B9-53EEBBC6418D}" srcOrd="0" destOrd="0" presId="urn:microsoft.com/office/officeart/2005/8/layout/venn2"/>
    <dgm:cxn modelId="{08847FB3-2443-485C-B813-2D221D3A149C}" type="presParOf" srcId="{9A8513C0-2488-4241-B2B9-53EEBBC6418D}" destId="{A4DBE28B-A695-410E-AA7C-7709DE13FB68}" srcOrd="0" destOrd="0" presId="urn:microsoft.com/office/officeart/2005/8/layout/venn2"/>
    <dgm:cxn modelId="{529FF247-3DBC-45E0-ACB1-F4EE1DA560BE}" type="presParOf" srcId="{9A8513C0-2488-4241-B2B9-53EEBBC6418D}" destId="{D8CC797C-F038-4B1C-AD3D-B086C62B0AB9}" srcOrd="1" destOrd="0" presId="urn:microsoft.com/office/officeart/2005/8/layout/venn2"/>
    <dgm:cxn modelId="{7C0084BF-E00E-42EF-9165-D200EAA0B4D9}" type="presParOf" srcId="{47E426C8-BB03-476F-AB14-25313B3C1A55}" destId="{FF35507B-FC33-4C78-95B6-4D240E5055A4}" srcOrd="1" destOrd="0" presId="urn:microsoft.com/office/officeart/2005/8/layout/venn2"/>
    <dgm:cxn modelId="{B17500D7-698B-445C-ACE9-3D7253C97ED2}" type="presParOf" srcId="{FF35507B-FC33-4C78-95B6-4D240E5055A4}" destId="{0C45BE34-9488-42DA-8C27-A721E679AC08}" srcOrd="0" destOrd="0" presId="urn:microsoft.com/office/officeart/2005/8/layout/venn2"/>
    <dgm:cxn modelId="{3CD8E51C-44E6-4CD2-BA5B-A4668E8F363F}" type="presParOf" srcId="{FF35507B-FC33-4C78-95B6-4D240E5055A4}" destId="{DDD5CA5C-77A5-4649-97AE-244C48E3159C}" srcOrd="1" destOrd="0" presId="urn:microsoft.com/office/officeart/2005/8/layout/venn2"/>
    <dgm:cxn modelId="{2FAD1B98-8AF5-42B0-B55E-07D1D897E680}" type="presParOf" srcId="{47E426C8-BB03-476F-AB14-25313B3C1A55}" destId="{604861FF-2EAC-4BDE-A337-0792DD3DDEFE}" srcOrd="2" destOrd="0" presId="urn:microsoft.com/office/officeart/2005/8/layout/venn2"/>
    <dgm:cxn modelId="{FB603A4A-79CD-4D0A-A3EB-F8F059A254FF}" type="presParOf" srcId="{604861FF-2EAC-4BDE-A337-0792DD3DDEFE}" destId="{212A72A0-4E1F-4168-8F9F-6DD9851728CD}" srcOrd="0" destOrd="0" presId="urn:microsoft.com/office/officeart/2005/8/layout/venn2"/>
    <dgm:cxn modelId="{54695E08-4FFB-4C12-A0CF-B7054B37EE58}" type="presParOf" srcId="{604861FF-2EAC-4BDE-A337-0792DD3DDEFE}" destId="{8FA227AB-2528-4A80-8443-26BE49FF8F8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02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72601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Describe the settlement of New England; include religious reasons, relations with Native Americans (e.g., King Phillip’s War), the establishment of town meetings and development of a legislature, religious tensions that led to the founding of Rhode Island, the half-way covenant, Salem Witch Trials, and the loss of the Massachusetts charter and the transition to a royal colony.</a:t>
            </a:r>
          </a:p>
        </p:txBody>
      </p:sp>
    </p:spTree>
    <p:extLst>
      <p:ext uri="{BB962C8B-B14F-4D97-AF65-F5344CB8AC3E}">
        <p14:creationId xmlns:p14="http://schemas.microsoft.com/office/powerpoint/2010/main" val="10431089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51292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pitchFamily="34" charset="0"/>
                <a:cs typeface="Calibri" pitchFamily="34" charset="0"/>
              </a:rPr>
              <a:t>Government in Massachusetts centered on the church through </a:t>
            </a:r>
            <a:r>
              <a:rPr lang="en-US" u="sng">
                <a:latin typeface="Calibri" pitchFamily="34" charset="0"/>
                <a:cs typeface="Calibri" pitchFamily="34" charset="0"/>
              </a:rPr>
              <a:t>town meetings</a:t>
            </a:r>
            <a:r>
              <a:rPr lang="en-US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en-US">
                <a:latin typeface="Calibri" pitchFamily="34" charset="0"/>
                <a:cs typeface="Calibri" pitchFamily="34" charset="0"/>
              </a:rPr>
              <a:t>Each Massachusetts town was independently governed by local church members </a:t>
            </a:r>
          </a:p>
        </p:txBody>
      </p:sp>
    </p:spTree>
    <p:extLst>
      <p:ext uri="{BB962C8B-B14F-4D97-AF65-F5344CB8AC3E}">
        <p14:creationId xmlns:p14="http://schemas.microsoft.com/office/powerpoint/2010/main" val="3694559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237055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720133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>
                <a:latin typeface="Calibri" pitchFamily="34" charset="0"/>
                <a:cs typeface="Calibri" pitchFamily="34" charset="0"/>
              </a:rPr>
              <a:t>This compromise revealed the declining importance of religion in New England</a:t>
            </a:r>
          </a:p>
        </p:txBody>
      </p:sp>
      <p:sp>
        <p:nvSpPr>
          <p:cNvPr id="82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490056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5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3800">
              <a:latin typeface="Calibri" pitchFamily="34" charset="0"/>
              <a:cs typeface="Calibri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84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3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81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87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78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/>
            <a:endParaRPr lang="en-US" sz="400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8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6333 h 272"/>
                  <a:gd name="T4" fmla="*/ 240 w 624"/>
                  <a:gd name="T5" fmla="*/ 23248 h 272"/>
                  <a:gd name="T6" fmla="*/ 624 w 624"/>
                  <a:gd name="T7" fmla="*/ 2633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9"/>
                <a:ext cx="632" cy="315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3 h 362"/>
                  <a:gd name="T4" fmla="*/ 248 w 632"/>
                  <a:gd name="T5" fmla="*/ 33 h 362"/>
                  <a:gd name="T6" fmla="*/ 632 w 632"/>
                  <a:gd name="T7" fmla="*/ 33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9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81 h 317"/>
                  <a:gd name="T4" fmla="*/ 624 w 624"/>
                  <a:gd name="T5" fmla="*/ 8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5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6482 h 317"/>
                  <a:gd name="T4" fmla="*/ 624 w 624"/>
                  <a:gd name="T5" fmla="*/ 2648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1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1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5193 h 272"/>
                  <a:gd name="T4" fmla="*/ 240 w 624"/>
                  <a:gd name="T5" fmla="*/ 22272 h 272"/>
                  <a:gd name="T6" fmla="*/ 624 w 624"/>
                  <a:gd name="T7" fmla="*/ 2519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581 h 385"/>
                <a:gd name="T2" fmla="*/ 5762 w 5762"/>
                <a:gd name="T3" fmla="*/ 555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247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247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0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48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0"/>
            <a:ext cx="20574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0"/>
            <a:ext cx="60198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360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97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17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47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7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3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7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8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2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7 h 720"/>
                  <a:gd name="T4" fmla="*/ 1 w 1000"/>
                  <a:gd name="T5" fmla="*/ 2147483647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" name="Freeform 6"/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" name="Freeform 7"/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7 h 317"/>
                  <a:gd name="T4" fmla="*/ 624 w 624"/>
                  <a:gd name="T5" fmla="*/ 7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9"/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8801 h 272"/>
                  <a:gd name="T4" fmla="*/ 240 w 624"/>
                  <a:gd name="T5" fmla="*/ 25366 h 272"/>
                  <a:gd name="T6" fmla="*/ 624 w 624"/>
                  <a:gd name="T7" fmla="*/ 288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10"/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11"/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5434 h 317"/>
                  <a:gd name="T4" fmla="*/ 624 w 624"/>
                  <a:gd name="T5" fmla="*/ 2543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4"/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74 h 317"/>
                  <a:gd name="T4" fmla="*/ 624 w 624"/>
                  <a:gd name="T5" fmla="*/ 7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6"/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7"/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4486 h 317"/>
                  <a:gd name="T4" fmla="*/ 624 w 624"/>
                  <a:gd name="T5" fmla="*/ 2448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8"/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471 h 317"/>
                  <a:gd name="T4" fmla="*/ 624 w 624"/>
                  <a:gd name="T5" fmla="*/ 2747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9"/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20"/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21"/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4101 h 272"/>
                  <a:gd name="T4" fmla="*/ 240 w 624"/>
                  <a:gd name="T5" fmla="*/ 21268 h 272"/>
                  <a:gd name="T6" fmla="*/ 624 w 624"/>
                  <a:gd name="T7" fmla="*/ 241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22"/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5 h 362"/>
                  <a:gd name="T2" fmla="*/ 8 w 632"/>
                  <a:gd name="T3" fmla="*/ 36 h 362"/>
                  <a:gd name="T4" fmla="*/ 248 w 632"/>
                  <a:gd name="T5" fmla="*/ 36 h 362"/>
                  <a:gd name="T6" fmla="*/ 632 w 632"/>
                  <a:gd name="T7" fmla="*/ 36 h 362"/>
                  <a:gd name="T8" fmla="*/ 632 w 632"/>
                  <a:gd name="T9" fmla="*/ 5 h 362"/>
                  <a:gd name="T10" fmla="*/ 104 w 632"/>
                  <a:gd name="T11" fmla="*/ 5 h 362"/>
                  <a:gd name="T12" fmla="*/ 8 w 632"/>
                  <a:gd name="T13" fmla="*/ 5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0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581 h 385"/>
                <a:gd name="T2" fmla="*/ 57 w 5762"/>
                <a:gd name="T3" fmla="*/ 555 h 385"/>
                <a:gd name="T4" fmla="*/ 57 w 5762"/>
                <a:gd name="T5" fmla="*/ 4 h 385"/>
                <a:gd name="T6" fmla="*/ 0 w 5762"/>
                <a:gd name="T7" fmla="*/ 0 h 385"/>
                <a:gd name="T8" fmla="*/ 0 w 5762"/>
                <a:gd name="T9" fmla="*/ 58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 w 5761"/>
                <a:gd name="T3" fmla="*/ 0 h 189"/>
                <a:gd name="T4" fmla="*/ 57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youtube.com/watch?v=PoXHXbgRJvc&amp;feature=related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s://www.youtube.com/watch?v=zrzMhU_4m-g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ookandlearn.com/if?img=1&amp;search=salem%20witch&amp;cat=&amp;bool=and" TargetMode="External"/><Relationship Id="rId5" Type="http://schemas.openxmlformats.org/officeDocument/2006/relationships/hyperlink" Target="http://mentalfloss.com/article/55276/17-signs-youd-qualify-witch-1692" TargetMode="Externa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o69TvQqyGdg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lookandlearn.com/if?img=8&amp;search=puritan&amp;cat=&amp;bool=an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02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5618163" cy="5791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762000" y="26988"/>
            <a:ext cx="792480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800" b="0">
                <a:latin typeface="Calibri" pitchFamily="34" charset="0"/>
                <a:cs typeface="Calibri" pitchFamily="34" charset="0"/>
                <a:hlinkClick r:id="rId4"/>
              </a:rPr>
              <a:t> </a:t>
            </a:r>
            <a:br>
              <a:rPr lang="en-US" sz="3800" b="0">
                <a:latin typeface="Calibri" pitchFamily="34" charset="0"/>
                <a:cs typeface="Calibri" pitchFamily="34" charset="0"/>
                <a:hlinkClick r:id="rId4"/>
              </a:rPr>
            </a:br>
            <a:r>
              <a:rPr lang="en-US" sz="3800" b="0">
                <a:latin typeface="Calibri" pitchFamily="34" charset="0"/>
                <a:cs typeface="Calibri" pitchFamily="34" charset="0"/>
              </a:rPr>
              <a:t>New England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47800"/>
            <a:ext cx="3048000" cy="433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ular Callout 7"/>
          <p:cNvSpPr>
            <a:spLocks noChangeArrowheads="1"/>
          </p:cNvSpPr>
          <p:nvPr/>
        </p:nvSpPr>
        <p:spPr bwMode="auto">
          <a:xfrm>
            <a:off x="152400" y="76200"/>
            <a:ext cx="8890000" cy="87947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3200" u="sng">
                <a:latin typeface="Calibri" pitchFamily="34" charset="0"/>
                <a:cs typeface="Calibri" pitchFamily="34" charset="0"/>
              </a:rPr>
              <a:t>Quick discussion</a:t>
            </a:r>
            <a:r>
              <a:rPr lang="en-US" sz="3200">
                <a:latin typeface="Calibri" pitchFamily="34" charset="0"/>
                <a:cs typeface="Calibri" pitchFamily="34" charset="0"/>
              </a:rPr>
              <a:t>: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Based on these images, how were the New England colonies different from Virginia? </a:t>
            </a:r>
          </a:p>
        </p:txBody>
      </p:sp>
      <p:pic>
        <p:nvPicPr>
          <p:cNvPr id="5" name="Picture 5" descr="Photo of NEW ENGLAND: SCHOOLHOUSE. &#10;A one-room schoolhouse in 17th century New England. Wood engraving, 19th century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6842" y="990600"/>
            <a:ext cx="4114800" cy="3327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3424238"/>
            <a:ext cx="3429000" cy="341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6" y="1066800"/>
            <a:ext cx="4883624" cy="2322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ART"/>
          <p:cNvPicPr>
            <a:picLocks noChangeAspect="1" noChangeArrowheads="1"/>
          </p:cNvPicPr>
          <p:nvPr/>
        </p:nvPicPr>
        <p:blipFill>
          <a:blip r:embed="rId5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6" y="3389342"/>
            <a:ext cx="2220819" cy="34686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10847"/>
          <a:stretch/>
        </p:blipFill>
        <p:spPr bwMode="auto">
          <a:xfrm>
            <a:off x="5723925" y="4287672"/>
            <a:ext cx="3355249" cy="255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9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"/>
          <a:stretch>
            <a:fillRect/>
          </a:stretch>
        </p:blipFill>
        <p:spPr bwMode="auto">
          <a:xfrm>
            <a:off x="152400" y="2590800"/>
            <a:ext cx="606266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ular Callout 5"/>
          <p:cNvSpPr>
            <a:spLocks noChangeArrowheads="1"/>
          </p:cNvSpPr>
          <p:nvPr/>
        </p:nvSpPr>
        <p:spPr bwMode="auto">
          <a:xfrm>
            <a:off x="152400" y="152400"/>
            <a:ext cx="8839200" cy="457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Massachusetts was a different colony from Virginia:</a:t>
            </a:r>
          </a:p>
        </p:txBody>
      </p:sp>
      <p:sp>
        <p:nvSpPr>
          <p:cNvPr id="13" name="Rectangular Callout 5"/>
          <p:cNvSpPr>
            <a:spLocks noChangeArrowheads="1"/>
          </p:cNvSpPr>
          <p:nvPr/>
        </p:nvSpPr>
        <p:spPr bwMode="auto">
          <a:xfrm>
            <a:off x="152400" y="685800"/>
            <a:ext cx="4648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Puritans came to America for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religious freedom</a:t>
            </a:r>
            <a:endParaRPr lang="en-US" sz="32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ular Callout 5"/>
          <p:cNvSpPr>
            <a:spLocks noChangeArrowheads="1"/>
          </p:cNvSpPr>
          <p:nvPr/>
        </p:nvSpPr>
        <p:spPr bwMode="auto">
          <a:xfrm>
            <a:off x="4953000" y="685800"/>
            <a:ext cx="40386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Puritan settlers usually came as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families</a:t>
            </a:r>
            <a:endParaRPr lang="en-US" sz="32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ular Callout 5"/>
          <p:cNvSpPr>
            <a:spLocks noChangeArrowheads="1"/>
          </p:cNvSpPr>
          <p:nvPr/>
        </p:nvSpPr>
        <p:spPr bwMode="auto">
          <a:xfrm>
            <a:off x="152400" y="1600200"/>
            <a:ext cx="8839200" cy="838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Settlers sacrificed for the common good, built schools, &amp; focused on subsistence farming </a:t>
            </a:r>
          </a:p>
        </p:txBody>
      </p:sp>
      <p:pic>
        <p:nvPicPr>
          <p:cNvPr id="16" name="Picture 8" descr="MART"/>
          <p:cNvPicPr>
            <a:picLocks noChangeAspect="1" noChangeArrowheads="1"/>
          </p:cNvPicPr>
          <p:nvPr/>
        </p:nvPicPr>
        <p:blipFill>
          <a:blip r:embed="rId4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713" y="2514600"/>
            <a:ext cx="273208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ular Callout 5"/>
          <p:cNvSpPr>
            <a:spLocks noChangeArrowheads="1"/>
          </p:cNvSpPr>
          <p:nvPr/>
        </p:nvSpPr>
        <p:spPr bwMode="auto">
          <a:xfrm>
            <a:off x="381000" y="5486400"/>
            <a:ext cx="5529263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New England was a more healthy place to live than Virginia so colonists lived longer</a:t>
            </a:r>
          </a:p>
        </p:txBody>
      </p:sp>
      <p:pic>
        <p:nvPicPr>
          <p:cNvPr id="18" name="Picture 9" descr="http://www.nationalparks.org/images/PlanYourParkTripimgs/parkgraphics/ROW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6045200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2463800"/>
            <a:ext cx="3429000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20272"/>
          <p:cNvPicPr>
            <a:picLocks noChangeAspect="1" noChangeArrowheads="1"/>
          </p:cNvPicPr>
          <p:nvPr/>
        </p:nvPicPr>
        <p:blipFill>
          <a:blip r:embed="rId3" cstate="email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038" y="1025525"/>
            <a:ext cx="52276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2"/>
          <a:stretch>
            <a:fillRect/>
          </a:stretch>
        </p:blipFill>
        <p:spPr bwMode="auto">
          <a:xfrm>
            <a:off x="5240338" y="1371600"/>
            <a:ext cx="38274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AutoShape 7"/>
          <p:cNvSpPr>
            <a:spLocks noChangeArrowheads="1"/>
          </p:cNvSpPr>
          <p:nvPr/>
        </p:nvSpPr>
        <p:spPr bwMode="auto">
          <a:xfrm>
            <a:off x="304800" y="114300"/>
            <a:ext cx="8382000" cy="8763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Government in in the New England colonies centered on the church through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town meetings</a:t>
            </a:r>
            <a:endParaRPr kumimoji="1" lang="en-US" sz="3200" b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5518150" y="1676400"/>
            <a:ext cx="3276600" cy="19812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CDE6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Each New England town was independently governed by local church members </a:t>
            </a:r>
            <a:endParaRPr kumimoji="1" lang="en-US" sz="32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518150" y="4114800"/>
            <a:ext cx="3276600" cy="19812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All adult male church members were allowed       to vote for local laws &amp; taxes</a:t>
            </a:r>
          </a:p>
        </p:txBody>
      </p:sp>
      <p:pic>
        <p:nvPicPr>
          <p:cNvPr id="33799" name="Picture 3" descr="20272"/>
          <p:cNvPicPr>
            <a:picLocks noChangeAspect="1" noChangeArrowheads="1"/>
          </p:cNvPicPr>
          <p:nvPr/>
        </p:nvPicPr>
        <p:blipFill>
          <a:blip r:embed="rId5" cstate="email">
            <a:lum bright="-18000"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18288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57188"/>
            <a:ext cx="5584825" cy="638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AutoShape 7"/>
          <p:cNvSpPr>
            <a:spLocks noChangeArrowheads="1"/>
          </p:cNvSpPr>
          <p:nvPr/>
        </p:nvSpPr>
        <p:spPr bwMode="auto">
          <a:xfrm>
            <a:off x="152400" y="533400"/>
            <a:ext cx="5943600" cy="1676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As the Massachusetts colony grew,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it spawned four new colonies: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New Hampshire, Rhode Island,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New Haven, &amp; Connecticut 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2400" y="2438400"/>
            <a:ext cx="3276600" cy="3657600"/>
          </a:xfrm>
          <a:prstGeom prst="wedgeRectCallout">
            <a:avLst>
              <a:gd name="adj1" fmla="val 73690"/>
              <a:gd name="adj2" fmla="val 14648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Connecticut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was important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for creating the first written constitution in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U.S. history called </a:t>
            </a:r>
            <a:r>
              <a:rPr lang="en-US" sz="3200" b="0" i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The Fundamental </a:t>
            </a:r>
            <a:br>
              <a:rPr lang="en-US" sz="3200" b="0" i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</a:br>
            <a:r>
              <a:rPr lang="en-US" sz="3200" b="0" i="1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Orders of Connecticut</a:t>
            </a:r>
            <a:endParaRPr lang="en-US" sz="320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5844" name="AutoShape 7"/>
          <p:cNvSpPr>
            <a:spLocks noChangeArrowheads="1"/>
          </p:cNvSpPr>
          <p:nvPr/>
        </p:nvSpPr>
        <p:spPr bwMode="auto">
          <a:xfrm>
            <a:off x="762000" y="76200"/>
            <a:ext cx="7620000" cy="838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As the New England colonies expanded into new lands, conflicts with Indians arose</a:t>
            </a:r>
          </a:p>
        </p:txBody>
      </p:sp>
      <p:sp>
        <p:nvSpPr>
          <p:cNvPr id="35845" name="AutoShape 7"/>
          <p:cNvSpPr>
            <a:spLocks noChangeArrowheads="1"/>
          </p:cNvSpPr>
          <p:nvPr/>
        </p:nvSpPr>
        <p:spPr bwMode="auto">
          <a:xfrm>
            <a:off x="76200" y="6019800"/>
            <a:ext cx="8915400" cy="758825"/>
          </a:xfrm>
          <a:prstGeom prst="wedgeRectCallout">
            <a:avLst>
              <a:gd name="adj1" fmla="val 28838"/>
              <a:gd name="adj2" fmla="val 13755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Pequot War in 1637 was the 1</a:t>
            </a:r>
            <a:r>
              <a:rPr lang="en-US" sz="3200" b="0" baseline="30000">
                <a:latin typeface="Calibri" pitchFamily="34" charset="0"/>
                <a:cs typeface="Calibri" pitchFamily="34" charset="0"/>
              </a:rPr>
              <a:t>st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 major British-led attack on Indians &amp; led to the death of 600 Indians</a:t>
            </a:r>
          </a:p>
        </p:txBody>
      </p:sp>
      <p:pic>
        <p:nvPicPr>
          <p:cNvPr id="35846" name="Picture 2" descr="http://4.bp.blogspot.com/_zLYDH1KfaG8/TBXIkDX8FmI/AAAAAAAAAjk/Z_LL89g_wlk/s640/pequot+wa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675" y="990600"/>
            <a:ext cx="7239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8" name="Picture 4" descr="hist_mass_p15-1"/>
          <p:cNvPicPr preferRelativeResize="0"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13716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7"/>
          <p:cNvSpPr>
            <a:spLocks noChangeArrowheads="1"/>
          </p:cNvSpPr>
          <p:nvPr/>
        </p:nvSpPr>
        <p:spPr bwMode="auto">
          <a:xfrm>
            <a:off x="762000" y="152400"/>
            <a:ext cx="76200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King Philip’s War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broke out in 1675 when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the Wampanoag Indians raided towns,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killing 10% of the colonial New England men </a:t>
            </a:r>
          </a:p>
        </p:txBody>
      </p:sp>
      <p:pic>
        <p:nvPicPr>
          <p:cNvPr id="7" name="Picture 4" descr="Photo of NATIVE AMERICAN ATTACK, 1675. &#10;Native Americans attacking a Massachusetts village (Brookfield or Deerfield) during King Philip's War, 1675. Color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8" y="1676400"/>
            <a:ext cx="3986212" cy="5029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What might have caused the hysteria </a:t>
            </a:r>
            <a:br>
              <a:rPr lang="en-US"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60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shown in this image?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2" name="Picture 4" descr="Imag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25550"/>
            <a:ext cx="9144000" cy="5632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7"/>
          <p:cNvSpPr>
            <a:spLocks noChangeArrowheads="1"/>
          </p:cNvSpPr>
          <p:nvPr/>
        </p:nvSpPr>
        <p:spPr bwMode="auto">
          <a:xfrm>
            <a:off x="1143000" y="76200"/>
            <a:ext cx="6781800" cy="8763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New England Puritans did not like ideas that differed from their own beliefs </a:t>
            </a:r>
            <a:endParaRPr kumimoji="1" lang="en-US" sz="3200" b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939" name="AutoShape 7"/>
          <p:cNvSpPr>
            <a:spLocks noChangeArrowheads="1"/>
          </p:cNvSpPr>
          <p:nvPr/>
        </p:nvSpPr>
        <p:spPr bwMode="auto">
          <a:xfrm>
            <a:off x="76200" y="5105400"/>
            <a:ext cx="5867400" cy="1600200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Roger</a:t>
            </a:r>
            <a:r>
              <a:rPr lang="en-US" sz="28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Williams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was banished from Massachusetts for demanding that Indians be paid for their land;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He formed Rhode Island in 1636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6019800" y="5122863"/>
            <a:ext cx="3048000" cy="1582737"/>
          </a:xfrm>
          <a:prstGeom prst="wedgeRectCallout">
            <a:avLst>
              <a:gd name="adj1" fmla="val 30551"/>
              <a:gd name="adj2" fmla="val -1810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Anne Hutchinson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was banished for challenging Puritan authority </a:t>
            </a:r>
          </a:p>
        </p:txBody>
      </p:sp>
      <p:pic>
        <p:nvPicPr>
          <p:cNvPr id="8" name="Picture 7" descr="DIVI7233033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066800"/>
            <a:ext cx="4114800" cy="397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http://www.newgenevacenter.org/06_Historical-Documents/Photocopies+Illustrations/1644_Roger-Williams-received-by-India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7527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2" name="Picture 2" descr="http://upload.wikimedia.org/wikipedia/commons/b/b8/Anne_Hutchinson_on_Tri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32766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39940" name="AutoShape 7"/>
          <p:cNvSpPr>
            <a:spLocks noChangeArrowheads="1"/>
          </p:cNvSpPr>
          <p:nvPr/>
        </p:nvSpPr>
        <p:spPr bwMode="auto">
          <a:xfrm>
            <a:off x="152400" y="76200"/>
            <a:ext cx="35052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By the 1660s,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many New England towns experienced a drop-off in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church membership</a:t>
            </a:r>
          </a:p>
        </p:txBody>
      </p:sp>
      <p:pic>
        <p:nvPicPr>
          <p:cNvPr id="39941" name="Picture 9" descr="Photo of PILGRIMS AT CHURCH. &#10;Public Worship at Plymouth, Massachusetts, by the Pilgrims. Wood engraving, 19th century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62"/>
          <a:stretch>
            <a:fillRect/>
          </a:stretch>
        </p:blipFill>
        <p:spPr bwMode="auto">
          <a:xfrm>
            <a:off x="152400" y="2212975"/>
            <a:ext cx="63246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AutoShape 7"/>
          <p:cNvSpPr>
            <a:spLocks noChangeArrowheads="1"/>
          </p:cNvSpPr>
          <p:nvPr/>
        </p:nvSpPr>
        <p:spPr bwMode="auto">
          <a:xfrm>
            <a:off x="3810000" y="76200"/>
            <a:ext cx="5105400" cy="1981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Churches responded with the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Halfway Covenant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which gave full church membership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to people who had not had a “conversion experience” 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6569075" y="2514600"/>
            <a:ext cx="2498725" cy="39624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This compromise brought people back to the church, but showed the declining importance of religion in New England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10" descr="Image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86800" cy="53514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3" name="AutoShape 7"/>
          <p:cNvSpPr>
            <a:spLocks noChangeArrowheads="1"/>
          </p:cNvSpPr>
          <p:nvPr/>
        </p:nvSpPr>
        <p:spPr bwMode="auto">
          <a:xfrm>
            <a:off x="685800" y="76200"/>
            <a:ext cx="7696200" cy="1219200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Religion played a role in the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  <a:hlinkClick r:id="rId3"/>
              </a:rPr>
              <a:t>Salem </a:t>
            </a:r>
            <a:b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  <a:hlinkClick r:id="rId3"/>
              </a:rPr>
            </a:b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Calibri" pitchFamily="34" charset="0"/>
                <a:hlinkClick r:id="rId3"/>
              </a:rPr>
              <a:t>witchcraft trials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in 1692 when several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young girls accused people of being witches</a:t>
            </a:r>
          </a:p>
        </p:txBody>
      </p:sp>
      <p:pic>
        <p:nvPicPr>
          <p:cNvPr id="8" name="Picture 15" descr="image?id=94963&amp;rendTypeId=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050" y="1447800"/>
            <a:ext cx="3968750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267200" y="1431925"/>
            <a:ext cx="4724400" cy="1616075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hysteria was caused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by tensions over land ownership, Indian attacks, &amp; religious disagreements</a:t>
            </a: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4267200" y="3124200"/>
            <a:ext cx="4724400" cy="1252538"/>
          </a:xfrm>
          <a:prstGeom prst="wedgeRectCallout">
            <a:avLst>
              <a:gd name="adj1" fmla="val 13690"/>
              <a:gd name="adj2" fmla="val -5389"/>
            </a:avLst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As a result of the trials,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19 people were killed &amp; </a:t>
            </a:r>
            <a:r>
              <a:rPr lang="en-US" sz="3200" b="0">
                <a:latin typeface="Calibri" pitchFamily="34" charset="0"/>
                <a:cs typeface="Calibri" pitchFamily="34" charset="0"/>
                <a:hlinkClick r:id="rId5"/>
              </a:rPr>
              <a:t>150 citizens were jailed </a:t>
            </a:r>
            <a:endParaRPr lang="en-US" sz="3200" b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8135" name="Picture 7" descr="Dark Deeds: The Devil Comes to Salem. The Salem Witch Trials. Original artwork from Look and Learn no. 737 (28 February 1976).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452938"/>
            <a:ext cx="284321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http://www2.iath.virginia.edu/salem/images/hibbins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4452938"/>
            <a:ext cx="18303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ular Callout 5"/>
          <p:cNvSpPr>
            <a:spLocks noChangeArrowheads="1"/>
          </p:cNvSpPr>
          <p:nvPr/>
        </p:nvSpPr>
        <p:spPr bwMode="auto">
          <a:xfrm>
            <a:off x="152400" y="76200"/>
            <a:ext cx="3657600" cy="16764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colonists who first settled in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New England came for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religious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reasons </a:t>
            </a:r>
          </a:p>
        </p:txBody>
      </p:sp>
      <p:pic>
        <p:nvPicPr>
          <p:cNvPr id="5" name="Picture 5" descr="DIVI7233033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7620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91440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ular Callout 5"/>
          <p:cNvSpPr>
            <a:spLocks noChangeArrowheads="1"/>
          </p:cNvSpPr>
          <p:nvPr/>
        </p:nvSpPr>
        <p:spPr bwMode="auto">
          <a:xfrm>
            <a:off x="4038600" y="304800"/>
            <a:ext cx="49530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Religious disagreements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in Britain led to divisions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in the Anglican Church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36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9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02"/>
          <p:cNvPicPr>
            <a:picLocks noChangeAspect="1" noChangeArrowheads="1"/>
          </p:cNvPicPr>
          <p:nvPr/>
        </p:nvPicPr>
        <p:blipFill>
          <a:blip r:embed="rId2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62976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ular Callout 7"/>
          <p:cNvSpPr>
            <a:spLocks noChangeArrowheads="1"/>
          </p:cNvSpPr>
          <p:nvPr/>
        </p:nvSpPr>
        <p:spPr bwMode="auto">
          <a:xfrm>
            <a:off x="5867400" y="1447800"/>
            <a:ext cx="3200400" cy="4894263"/>
          </a:xfrm>
          <a:prstGeom prst="wedgeRectCallout">
            <a:avLst>
              <a:gd name="adj1" fmla="val 3042"/>
              <a:gd name="adj2" fmla="val -5921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2900">
                <a:latin typeface="Calibri" pitchFamily="34" charset="0"/>
                <a:cs typeface="Calibri" pitchFamily="34" charset="0"/>
              </a:rPr>
              <a:t>    </a:t>
            </a:r>
            <a:r>
              <a:rPr lang="en-US" sz="2900" u="sng">
                <a:latin typeface="Calibri" pitchFamily="34" charset="0"/>
                <a:cs typeface="Calibri" pitchFamily="34" charset="0"/>
              </a:rPr>
              <a:t>Label on map: </a:t>
            </a:r>
            <a:br>
              <a:rPr lang="en-US" sz="2900" u="sng">
                <a:latin typeface="Calibri" pitchFamily="34" charset="0"/>
                <a:cs typeface="Calibri" pitchFamily="34" charset="0"/>
              </a:rPr>
            </a:br>
            <a:r>
              <a:rPr lang="en-US" sz="2900" b="0">
                <a:latin typeface="Calibri" pitchFamily="34" charset="0"/>
                <a:cs typeface="Calibri" pitchFamily="34" charset="0"/>
              </a:rPr>
              <a:t>(a) Plymouth 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(b) Massachusetts     (c) Rhode Island </a:t>
            </a:r>
            <a:br>
              <a:rPr lang="en-US" sz="2900" b="0">
                <a:latin typeface="Calibri" pitchFamily="34" charset="0"/>
                <a:cs typeface="Calibri" pitchFamily="34" charset="0"/>
              </a:rPr>
            </a:br>
            <a:r>
              <a:rPr lang="en-US" sz="2900" b="0">
                <a:latin typeface="Calibri" pitchFamily="34" charset="0"/>
                <a:cs typeface="Calibri" pitchFamily="34" charset="0"/>
              </a:rPr>
              <a:t>(d) Connecticut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(e) New Hampshire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(f)  Group and label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      the five New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      England colonies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(g) Label why the</a:t>
            </a:r>
            <a:br>
              <a:rPr lang="en-US" sz="2900" b="0">
                <a:latin typeface="Calibri" pitchFamily="34" charset="0"/>
                <a:cs typeface="Calibri" pitchFamily="34" charset="0"/>
              </a:rPr>
            </a:br>
            <a:r>
              <a:rPr lang="en-US" sz="2900" b="0">
                <a:latin typeface="Calibri" pitchFamily="34" charset="0"/>
                <a:cs typeface="Calibri" pitchFamily="34" charset="0"/>
              </a:rPr>
              <a:t>      New England 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      colonies were</a:t>
            </a:r>
          </a:p>
          <a:p>
            <a:pPr eaLnBrk="0" hangingPunct="0">
              <a:lnSpc>
                <a:spcPct val="80000"/>
              </a:lnSpc>
            </a:pPr>
            <a:r>
              <a:rPr lang="en-US" sz="2900" b="0">
                <a:latin typeface="Calibri" pitchFamily="34" charset="0"/>
                <a:cs typeface="Calibri" pitchFamily="34" charset="0"/>
              </a:rPr>
              <a:t>      founded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9144000" cy="493395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ular Callout 5"/>
          <p:cNvSpPr>
            <a:spLocks noChangeArrowheads="1"/>
          </p:cNvSpPr>
          <p:nvPr/>
        </p:nvSpPr>
        <p:spPr bwMode="auto">
          <a:xfrm>
            <a:off x="152400" y="76200"/>
            <a:ext cx="4343400" cy="1981200"/>
          </a:xfrm>
          <a:prstGeom prst="wedgeRectCallout">
            <a:avLst>
              <a:gd name="adj1" fmla="val 21106"/>
              <a:gd name="adj2" fmla="val 3127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Puritans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believed in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the </a:t>
            </a:r>
            <a:r>
              <a:rPr kumimoji="1" lang="en-US" sz="3200" b="0">
                <a:latin typeface="Calibri" pitchFamily="34" charset="0"/>
                <a:cs typeface="Calibri" pitchFamily="34" charset="0"/>
              </a:rPr>
              <a:t>Calvinist idea of predestination &amp; tried </a:t>
            </a:r>
            <a:br>
              <a:rPr kumimoji="1" lang="en-US" sz="3200" b="0">
                <a:latin typeface="Calibri" pitchFamily="34" charset="0"/>
                <a:cs typeface="Calibri" pitchFamily="34" charset="0"/>
              </a:rPr>
            </a:br>
            <a:r>
              <a:rPr kumimoji="1" lang="en-US" sz="3200" b="0">
                <a:latin typeface="Calibri" pitchFamily="34" charset="0"/>
                <a:cs typeface="Calibri" pitchFamily="34" charset="0"/>
              </a:rPr>
              <a:t>to live strictly “Christian” lives without sin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9" name="Rectangular Callout 5"/>
          <p:cNvSpPr>
            <a:spLocks noChangeArrowheads="1"/>
          </p:cNvSpPr>
          <p:nvPr/>
        </p:nvSpPr>
        <p:spPr bwMode="auto">
          <a:xfrm>
            <a:off x="4648200" y="76200"/>
            <a:ext cx="4267200" cy="1981200"/>
          </a:xfrm>
          <a:prstGeom prst="wedgeRectCallout">
            <a:avLst>
              <a:gd name="adj1" fmla="val -5750"/>
              <a:gd name="adj2" fmla="val -1741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Puritans</a:t>
            </a:r>
            <a:r>
              <a:rPr lang="en-US" sz="24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believed</a:t>
            </a:r>
            <a:r>
              <a:rPr lang="en-US" sz="24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that</a:t>
            </a:r>
            <a:r>
              <a:rPr lang="en-US" sz="2400" b="0">
                <a:latin typeface="Calibri" pitchFamily="34" charset="0"/>
                <a:cs typeface="Calibri" pitchFamily="34" charset="0"/>
              </a:rPr>
              <a:t> </a:t>
            </a:r>
            <a:br>
              <a:rPr lang="en-US" sz="24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the</a:t>
            </a:r>
            <a:r>
              <a:rPr lang="en-US" sz="2400" b="0"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Anglican Church compromise too far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by allowing some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Catholic rituals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ular Callout 5"/>
          <p:cNvSpPr>
            <a:spLocks noChangeArrowheads="1"/>
          </p:cNvSpPr>
          <p:nvPr/>
        </p:nvSpPr>
        <p:spPr bwMode="auto">
          <a:xfrm>
            <a:off x="76200" y="76200"/>
            <a:ext cx="3810000" cy="1981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000" b="0">
                <a:latin typeface="Calibri" pitchFamily="34" charset="0"/>
                <a:cs typeface="Calibri" pitchFamily="34" charset="0"/>
              </a:rPr>
              <a:t>Some radical Puritans were known as </a:t>
            </a:r>
            <a:r>
              <a:rPr lang="en-US" sz="30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Separatists </a:t>
            </a:r>
            <a:r>
              <a:rPr lang="en-US" sz="3000" b="0">
                <a:latin typeface="Calibri" pitchFamily="34" charset="0"/>
                <a:cs typeface="Calibri" pitchFamily="34" charset="0"/>
              </a:rPr>
              <a:t>because of unwillingness to wait for church reforms</a:t>
            </a:r>
          </a:p>
        </p:txBody>
      </p:sp>
      <p:pic>
        <p:nvPicPr>
          <p:cNvPr id="25603" name="Picture 2" descr="http://theevangelicalcalvinist.files.wordpress.com/2009/08/westminsterassemblyportra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8" y="2133600"/>
            <a:ext cx="781526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038600" y="-76200"/>
          <a:ext cx="4724400" cy="3846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57200" y="76200"/>
            <a:ext cx="8161338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Separatists became “Pilgrims” when they formed a joint-stock company, gained a charter,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&amp; created the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Plymouth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colony in America </a:t>
            </a:r>
          </a:p>
        </p:txBody>
      </p:sp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91172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6" descr="http://www.intaglio-fine-art.com/images/tra1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9363" y="3471863"/>
            <a:ext cx="4016375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2" descr="http://www.pilgrimhall.org/images/WebBacon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395413"/>
            <a:ext cx="39703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Mayflower Compact"/>
          <p:cNvPicPr>
            <a:picLocks noChangeAspect="1" noChangeArrowheads="1"/>
          </p:cNvPicPr>
          <p:nvPr/>
        </p:nvPicPr>
        <p:blipFill>
          <a:blip r:embed="rId3" cstate="email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6863" y="2247900"/>
            <a:ext cx="4960937" cy="4540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6" descr="http://upload.wikimedia.org/wikipedia/commons/6/63/Mayflower_Compact_Bradfor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04775"/>
            <a:ext cx="3919538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078288" y="76200"/>
            <a:ext cx="4989512" cy="1981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9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Before landing in America, the Pilgrims created the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Mayflower Compact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agreeing to work together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as a “</a:t>
            </a:r>
            <a:r>
              <a:rPr lang="en-US" sz="3200" b="0" i="1">
                <a:latin typeface="Calibri" pitchFamily="34" charset="0"/>
                <a:cs typeface="Calibri" pitchFamily="34" charset="0"/>
              </a:rPr>
              <a:t>civil body politick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”…</a:t>
            </a:r>
          </a:p>
        </p:txBody>
      </p:sp>
      <p:sp>
        <p:nvSpPr>
          <p:cNvPr id="7" name="Rectangular Callout 5"/>
          <p:cNvSpPr>
            <a:spLocks noChangeArrowheads="1"/>
          </p:cNvSpPr>
          <p:nvPr/>
        </p:nvSpPr>
        <p:spPr bwMode="auto">
          <a:xfrm>
            <a:off x="4078288" y="2133600"/>
            <a:ext cx="50038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9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…The</a:t>
            </a:r>
            <a:r>
              <a:rPr lang="en-US" sz="3200" b="0" i="1">
                <a:latin typeface="Calibri" pitchFamily="34" charset="0"/>
                <a:cs typeface="Calibri" pitchFamily="34" charset="0"/>
              </a:rPr>
              <a:t> Mayflower Compact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was the first example of 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self-government in America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ular Callout 5"/>
          <p:cNvSpPr>
            <a:spLocks noChangeArrowheads="1"/>
          </p:cNvSpPr>
          <p:nvPr/>
        </p:nvSpPr>
        <p:spPr bwMode="auto">
          <a:xfrm>
            <a:off x="609600" y="130175"/>
            <a:ext cx="7848600" cy="8604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When the Pilgrims founded Plymouth in 1620,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they faced disease &amp; hunger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700" y="1162050"/>
            <a:ext cx="7899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76200" y="1143000"/>
            <a:ext cx="46482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CC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The Pilgrims received help from local natives like Squanto &amp; Massasoit…</a:t>
            </a:r>
          </a:p>
        </p:txBody>
      </p:sp>
      <p:pic>
        <p:nvPicPr>
          <p:cNvPr id="7" name="Picture 6" descr="ColonialPilgrimsThanksgivi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2444750"/>
            <a:ext cx="8915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4876800" y="1130300"/>
            <a:ext cx="41148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…and celebrated the first </a:t>
            </a:r>
            <a:r>
              <a:rPr lang="en-US" sz="3200" b="0">
                <a:latin typeface="Calibri" pitchFamily="34" charset="0"/>
                <a:cs typeface="Calibri" pitchFamily="34" charset="0"/>
                <a:hlinkClick r:id="rId5"/>
              </a:rPr>
              <a:t>Thanksgiving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 to honor the local Indians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ular Callout 5"/>
          <p:cNvSpPr>
            <a:spLocks noChangeArrowheads="1"/>
          </p:cNvSpPr>
          <p:nvPr/>
        </p:nvSpPr>
        <p:spPr bwMode="auto">
          <a:xfrm>
            <a:off x="76200" y="130175"/>
            <a:ext cx="8975725" cy="8604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When the Separatist Pilgrims came to America, the Puritans remained within the Church of England</a:t>
            </a:r>
          </a:p>
        </p:txBody>
      </p:sp>
      <p:pic>
        <p:nvPicPr>
          <p:cNvPr id="29699" name="Picture 4" descr="DIVI7233033"/>
          <p:cNvPicPr>
            <a:picLocks noChangeAspect="1" noChangeArrowheads="1"/>
          </p:cNvPicPr>
          <p:nvPr/>
        </p:nvPicPr>
        <p:blipFill>
          <a:blip r:embed="rId3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11250"/>
            <a:ext cx="5697538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714" name="Picture 2" descr="Puritans.  Original artwork for illustration in Look and Learn (issue yet to be identified)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11250"/>
            <a:ext cx="5681663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ular Callout 5"/>
          <p:cNvSpPr>
            <a:spLocks noChangeArrowheads="1"/>
          </p:cNvSpPr>
          <p:nvPr/>
        </p:nvSpPr>
        <p:spPr bwMode="auto">
          <a:xfrm>
            <a:off x="5867400" y="1212850"/>
            <a:ext cx="3184525" cy="282575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DE6FF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But when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the Catholic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King Charles I came to power, Puritans felt the time was right to leave Britain  </a:t>
            </a:r>
          </a:p>
        </p:txBody>
      </p:sp>
      <p:sp>
        <p:nvSpPr>
          <p:cNvPr id="11" name="Rectangular Callout 5"/>
          <p:cNvSpPr>
            <a:spLocks noChangeArrowheads="1"/>
          </p:cNvSpPr>
          <p:nvPr/>
        </p:nvSpPr>
        <p:spPr bwMode="auto">
          <a:xfrm>
            <a:off x="5867400" y="4191000"/>
            <a:ext cx="3184525" cy="24384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CC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In 1630, Puritans arrived in Boston &amp; created the New England colony of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Massachusetts</a:t>
            </a:r>
            <a:endParaRPr lang="en-US" sz="3200" b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20271"/>
          <p:cNvPicPr>
            <a:picLocks noChangeAspect="1" noChangeArrowheads="1"/>
          </p:cNvPicPr>
          <p:nvPr/>
        </p:nvPicPr>
        <p:blipFill>
          <a:blip r:embed="rId3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428750"/>
            <a:ext cx="82232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massbay.jpg image by maggie613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5" y="4143375"/>
            <a:ext cx="40417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ular Callout 5"/>
          <p:cNvSpPr>
            <a:spLocks noChangeArrowheads="1"/>
          </p:cNvSpPr>
          <p:nvPr/>
        </p:nvSpPr>
        <p:spPr bwMode="auto">
          <a:xfrm>
            <a:off x="304800" y="76200"/>
            <a:ext cx="8458200" cy="1219200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FF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  <a:defRPr/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From 1630 to 1640, Puritan leader </a:t>
            </a:r>
            <a:r>
              <a:rPr lang="en-US" sz="3200" b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John Winthrop </a:t>
            </a:r>
            <a:r>
              <a:rPr lang="en-US" sz="3200" b="0">
                <a:latin typeface="Calibri" pitchFamily="34" charset="0"/>
                <a:cs typeface="Calibri" pitchFamily="34" charset="0"/>
              </a:rPr>
              <a:t>led 16,000 Puritans to the Massachusetts Bay colony as part of the “Great Migration”</a:t>
            </a:r>
          </a:p>
        </p:txBody>
      </p:sp>
      <p:pic>
        <p:nvPicPr>
          <p:cNvPr id="9" name="Picture 7" descr="puritans2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763" y="1371600"/>
            <a:ext cx="72802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ular Callout 5"/>
          <p:cNvSpPr>
            <a:spLocks noChangeArrowheads="1"/>
          </p:cNvSpPr>
          <p:nvPr/>
        </p:nvSpPr>
        <p:spPr bwMode="auto">
          <a:xfrm>
            <a:off x="304800" y="5972175"/>
            <a:ext cx="8458200" cy="809625"/>
          </a:xfrm>
          <a:prstGeom prst="wedgeRectCallout">
            <a:avLst>
              <a:gd name="adj1" fmla="val 6343"/>
              <a:gd name="adj2" fmla="val -19676"/>
            </a:avLst>
          </a:prstGeom>
          <a:solidFill>
            <a:srgbClr val="CCFFCC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0" lvl="1" algn="ctr" eaLnBrk="0" hangingPunct="0">
              <a:lnSpc>
                <a:spcPct val="80000"/>
              </a:lnSpc>
            </a:pPr>
            <a:r>
              <a:rPr lang="en-US" sz="3200" b="0">
                <a:latin typeface="Calibri" pitchFamily="34" charset="0"/>
                <a:cs typeface="Calibri" pitchFamily="34" charset="0"/>
              </a:rPr>
              <a:t>John Winthrop wanted to build Boston as a </a:t>
            </a:r>
            <a:br>
              <a:rPr lang="en-US" sz="3200" b="0">
                <a:latin typeface="Calibri" pitchFamily="34" charset="0"/>
                <a:cs typeface="Calibri" pitchFamily="34" charset="0"/>
              </a:rPr>
            </a:br>
            <a:r>
              <a:rPr lang="en-US" sz="3200" b="0">
                <a:latin typeface="Calibri" pitchFamily="34" charset="0"/>
                <a:cs typeface="Calibri" pitchFamily="34" charset="0"/>
              </a:rPr>
              <a:t>“city on a hill” to be a model to other Christians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Brooks PPT Template">
  <a:themeElements>
    <a:clrScheme name="Brooks PPT Template 7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0000CC"/>
      </a:folHlink>
    </a:clrScheme>
    <a:fontScheme name="Brooks PPT Templa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rooks PPT Templat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PPT Templat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PPT Template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536</Words>
  <Application>Microsoft Office PowerPoint</Application>
  <PresentationFormat>On-screen Show (4:3)</PresentationFormat>
  <Paragraphs>58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Brooks PPT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might have caused the hysteria  shown in this image?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Schuster Deirdre</dc:creator>
  <cp:lastModifiedBy>Schuster Deirdre</cp:lastModifiedBy>
  <cp:revision>4</cp:revision>
  <dcterms:modified xsi:type="dcterms:W3CDTF">2017-08-28T18:27:56Z</dcterms:modified>
</cp:coreProperties>
</file>