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91E43C81-9DCC-4A5E-9C80-3CD49F356E8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8BCEAB40-2324-4723-84B0-CA16E673F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12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hyperlink" Target="http://www.internationalrail.com.au/media/140754/benelux_ita.png" TargetMode="External"/><Relationship Id="rId5" Type="http://schemas.openxmlformats.org/officeDocument/2006/relationships/hyperlink" Target="http://www.revistainterforum.com/images/031102ACS.gif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7.png"/><Relationship Id="rId9" Type="http://schemas.openxmlformats.org/officeDocument/2006/relationships/hyperlink" Target="http://www.brigadenapoleon.org/wp-content/uploads/2010/11/apec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Political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4495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Early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066800"/>
            <a:ext cx="4648199" cy="5791200"/>
          </a:xfrm>
        </p:spPr>
        <p:txBody>
          <a:bodyPr/>
          <a:lstStyle/>
          <a:p>
            <a:r>
              <a:rPr lang="en-US" dirty="0" smtClean="0"/>
              <a:t>Organic Theory – Friedrich </a:t>
            </a:r>
            <a:r>
              <a:rPr lang="en-US" dirty="0" err="1" smtClean="0"/>
              <a:t>Ratzel</a:t>
            </a:r>
            <a:r>
              <a:rPr lang="en-US" dirty="0" smtClean="0"/>
              <a:t> – late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 German School</a:t>
            </a:r>
            <a:endParaRPr lang="en-US" dirty="0" smtClean="0"/>
          </a:p>
          <a:p>
            <a:pPr lvl="1"/>
            <a:r>
              <a:rPr lang="en-US" dirty="0" smtClean="0"/>
              <a:t>Turned into field of Geopolitics – nations must expand their land base in order to maintain </a:t>
            </a:r>
            <a:r>
              <a:rPr lang="en-US" dirty="0" smtClean="0"/>
              <a:t>vibrancy</a:t>
            </a:r>
          </a:p>
          <a:p>
            <a:pPr lvl="1"/>
            <a:r>
              <a:rPr lang="en-US" dirty="0" smtClean="0"/>
              <a:t>Territory is the state’s essential, life giving force</a:t>
            </a:r>
            <a:endParaRPr lang="en-US" dirty="0" smtClean="0"/>
          </a:p>
          <a:p>
            <a:pPr lvl="2"/>
            <a:r>
              <a:rPr lang="en-US" dirty="0" smtClean="0"/>
              <a:t>Like organisms that fail to find food supplies, if they do not expand, they die</a:t>
            </a:r>
          </a:p>
          <a:p>
            <a:pPr lvl="1"/>
            <a:r>
              <a:rPr lang="en-US" dirty="0" smtClean="0"/>
              <a:t>Discarded after WWII and Hitler used it to justify his theory of lebensraum “living space”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122" name="Picture 2" descr="http://www.flatrock.org.nz/topics/history/assets/a_stab_in_the_b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524000"/>
            <a:ext cx="3200400" cy="43151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8600"/>
            <a:ext cx="7620000" cy="4038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Heartland Theory – Sir </a:t>
            </a:r>
            <a:r>
              <a:rPr lang="en-US" dirty="0" err="1" smtClean="0"/>
              <a:t>Halford</a:t>
            </a:r>
            <a:r>
              <a:rPr lang="en-US" dirty="0" smtClean="0"/>
              <a:t> Mackinder – early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 British/American School</a:t>
            </a:r>
            <a:endParaRPr lang="en-US" dirty="0" smtClean="0"/>
          </a:p>
          <a:p>
            <a:pPr lvl="1"/>
            <a:r>
              <a:rPr lang="en-US" dirty="0" smtClean="0"/>
              <a:t>Geographical “pivot point” of all human history was in northern and central Asia</a:t>
            </a:r>
          </a:p>
          <a:p>
            <a:pPr lvl="2"/>
            <a:r>
              <a:rPr lang="en-US" dirty="0" smtClean="0"/>
              <a:t>He who rules the heartland, rules the </a:t>
            </a:r>
            <a:r>
              <a:rPr lang="en-US" dirty="0" smtClean="0"/>
              <a:t>world</a:t>
            </a:r>
          </a:p>
          <a:p>
            <a:pPr lvl="2"/>
            <a:r>
              <a:rPr lang="en-US" dirty="0" smtClean="0"/>
              <a:t>Offered suggestion in 1943 to prevent USSR from invading the “inner crescent” or </a:t>
            </a:r>
            <a:r>
              <a:rPr lang="en-US" dirty="0" err="1" smtClean="0"/>
              <a:t>Rimland</a:t>
            </a:r>
            <a:endParaRPr lang="en-US" dirty="0" smtClean="0"/>
          </a:p>
          <a:p>
            <a:pPr lvl="1"/>
            <a:r>
              <a:rPr lang="en-US" dirty="0" smtClean="0"/>
              <a:t>Contemporaries felt oceans provided avenue to conquest, not land</a:t>
            </a:r>
          </a:p>
          <a:p>
            <a:pPr lvl="1"/>
            <a:r>
              <a:rPr lang="en-US" dirty="0" smtClean="0"/>
              <a:t>No historical evidence to support this area as hearth of conquest</a:t>
            </a:r>
          </a:p>
          <a:p>
            <a:r>
              <a:rPr lang="en-US" dirty="0" err="1" smtClean="0"/>
              <a:t>Rimland</a:t>
            </a:r>
            <a:r>
              <a:rPr lang="en-US" dirty="0" smtClean="0"/>
              <a:t> Theory – Nicholas </a:t>
            </a:r>
            <a:r>
              <a:rPr lang="en-US" dirty="0" err="1" smtClean="0"/>
              <a:t>Spykman</a:t>
            </a:r>
            <a:endParaRPr lang="en-US" dirty="0" smtClean="0"/>
          </a:p>
          <a:p>
            <a:pPr lvl="1"/>
            <a:r>
              <a:rPr lang="en-US" dirty="0" smtClean="0"/>
              <a:t>Area around heartland was most important</a:t>
            </a:r>
            <a:endParaRPr lang="en-US" dirty="0"/>
          </a:p>
        </p:txBody>
      </p:sp>
      <p:pic>
        <p:nvPicPr>
          <p:cNvPr id="4098" name="Picture 2" descr="http://geografickyzurnal.bloguje.cz/img/heartland_rimland.jpg"/>
          <p:cNvPicPr>
            <a:picLocks noChangeAspect="1" noChangeArrowheads="1"/>
          </p:cNvPicPr>
          <p:nvPr/>
        </p:nvPicPr>
        <p:blipFill>
          <a:blip r:embed="rId2"/>
          <a:srcRect l="3279" t="3739" b="10407"/>
          <a:stretch>
            <a:fillRect/>
          </a:stretch>
        </p:blipFill>
        <p:spPr bwMode="auto">
          <a:xfrm>
            <a:off x="4648200" y="4343400"/>
            <a:ext cx="4495800" cy="2514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4267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Who rules East Europe </a:t>
            </a:r>
          </a:p>
          <a:p>
            <a:pPr algn="ctr"/>
            <a:r>
              <a:rPr lang="en-US" dirty="0" smtClean="0"/>
              <a:t>commands the Heartland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Who rules the Heartland </a:t>
            </a:r>
          </a:p>
          <a:p>
            <a:pPr algn="ctr"/>
            <a:r>
              <a:rPr lang="en-US" dirty="0" smtClean="0"/>
              <a:t>commands the World Island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Who rules the World Island commands the World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7924801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Current Trends – International Alliances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143000"/>
            <a:ext cx="5943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International Organizations - two or more countries seeking cooperation w/o giving up autonomy or self-determination</a:t>
            </a:r>
          </a:p>
          <a:p>
            <a:pPr lvl="1"/>
            <a:r>
              <a:rPr lang="en-US" dirty="0" smtClean="0"/>
              <a:t>Global - </a:t>
            </a:r>
            <a:r>
              <a:rPr lang="en-US" dirty="0" smtClean="0"/>
              <a:t>UN </a:t>
            </a:r>
            <a:endParaRPr lang="en-US" dirty="0" smtClean="0"/>
          </a:p>
          <a:p>
            <a:pPr lvl="2"/>
            <a:r>
              <a:rPr lang="en-US" dirty="0" smtClean="0"/>
              <a:t>focused on peace and security</a:t>
            </a:r>
          </a:p>
          <a:p>
            <a:pPr lvl="2"/>
            <a:r>
              <a:rPr lang="en-US" dirty="0" smtClean="0"/>
              <a:t>Presents powerful force with collective action (</a:t>
            </a:r>
            <a:r>
              <a:rPr lang="en-US" dirty="0" err="1" smtClean="0"/>
              <a:t>ie</a:t>
            </a:r>
            <a:r>
              <a:rPr lang="en-US" dirty="0" smtClean="0"/>
              <a:t>: economic sanctions)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Regional - NAFTA and Benelux 		 (as well as: ACS, MERCOSUR, ECOWAS, APEC) </a:t>
            </a:r>
            <a:endParaRPr lang="en-US" dirty="0" smtClean="0"/>
          </a:p>
          <a:p>
            <a:pPr lvl="2"/>
            <a:r>
              <a:rPr lang="en-US" dirty="0" smtClean="0"/>
              <a:t>Links </a:t>
            </a:r>
            <a:r>
              <a:rPr lang="en-US" dirty="0" smtClean="0"/>
              <a:t>states economically to </a:t>
            </a:r>
            <a:r>
              <a:rPr lang="en-US" dirty="0" smtClean="0"/>
              <a:t>open borders and promote trade</a:t>
            </a:r>
          </a:p>
          <a:p>
            <a:r>
              <a:rPr lang="en-US" dirty="0" smtClean="0"/>
              <a:t>Supranational Organizations – members give up some state </a:t>
            </a:r>
            <a:r>
              <a:rPr lang="en-US" dirty="0" smtClean="0"/>
              <a:t>sovereignty – over 60 created</a:t>
            </a:r>
            <a:endParaRPr lang="en-US" dirty="0" smtClean="0"/>
          </a:p>
          <a:p>
            <a:pPr lvl="1"/>
            <a:r>
              <a:rPr lang="en-US" dirty="0" smtClean="0"/>
              <a:t>OEEC→</a:t>
            </a:r>
            <a:r>
              <a:rPr lang="en-US" dirty="0" smtClean="0"/>
              <a:t>ECSC → EEC </a:t>
            </a:r>
            <a:r>
              <a:rPr lang="en-US" dirty="0" smtClean="0"/>
              <a:t>→ </a:t>
            </a:r>
            <a:r>
              <a:rPr lang="en-US" dirty="0" smtClean="0"/>
              <a:t>EC → </a:t>
            </a:r>
            <a:r>
              <a:rPr lang="en-US" dirty="0" smtClean="0"/>
              <a:t> </a:t>
            </a:r>
            <a:r>
              <a:rPr lang="en-US" dirty="0" smtClean="0"/>
              <a:t>EU</a:t>
            </a:r>
            <a:endParaRPr lang="en-US" dirty="0" smtClean="0"/>
          </a:p>
          <a:p>
            <a:pPr lvl="2"/>
            <a:r>
              <a:rPr lang="en-US" dirty="0" smtClean="0"/>
              <a:t>Over dozen states, central admin center (Brussels, Belgium) and unified currency (euro)</a:t>
            </a:r>
          </a:p>
        </p:txBody>
      </p:sp>
      <p:pic>
        <p:nvPicPr>
          <p:cNvPr id="3074" name="Picture 2" descr="http://www.un.org/maintenance/un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33600"/>
            <a:ext cx="1493163" cy="1168400"/>
          </a:xfrm>
          <a:prstGeom prst="rect">
            <a:avLst/>
          </a:prstGeom>
          <a:noFill/>
        </p:spPr>
      </p:pic>
      <p:pic>
        <p:nvPicPr>
          <p:cNvPr id="3076" name="Picture 4" descr="Better Trades Naf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352800"/>
            <a:ext cx="1095709" cy="895351"/>
          </a:xfrm>
          <a:prstGeom prst="rect">
            <a:avLst/>
          </a:prstGeom>
          <a:noFill/>
        </p:spPr>
      </p:pic>
      <p:pic>
        <p:nvPicPr>
          <p:cNvPr id="3078" name="Picture 6" descr="http://www.textually.org/tv/archives/images/set3/Eu_flag_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638800"/>
            <a:ext cx="1524000" cy="1015365"/>
          </a:xfrm>
          <a:prstGeom prst="rect">
            <a:avLst/>
          </a:prstGeom>
          <a:noFill/>
        </p:spPr>
      </p:pic>
      <p:pic>
        <p:nvPicPr>
          <p:cNvPr id="4" name="Picture 2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4267200"/>
            <a:ext cx="1209675" cy="257175"/>
          </a:xfrm>
          <a:prstGeom prst="rect">
            <a:avLst/>
          </a:prstGeom>
          <a:noFill/>
        </p:spPr>
      </p:pic>
      <p:pic>
        <p:nvPicPr>
          <p:cNvPr id="5" name="Picture 4" descr="http://www.robertamsterdam.com/venezuela/assets_c/2009/11/091111.mercosur%20logo-thumb-220x20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90800" y="3352800"/>
            <a:ext cx="844550" cy="786439"/>
          </a:xfrm>
          <a:prstGeom prst="rect">
            <a:avLst/>
          </a:prstGeom>
          <a:noFill/>
        </p:spPr>
      </p:pic>
      <p:pic>
        <p:nvPicPr>
          <p:cNvPr id="6" name="Picture 6" descr="http://www.crwflags.com/fotw/images/i/int-ecwa.gif"/>
          <p:cNvPicPr>
            <a:picLocks noChangeAspect="1" noChangeArrowheads="1"/>
          </p:cNvPicPr>
          <p:nvPr/>
        </p:nvPicPr>
        <p:blipFill>
          <a:blip r:embed="rId8"/>
          <a:srcRect l="27273" t="16477" r="29091" b="18068"/>
          <a:stretch>
            <a:fillRect/>
          </a:stretch>
        </p:blipFill>
        <p:spPr bwMode="auto">
          <a:xfrm>
            <a:off x="1752600" y="4572000"/>
            <a:ext cx="685800" cy="685800"/>
          </a:xfrm>
          <a:prstGeom prst="rect">
            <a:avLst/>
          </a:prstGeom>
          <a:noFill/>
        </p:spPr>
      </p:pic>
      <p:pic>
        <p:nvPicPr>
          <p:cNvPr id="3080" name="Picture 8" descr="See full size image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14600" y="4114800"/>
            <a:ext cx="1086212" cy="600076"/>
          </a:xfrm>
          <a:prstGeom prst="rect">
            <a:avLst/>
          </a:prstGeom>
          <a:noFill/>
        </p:spPr>
      </p:pic>
      <p:pic>
        <p:nvPicPr>
          <p:cNvPr id="3082" name="Picture 10" descr="See full 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438400" y="4724400"/>
            <a:ext cx="6096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321" y="762000"/>
            <a:ext cx="6041679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Economic Alliances – member countries have one single thing in common - OPEC</a:t>
            </a:r>
          </a:p>
          <a:p>
            <a:r>
              <a:rPr lang="en-US" dirty="0" smtClean="0"/>
              <a:t>Military Alliances – join together for military purposes – NATO</a:t>
            </a:r>
          </a:p>
          <a:p>
            <a:pPr lvl="1"/>
            <a:r>
              <a:rPr lang="en-US" dirty="0" smtClean="0"/>
              <a:t>allow other members to establish bases within territories</a:t>
            </a:r>
          </a:p>
          <a:p>
            <a:r>
              <a:rPr lang="en-US" dirty="0" smtClean="0"/>
              <a:t>Confederations – CIS – former Soviet Union states – common economic and administrative needs</a:t>
            </a:r>
          </a:p>
          <a:p>
            <a:r>
              <a:rPr lang="en-US" dirty="0" smtClean="0"/>
              <a:t>East/West Divide </a:t>
            </a:r>
          </a:p>
          <a:p>
            <a:pPr lvl="1"/>
            <a:r>
              <a:rPr lang="en-US" dirty="0" smtClean="0"/>
              <a:t>Cold War era (communist/free market) </a:t>
            </a:r>
          </a:p>
          <a:p>
            <a:r>
              <a:rPr lang="en-US" dirty="0" smtClean="0"/>
              <a:t>North/South Divide</a:t>
            </a:r>
          </a:p>
          <a:p>
            <a:pPr lvl="1"/>
            <a:r>
              <a:rPr lang="en-US" dirty="0" smtClean="0"/>
              <a:t>vs. Post Cold War era (wealthy Europe and North America/poor Africa, Asia and Latin America)</a:t>
            </a:r>
          </a:p>
          <a:p>
            <a:endParaRPr lang="en-US" dirty="0"/>
          </a:p>
        </p:txBody>
      </p:sp>
      <p:pic>
        <p:nvPicPr>
          <p:cNvPr id="2050" name="Picture 2" descr="http://upload.wikimedia.org/wikipedia/de/thumb/3/3f/OPEC_Logo.svg/627px-OPEC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1442303" cy="1377894"/>
          </a:xfrm>
          <a:prstGeom prst="rect">
            <a:avLst/>
          </a:prstGeom>
          <a:noFill/>
        </p:spPr>
      </p:pic>
      <p:pic>
        <p:nvPicPr>
          <p:cNvPr id="2052" name="Picture 4" descr="http://libertypundits.net/wp-content/uploads/2010/07/nato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133600"/>
            <a:ext cx="1254125" cy="1254125"/>
          </a:xfrm>
          <a:prstGeom prst="rect">
            <a:avLst/>
          </a:prstGeom>
          <a:noFill/>
        </p:spPr>
      </p:pic>
      <p:pic>
        <p:nvPicPr>
          <p:cNvPr id="2054" name="Picture 6" descr="http://www.mapsofworld.com/images/world-countries-flags/cis-flag.gif"/>
          <p:cNvPicPr>
            <a:picLocks noChangeAspect="1" noChangeArrowheads="1"/>
          </p:cNvPicPr>
          <p:nvPr/>
        </p:nvPicPr>
        <p:blipFill>
          <a:blip r:embed="rId4"/>
          <a:srcRect l="7111" t="13143" r="7556" b="13714"/>
          <a:stretch>
            <a:fillRect/>
          </a:stretch>
        </p:blipFill>
        <p:spPr bwMode="auto">
          <a:xfrm>
            <a:off x="1295400" y="3886200"/>
            <a:ext cx="18288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5105400" cy="4373563"/>
          </a:xfrm>
        </p:spPr>
        <p:txBody>
          <a:bodyPr/>
          <a:lstStyle/>
          <a:p>
            <a:r>
              <a:rPr lang="en-US" dirty="0" smtClean="0"/>
              <a:t>Space ownership  </a:t>
            </a:r>
          </a:p>
          <a:p>
            <a:pPr lvl="1"/>
            <a:r>
              <a:rPr lang="en-US" dirty="0" smtClean="0"/>
              <a:t>historically a volatile issue</a:t>
            </a:r>
          </a:p>
          <a:p>
            <a:r>
              <a:rPr lang="en-US" dirty="0" smtClean="0"/>
              <a:t>All scales</a:t>
            </a:r>
          </a:p>
          <a:p>
            <a:pPr lvl="1"/>
            <a:r>
              <a:rPr lang="en-US" dirty="0" smtClean="0"/>
              <a:t>Local – areas seceding from city</a:t>
            </a:r>
          </a:p>
          <a:p>
            <a:pPr lvl="1"/>
            <a:r>
              <a:rPr lang="en-US" dirty="0" smtClean="0"/>
              <a:t>National – conflict over island ownership (Spain and Morocco over </a:t>
            </a:r>
            <a:r>
              <a:rPr lang="en-US" dirty="0" err="1" smtClean="0"/>
              <a:t>Perejil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Global – debate over regulation of environment</a:t>
            </a:r>
            <a:endParaRPr lang="en-US" dirty="0"/>
          </a:p>
        </p:txBody>
      </p:sp>
      <p:pic>
        <p:nvPicPr>
          <p:cNvPr id="1028" name="Picture 4" descr="http://image.absoluteastronomy.com/images/encyclopediaimages/p/pe/perejil-neutr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1000" y="4937579"/>
            <a:ext cx="3683000" cy="1920421"/>
          </a:xfrm>
          <a:prstGeom prst="rect">
            <a:avLst/>
          </a:prstGeom>
          <a:noFill/>
        </p:spPr>
      </p:pic>
      <p:pic>
        <p:nvPicPr>
          <p:cNvPr id="1030" name="Picture 6" descr="http://media.thestar.topscms.com/images/1a/a7/01b63f754cee9465e16b5c5e106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667000"/>
            <a:ext cx="3048000" cy="2258697"/>
          </a:xfrm>
          <a:prstGeom prst="rect">
            <a:avLst/>
          </a:prstGeom>
          <a:noFill/>
        </p:spPr>
      </p:pic>
      <p:pic>
        <p:nvPicPr>
          <p:cNvPr id="1032" name="Picture 8" descr="http://1.bp.blogspot.com/_YGLQQZTHoU0/Szq4mRXvx-I/AAAAAAAAK9g/jVDXI7D53Sk/s400/secession-carto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9799" y="0"/>
            <a:ext cx="3344201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missions to defeat extremists produce support in short term, but may weaken the state when they are unable to defeat extremists</a:t>
            </a:r>
          </a:p>
          <a:p>
            <a:r>
              <a:rPr lang="en-US" dirty="0" smtClean="0"/>
              <a:t>Christian fundamentalist Timothy McVeigh, airplane bombing in Lockerbie, Scotland, World Trade Center bombing</a:t>
            </a:r>
          </a:p>
          <a:p>
            <a:r>
              <a:rPr lang="en-US" dirty="0" smtClean="0"/>
              <a:t>Globalization creates geography that does not mirror state maps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Symphony</Template>
  <TotalTime>121</TotalTime>
  <Words>389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Symphony</vt:lpstr>
      <vt:lpstr>International Political Geography</vt:lpstr>
      <vt:lpstr>Early Theories</vt:lpstr>
      <vt:lpstr>Slide 3</vt:lpstr>
      <vt:lpstr>Current Trends – International Alliances</vt:lpstr>
      <vt:lpstr>Slide 5</vt:lpstr>
      <vt:lpstr>Spatial Conflict</vt:lpstr>
      <vt:lpstr>Terrorism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Political Geography</dc:title>
  <dc:creator>Deirdre</dc:creator>
  <cp:lastModifiedBy>Deirdre</cp:lastModifiedBy>
  <cp:revision>16</cp:revision>
  <dcterms:created xsi:type="dcterms:W3CDTF">2011-01-04T20:37:54Z</dcterms:created>
  <dcterms:modified xsi:type="dcterms:W3CDTF">2011-01-04T22:52:22Z</dcterms:modified>
</cp:coreProperties>
</file>