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45" d="100"/>
          <a:sy n="45" d="100"/>
        </p:scale>
        <p:origin x="-12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>Epidemiologic </a:t>
            </a:r>
            <a:r>
              <a:rPr lang="en-US" dirty="0"/>
              <a:t>Transition Model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Stage 3 &amp; 4?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3000" dirty="0"/>
              <a:t>Stage of degenerative diseases and human created diseases </a:t>
            </a:r>
          </a:p>
          <a:p>
            <a:r>
              <a:rPr lang="en-US" sz="3000" dirty="0"/>
              <a:t>•Characterized by a decrease in deaths from infectious diseases and an increase in chronic disorders associated with aging </a:t>
            </a:r>
          </a:p>
          <a:p>
            <a:r>
              <a:rPr lang="en-US" sz="3000" dirty="0"/>
              <a:t>•Two most important in this stage are heart disease (cardiovascular) and cancer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sz="2800" dirty="0"/>
          </a:p>
          <a:p>
            <a:r>
              <a:rPr lang="en-US" sz="2800" dirty="0"/>
              <a:t>Stage 4 is an extension of stage 3 </a:t>
            </a:r>
          </a:p>
          <a:p>
            <a:r>
              <a:rPr lang="en-US" sz="2800" dirty="0"/>
              <a:t>•Delay of degenerative diseases because of operations, medicine, better/preventive diets,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there a Stage 5?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828800"/>
            <a:ext cx="8825659" cy="467832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sz="2800" dirty="0"/>
          </a:p>
          <a:p>
            <a:r>
              <a:rPr lang="en-US" sz="2800" dirty="0"/>
              <a:t>Some argue that infectious and parasitic diseases are reemerging ; others just see it as a setback </a:t>
            </a:r>
          </a:p>
          <a:p>
            <a:r>
              <a:rPr lang="en-US" sz="2800" dirty="0"/>
              <a:t>•Reasons for this emergence: </a:t>
            </a:r>
          </a:p>
          <a:p>
            <a:r>
              <a:rPr lang="en-US" sz="2800" dirty="0"/>
              <a:t>1. Evolution- microbes are immune to antibiotics, etc. </a:t>
            </a:r>
          </a:p>
          <a:p>
            <a:r>
              <a:rPr lang="en-US" sz="2800" dirty="0"/>
              <a:t>2. Poverty- disease like TB are largely controlled in countries like US but still causing many deaths in less-developed countries </a:t>
            </a:r>
          </a:p>
          <a:p>
            <a:r>
              <a:rPr lang="en-US" sz="2800" dirty="0"/>
              <a:t>3. Travel-disease diffusion (ex. SARS from China) </a:t>
            </a:r>
          </a:p>
        </p:txBody>
      </p:sp>
    </p:spTree>
    <p:extLst>
      <p:ext uri="{BB962C8B-B14F-4D97-AF65-F5344CB8AC3E}">
        <p14:creationId xmlns:p14="http://schemas.microsoft.com/office/powerpoint/2010/main" val="35830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•</a:t>
            </a:r>
            <a:r>
              <a:rPr lang="en-US" dirty="0"/>
              <a:t>Chronic diseases: </a:t>
            </a:r>
          </a:p>
          <a:p>
            <a:r>
              <a:rPr lang="en-US" dirty="0"/>
              <a:t>•Infectious diseases: </a:t>
            </a:r>
          </a:p>
          <a:p>
            <a:r>
              <a:rPr lang="en-US" dirty="0"/>
              <a:t>•Genetic diseases: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the epidemiologic transition?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Distinctive cases of death in each stage of the demographic trans. model </a:t>
            </a:r>
          </a:p>
          <a:p>
            <a:r>
              <a:rPr lang="en-US" sz="2800" dirty="0"/>
              <a:t>•Comes from epidemiology (branch of medical science concerned with the incidence, distribution and control of diseases that affect large numbers of people)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Epidemiologists rely heavily on geographic concepts like scale and connectivity because control of an epidemic comes from understanding distinctive distribution and method of diffusion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530529"/>
            <a:ext cx="8891949" cy="61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629280"/>
            <a:ext cx="8304738" cy="62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stage 1 of the ETM?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26512"/>
            <a:ext cx="8825659" cy="4731488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sz="3300" dirty="0"/>
          </a:p>
          <a:p>
            <a:r>
              <a:rPr lang="en-US" sz="3300" dirty="0"/>
              <a:t>Defined by Abel </a:t>
            </a:r>
            <a:r>
              <a:rPr lang="en-US" sz="3300" dirty="0" err="1"/>
              <a:t>Omran</a:t>
            </a:r>
            <a:r>
              <a:rPr lang="en-US" sz="3300" dirty="0"/>
              <a:t> in 1971 </a:t>
            </a:r>
          </a:p>
          <a:p>
            <a:r>
              <a:rPr lang="en-US" sz="3300" dirty="0"/>
              <a:t>•Known as stage of pestilence and famine </a:t>
            </a:r>
          </a:p>
          <a:p>
            <a:r>
              <a:rPr lang="en-US" sz="3300" dirty="0"/>
              <a:t>•Infections, parasitic diseases, accidents, animal and human attacks were principal causes of human death </a:t>
            </a:r>
          </a:p>
          <a:p>
            <a:r>
              <a:rPr lang="en-US" sz="3300" dirty="0"/>
              <a:t>•T. Malthus called these “natural checks” on the growth of human population in stage 1 of </a:t>
            </a:r>
            <a:r>
              <a:rPr lang="en-US" sz="3600" dirty="0"/>
              <a:t>the demographic transition model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679944"/>
            <a:ext cx="8825659" cy="433985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sz="3100" dirty="0"/>
          </a:p>
          <a:p>
            <a:r>
              <a:rPr lang="en-US" sz="3100" dirty="0"/>
              <a:t>The Black Plague is stage 1 </a:t>
            </a:r>
          </a:p>
          <a:p>
            <a:r>
              <a:rPr lang="en-US" sz="3100" dirty="0"/>
              <a:t>•Example of disease diffusion </a:t>
            </a:r>
          </a:p>
          <a:p>
            <a:r>
              <a:rPr lang="en-US" sz="3100" dirty="0"/>
              <a:t>•Said to have started in Kyrgyzstan and brought by a Tatar army when it attacked an Italian trade outpost in present day Ukraine </a:t>
            </a:r>
          </a:p>
          <a:p>
            <a:r>
              <a:rPr lang="en-US" sz="3100" dirty="0"/>
              <a:t>•Retreating Italians brought the infected rats on their ships to other European coastal cities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in Stage 2?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041451"/>
            <a:ext cx="8825659" cy="4508205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3200" dirty="0"/>
              <a:t>Called stage of receding pandemics (disease that occurs over a wide geographic area and affects a very high proportion of the population) </a:t>
            </a:r>
          </a:p>
          <a:p>
            <a:r>
              <a:rPr lang="en-US" sz="3200" dirty="0"/>
              <a:t>•I.E. Outbreak of cholera in crowded poor sanitized cities of the Industrial Rev. </a:t>
            </a:r>
          </a:p>
          <a:p>
            <a:r>
              <a:rPr lang="en-US" sz="3200" dirty="0"/>
              <a:t>•1832: NYC lost 500,000 to cholera </a:t>
            </a:r>
          </a:p>
          <a:p>
            <a:r>
              <a:rPr lang="en-US" sz="3200" dirty="0"/>
              <a:t>•John Snow is known for mapping out and linking cholera source during a Great Britain outbreak to contaminated drinking water and showed that the poor were not being punished for “their sins”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Cholera was eradicated in the late 19th century however it reappeared a century later in growing cities of less developed countries as they moved into stage 2 of the DTM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479</TotalTime>
  <Words>461</Words>
  <Application>Microsoft Office PowerPoint</Application>
  <PresentationFormat>Custom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 Boardroom</vt:lpstr>
      <vt:lpstr>  Epidemiologic Transition Model </vt:lpstr>
      <vt:lpstr>What is the epidemiologic transition? </vt:lpstr>
      <vt:lpstr>PowerPoint Presentation</vt:lpstr>
      <vt:lpstr>PowerPoint Presentation</vt:lpstr>
      <vt:lpstr>PowerPoint Presentation</vt:lpstr>
      <vt:lpstr>What is stage 1 of the ETM? </vt:lpstr>
      <vt:lpstr>PowerPoint Presentation</vt:lpstr>
      <vt:lpstr>What is in Stage 2? </vt:lpstr>
      <vt:lpstr>PowerPoint Presentation</vt:lpstr>
      <vt:lpstr>What is Stage 3 &amp; 4? </vt:lpstr>
      <vt:lpstr>PowerPoint Presentation</vt:lpstr>
      <vt:lpstr>Is there a Stage 5? </vt:lpstr>
      <vt:lpstr>Vocabulary: </vt:lpstr>
    </vt:vector>
  </TitlesOfParts>
  <Company>PCSB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Epidemiologic Transition Model</dc:title>
  <dc:creator>Schuster Deirdre</dc:creator>
  <cp:lastModifiedBy>Schuster Deirdre</cp:lastModifiedBy>
  <cp:revision>4</cp:revision>
  <dcterms:created xsi:type="dcterms:W3CDTF">2016-10-24T10:58:57Z</dcterms:created>
  <dcterms:modified xsi:type="dcterms:W3CDTF">2016-10-24T19:04:03Z</dcterms:modified>
</cp:coreProperties>
</file>