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8" r:id="rId12"/>
    <p:sldId id="270" r:id="rId13"/>
    <p:sldId id="271" r:id="rId14"/>
    <p:sldId id="267" r:id="rId15"/>
    <p:sldId id="265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A4EDB-AF66-4F46-9769-AAD1351E220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EAE49-FF1B-6841-9549-B8CD7617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6DF18A4-9275-C14F-A271-3348D53A1903}" type="slidenum">
              <a:rPr lang="en-GB" sz="1200">
                <a:latin typeface="Times New Roman" charset="0"/>
              </a:rPr>
              <a:pPr/>
              <a:t>9</a:t>
            </a:fld>
            <a:endParaRPr lang="en-GB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Show picture first and ask for ideas about what the problem might be. Introduce and explain – encourage note taking at this stage in brief bullet points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fld id="{5AA0BF60-C8D0-DC40-AD4A-3B28B542910E}" type="slidenum">
              <a:rPr lang="en-GB" sz="1200">
                <a:solidFill>
                  <a:srgbClr val="FFFF00"/>
                </a:solidFill>
                <a:latin typeface="Comic Sans MS" charset="0"/>
                <a:cs typeface="Arial" charset="0"/>
              </a:rPr>
              <a:pPr eaLnBrk="1" hangingPunct="1"/>
              <a:t>12</a:t>
            </a:fld>
            <a:endParaRPr lang="en-GB" sz="1200">
              <a:solidFill>
                <a:srgbClr val="FFFF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fld id="{164D5DF4-1779-8340-A365-F948C7FDB57F}" type="slidenum">
              <a:rPr lang="en-GB" sz="1200">
                <a:solidFill>
                  <a:srgbClr val="FFFF00"/>
                </a:solidFill>
                <a:latin typeface="Comic Sans MS" charset="0"/>
                <a:cs typeface="Arial" charset="0"/>
              </a:rPr>
              <a:pPr eaLnBrk="1" hangingPunct="1"/>
              <a:t>13</a:t>
            </a:fld>
            <a:endParaRPr lang="en-GB" sz="1200">
              <a:solidFill>
                <a:srgbClr val="FFFF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Photos © 2007 Jupiterimages Corporation</a:t>
            </a:r>
          </a:p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ChineseSeedDrill1637.jpg" TargetMode="External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Agricultural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There are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6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8" y="5084679"/>
            <a:ext cx="5492750" cy="1467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1" y="1751264"/>
            <a:ext cx="5063457" cy="5106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 – 15th and 18th century</a:t>
            </a:r>
          </a:p>
          <a:p>
            <a:r>
              <a:rPr lang="en-US" dirty="0" smtClean="0"/>
              <a:t>Innovation and Change</a:t>
            </a:r>
          </a:p>
          <a:p>
            <a:pPr lvl="1"/>
            <a:r>
              <a:rPr lang="en-US" dirty="0" smtClean="0"/>
              <a:t>Machinery (seed drill) </a:t>
            </a:r>
          </a:p>
          <a:p>
            <a:pPr lvl="1"/>
            <a:r>
              <a:rPr lang="en-US" dirty="0" smtClean="0"/>
              <a:t>Selective Breeding</a:t>
            </a:r>
          </a:p>
          <a:p>
            <a:pPr lvl="2"/>
            <a:r>
              <a:rPr lang="en-US" dirty="0" smtClean="0"/>
              <a:t>Farmers can select the best individuals to breed from in order to produce the biggest, healthiest offspring</a:t>
            </a:r>
          </a:p>
          <a:p>
            <a:pPr lvl="1"/>
            <a:endParaRPr lang="en-US" dirty="0"/>
          </a:p>
          <a:p>
            <a:r>
              <a:rPr lang="en-US" dirty="0" smtClean="0"/>
              <a:t>Enclosure Movement</a:t>
            </a:r>
          </a:p>
          <a:p>
            <a:pPr lvl="1"/>
            <a:r>
              <a:rPr lang="en-US" dirty="0" smtClean="0"/>
              <a:t>Open fields divided up; hedges and fences</a:t>
            </a:r>
          </a:p>
          <a:p>
            <a:pPr lvl="1"/>
            <a:r>
              <a:rPr lang="en-US" dirty="0" smtClean="0"/>
              <a:t>No more common land</a:t>
            </a:r>
            <a:endParaRPr lang="en-US" dirty="0"/>
          </a:p>
        </p:txBody>
      </p:sp>
      <p:pic>
        <p:nvPicPr>
          <p:cNvPr id="4" name="Picture 21" descr="34819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48" y="3213218"/>
            <a:ext cx="3728370" cy="17434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04" y="1671054"/>
            <a:ext cx="2636921" cy="13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5576888" y="2828925"/>
            <a:ext cx="2667000" cy="2590800"/>
          </a:xfrm>
          <a:prstGeom prst="ellipse">
            <a:avLst/>
          </a:prstGeom>
          <a:solidFill>
            <a:srgbClr val="FFFF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6934200" y="275272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562600" y="40481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 rot="-2495552">
            <a:off x="6934200" y="33623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FF"/>
                </a:solidFill>
                <a:latin typeface="Arial" charset="0"/>
                <a:cs typeface="Arial" charset="0"/>
              </a:rPr>
              <a:t>Turnips</a:t>
            </a:r>
            <a:endParaRPr lang="en-GB" sz="20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 rot="2390581">
            <a:off x="7010400" y="4429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FF"/>
                </a:solidFill>
                <a:latin typeface="Arial" charset="0"/>
                <a:cs typeface="Arial" charset="0"/>
              </a:rPr>
              <a:t>Barley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 rot="-2441187">
            <a:off x="5943600" y="4352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FF"/>
                </a:solidFill>
                <a:latin typeface="Arial" charset="0"/>
                <a:cs typeface="Arial" charset="0"/>
              </a:rPr>
              <a:t>Clover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 rot="2507835">
            <a:off x="5943600" y="3438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FF"/>
                </a:solidFill>
                <a:latin typeface="Arial" charset="0"/>
                <a:cs typeface="Arial" charset="0"/>
              </a:rPr>
              <a:t>Wheat</a:t>
            </a:r>
            <a:endParaRPr lang="en-GB" sz="20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 rot="2551671">
            <a:off x="5181600" y="50387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66"/>
                </a:solidFill>
                <a:latin typeface="Arial" charset="0"/>
                <a:cs typeface="Arial" charset="0"/>
              </a:rPr>
              <a:t>Year 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 rot="-2822783">
            <a:off x="7551738" y="4878387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66"/>
                </a:solidFill>
                <a:latin typeface="Arial" charset="0"/>
                <a:cs typeface="Arial" charset="0"/>
              </a:rPr>
              <a:t>Year 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 rot="3047968">
            <a:off x="7589838" y="301148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66"/>
                </a:solidFill>
                <a:latin typeface="Arial" charset="0"/>
                <a:cs typeface="Arial" charset="0"/>
              </a:rPr>
              <a:t>Year 2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 rot="-2484344">
            <a:off x="5257800" y="26765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66"/>
                </a:solidFill>
                <a:latin typeface="Arial" charset="0"/>
                <a:cs typeface="Arial" charset="0"/>
              </a:rPr>
              <a:t>Year 1</a:t>
            </a:r>
          </a:p>
        </p:txBody>
      </p:sp>
      <p:sp>
        <p:nvSpPr>
          <p:cNvPr id="17421" name="Text Box 41"/>
          <p:cNvSpPr txBox="1">
            <a:spLocks noChangeArrowheads="1"/>
          </p:cNvSpPr>
          <p:nvPr/>
        </p:nvSpPr>
        <p:spPr bwMode="auto">
          <a:xfrm>
            <a:off x="288135" y="600577"/>
            <a:ext cx="8497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000066"/>
                </a:solidFill>
                <a:latin typeface="Arial" charset="0"/>
                <a:cs typeface="Arial" charset="0"/>
              </a:rPr>
              <a:t>Many farmers sought to improve their </a:t>
            </a:r>
            <a:r>
              <a:rPr lang="en-GB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crop yields</a:t>
            </a:r>
            <a:r>
              <a:rPr lang="en-GB" sz="2000" dirty="0">
                <a:solidFill>
                  <a:srgbClr val="000066"/>
                </a:solidFill>
                <a:latin typeface="Arial" charset="0"/>
                <a:cs typeface="Arial" charset="0"/>
              </a:rPr>
              <a:t>. To do this, they improved the soil by muck spreading, adding lime or planting crops which put nitrogen back into the ground.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58775" y="2276475"/>
            <a:ext cx="4537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8C000"/>
                </a:solidFill>
                <a:latin typeface="Arial" charset="0"/>
                <a:cs typeface="Arial" charset="0"/>
              </a:rPr>
              <a:t>Fodder</a:t>
            </a:r>
            <a:r>
              <a:rPr lang="en-GB" dirty="0">
                <a:solidFill>
                  <a:srgbClr val="F8C000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crops, such as turnips and clover, were grown. These helped restore the soil’s fertility, so there was no longer any need to leave the land </a:t>
            </a:r>
            <a:r>
              <a:rPr lang="en-GB" b="1" dirty="0">
                <a:solidFill>
                  <a:srgbClr val="F8C000"/>
                </a:solidFill>
                <a:latin typeface="Arial" charset="0"/>
                <a:cs typeface="Arial" charset="0"/>
              </a:rPr>
              <a:t>fallow</a:t>
            </a:r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358775" y="4365625"/>
            <a:ext cx="4645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These new crops could be fed to livestock, allowing animals to be kept over the winter, rather than being slaughtered in the autumn.</a:t>
            </a:r>
          </a:p>
        </p:txBody>
      </p:sp>
      <p:sp>
        <p:nvSpPr>
          <p:cNvPr id="9233" name="Rectangle 46"/>
          <p:cNvSpPr>
            <a:spLocks noGrp="1" noChangeArrowheads="1"/>
          </p:cNvSpPr>
          <p:nvPr>
            <p:ph type="title"/>
          </p:nvPr>
        </p:nvSpPr>
        <p:spPr>
          <a:xfrm>
            <a:off x="457200" y="5347"/>
            <a:ext cx="82296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Crops – what changed?</a:t>
            </a:r>
          </a:p>
        </p:txBody>
      </p:sp>
    </p:spTree>
    <p:extLst>
      <p:ext uri="{BB962C8B-B14F-4D97-AF65-F5344CB8AC3E}">
        <p14:creationId xmlns:p14="http://schemas.microsoft.com/office/powerpoint/2010/main" val="2758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nimBg="1"/>
      <p:bldP spid="5145" grpId="0" animBg="1"/>
      <p:bldP spid="5146" grpId="0" animBg="1"/>
      <p:bldP spid="5147" grpId="0"/>
      <p:bldP spid="5148" grpId="0"/>
      <p:bldP spid="5149" grpId="0"/>
      <p:bldP spid="5150" grpId="0"/>
      <p:bldP spid="5156" grpId="0"/>
      <p:bldP spid="5157" grpId="0"/>
      <p:bldP spid="5158" grpId="0"/>
      <p:bldP spid="5159" grpId="0"/>
      <p:bldP spid="5162" grpId="0"/>
      <p:bldP spid="5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8775" y="6097922"/>
            <a:ext cx="860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Farming was far more productive if the conditions were ideal.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58775" y="3253623"/>
            <a:ext cx="5689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Enclosure allowed farmers to </a:t>
            </a:r>
            <a:r>
              <a:rPr lang="en-GB" b="1" dirty="0">
                <a:solidFill>
                  <a:schemeClr val="accent1"/>
                </a:solidFill>
                <a:latin typeface="Arial" charset="0"/>
                <a:cs typeface="Arial" charset="0"/>
              </a:rPr>
              <a:t>specialize</a:t>
            </a:r>
            <a:r>
              <a:rPr lang="en-GB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in the crops or animals best suited to their local climate, soil and terrain. </a:t>
            </a:r>
          </a:p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For example, the flat fertile land in East Anglia was ideal for wheat; fruit trees flourished best in Kent, while the hills of Wales were great for sheep farming.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158248" y="1701048"/>
            <a:ext cx="8064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Before 1750, most people were </a:t>
            </a:r>
            <a:r>
              <a:rPr lang="en-GB" b="1" dirty="0">
                <a:solidFill>
                  <a:srgbClr val="F8C000"/>
                </a:solidFill>
                <a:latin typeface="Arial" charset="0"/>
                <a:cs typeface="Arial" charset="0"/>
              </a:rPr>
              <a:t>subsistenc</a:t>
            </a:r>
            <a:r>
              <a:rPr lang="en-GB" b="1" dirty="0">
                <a:solidFill>
                  <a:srgbClr val="FFFFFF"/>
                </a:solidFill>
                <a:latin typeface="Arial" charset="0"/>
                <a:cs typeface="Arial" charset="0"/>
              </a:rPr>
              <a:t>e farmers</a:t>
            </a:r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. This means that they produced only what they needed to survive. Across Britain, families each grew a little corn, some root vegetables and kept a few animals.</a:t>
            </a:r>
          </a:p>
        </p:txBody>
      </p:sp>
      <p:pic>
        <p:nvPicPr>
          <p:cNvPr id="14349" name="Picture 13" descr="crop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253623"/>
            <a:ext cx="30241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ea typeface="+mj-ea"/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30024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Rectangle 1037"/>
          <p:cNvSpPr>
            <a:spLocks noChangeArrowheads="1"/>
          </p:cNvSpPr>
          <p:nvPr/>
        </p:nvSpPr>
        <p:spPr bwMode="auto">
          <a:xfrm>
            <a:off x="4356100" y="4581525"/>
            <a:ext cx="4068763" cy="1152525"/>
          </a:xfrm>
          <a:prstGeom prst="rect">
            <a:avLst/>
          </a:prstGeom>
          <a:solidFill>
            <a:srgbClr val="DCE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539750" y="1089025"/>
            <a:ext cx="3911600" cy="1187450"/>
          </a:xfrm>
          <a:prstGeom prst="rect">
            <a:avLst/>
          </a:prstGeom>
          <a:solidFill>
            <a:srgbClr val="DCE9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  <a:latin typeface="Arial" charset="0"/>
                <a:cs typeface="Arial" charset="0"/>
              </a:rPr>
              <a:t>Before 1750, farming was done by hand, with horses pulling ploughs and carts.</a:t>
            </a:r>
            <a:endParaRPr lang="en-GB" u="sng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1990" name="Text Box 1030"/>
          <p:cNvSpPr txBox="1">
            <a:spLocks noChangeArrowheads="1"/>
          </p:cNvSpPr>
          <p:nvPr/>
        </p:nvSpPr>
        <p:spPr bwMode="auto">
          <a:xfrm>
            <a:off x="358775" y="3176588"/>
            <a:ext cx="7777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With the growth of the iron industry, new, heavy duty tools could be </a:t>
            </a:r>
            <a:r>
              <a:rPr lang="en-GB" b="1" dirty="0">
                <a:solidFill>
                  <a:srgbClr val="F8C000"/>
                </a:solidFill>
                <a:latin typeface="Arial" charset="0"/>
                <a:cs typeface="Arial" charset="0"/>
              </a:rPr>
              <a:t>mass produced</a:t>
            </a:r>
            <a:r>
              <a:rPr lang="en-GB" dirty="0">
                <a:solidFill>
                  <a:srgbClr val="000066"/>
                </a:solidFill>
                <a:latin typeface="Arial" charset="0"/>
                <a:cs typeface="Arial" charset="0"/>
              </a:rPr>
              <a:t>. </a:t>
            </a:r>
            <a:endParaRPr lang="en-GB" u="sng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1991" name="Text Box 1031"/>
          <p:cNvSpPr txBox="1">
            <a:spLocks noChangeArrowheads="1"/>
          </p:cNvSpPr>
          <p:nvPr/>
        </p:nvSpPr>
        <p:spPr bwMode="auto">
          <a:xfrm>
            <a:off x="4895850" y="4545013"/>
            <a:ext cx="370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  <a:latin typeface="Arial" charset="0"/>
                <a:cs typeface="Arial" charset="0"/>
              </a:rPr>
              <a:t>New machines were invented for activities such as </a:t>
            </a:r>
            <a:r>
              <a:rPr lang="en-GB" b="1">
                <a:solidFill>
                  <a:srgbClr val="FF6600"/>
                </a:solidFill>
                <a:latin typeface="Arial" charset="0"/>
                <a:cs typeface="Arial" charset="0"/>
              </a:rPr>
              <a:t>threshing corn</a:t>
            </a:r>
            <a:r>
              <a:rPr lang="en-GB">
                <a:solidFill>
                  <a:srgbClr val="000066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295" name="Rectangle 103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ea typeface="+mj-ea"/>
              </a:rPr>
              <a:t>New machinery</a:t>
            </a:r>
          </a:p>
        </p:txBody>
      </p:sp>
      <p:pic>
        <p:nvPicPr>
          <p:cNvPr id="20487" name="Picture 1035" descr="348178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3421062" cy="2287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036" descr="348177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89400"/>
            <a:ext cx="3708400" cy="2471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06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1990" grpId="0"/>
      <p:bldP spid="419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://upload.wikimedia.org/wikipedia/commons/thumb/7/72/ChineseSeedDrill1637.jpg/220px-ChineseSeedDrill163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24" y="2219158"/>
            <a:ext cx="3148676" cy="45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28700" y="60452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FFFF"/>
                </a:solidFill>
              </a:rPr>
              <a:t>Seed drill, China 1637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420" y="219216"/>
            <a:ext cx="89835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Note:  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Many of these practices were used in other places in the world prior to European use 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(not that we are Eurocentric or anything)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21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53" y="1751264"/>
            <a:ext cx="8230186" cy="4759158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Agricultural Revolution ----19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Century</a:t>
            </a:r>
          </a:p>
          <a:p>
            <a:r>
              <a:rPr lang="en-US" dirty="0" smtClean="0"/>
              <a:t>Increased yields = more food</a:t>
            </a:r>
          </a:p>
          <a:p>
            <a:pPr lvl="1"/>
            <a:r>
              <a:rPr lang="en-US" dirty="0" smtClean="0"/>
              <a:t>Land reforms, loans, distribution systems</a:t>
            </a:r>
          </a:p>
          <a:p>
            <a:r>
              <a:rPr lang="en-US" dirty="0" smtClean="0"/>
              <a:t>Biotechnology = new, “improved” varieties of grains</a:t>
            </a:r>
          </a:p>
          <a:p>
            <a:pPr lvl="1"/>
            <a:r>
              <a:rPr lang="en-US" dirty="0" smtClean="0"/>
              <a:t>Hybrid seeds; fertilizers, herbicides and pesticides</a:t>
            </a:r>
          </a:p>
          <a:p>
            <a:r>
              <a:rPr lang="en-US" dirty="0" smtClean="0"/>
              <a:t>“Better” Techniques</a:t>
            </a:r>
          </a:p>
          <a:p>
            <a:pPr lvl="1"/>
            <a:r>
              <a:rPr lang="en-US" dirty="0" smtClean="0"/>
              <a:t>Irrigation</a:t>
            </a:r>
          </a:p>
          <a:p>
            <a:pPr lvl="1"/>
            <a:r>
              <a:rPr lang="en-US" dirty="0" smtClean="0"/>
              <a:t>Mechanization</a:t>
            </a:r>
          </a:p>
          <a:p>
            <a:pPr lvl="2"/>
            <a:r>
              <a:rPr lang="en-US" dirty="0" smtClean="0"/>
              <a:t>Electric pumps,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0771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ps.prenhall.com/wps/media/objects/264/270834/Green%20Revol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6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71788"/>
              </p:ext>
            </p:extLst>
          </p:nvPr>
        </p:nvGraphicFramePr>
        <p:xfrm>
          <a:off x="765175" y="2070100"/>
          <a:ext cx="7612064" cy="32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Grain production increased 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yield crops more susceptible to viruses and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 increase</a:t>
                      </a:r>
                      <a:r>
                        <a:rPr lang="en-US" baseline="0" dirty="0" smtClean="0"/>
                        <a:t> in rice by 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problems (pollution</a:t>
                      </a:r>
                      <a:r>
                        <a:rPr lang="en-US" baseline="0" dirty="0" smtClean="0"/>
                        <a:t> and soil contamination) more common; water resources strained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 became self-sufficient with rice by 1980s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number of workers needed</a:t>
                      </a:r>
                      <a:r>
                        <a:rPr lang="en-US" baseline="0" dirty="0" smtClean="0"/>
                        <a:t> on farms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famine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Farmers in periphery cannot afford</a:t>
                      </a:r>
                      <a:r>
                        <a:rPr lang="en-US" baseline="0" dirty="0" smtClean="0"/>
                        <a:t> technology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6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4950873" cy="4182035"/>
          </a:xfrm>
        </p:spPr>
        <p:txBody>
          <a:bodyPr/>
          <a:lstStyle/>
          <a:p>
            <a:r>
              <a:rPr lang="en-US" dirty="0" smtClean="0"/>
              <a:t>Nomadic </a:t>
            </a:r>
          </a:p>
          <a:p>
            <a:r>
              <a:rPr lang="en-US" dirty="0" smtClean="0"/>
              <a:t>Hunting and Gathering Societies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73" y="1871578"/>
            <a:ext cx="4193127" cy="49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revolution is any fundamental change or reversal of conditions, a great and sometimes violent change or innovation</a:t>
            </a:r>
          </a:p>
          <a:p>
            <a:r>
              <a:rPr lang="en-US" dirty="0" smtClean="0"/>
              <a:t>So, how does farming have a revolution?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</a:p>
          <a:p>
            <a:r>
              <a:rPr lang="en-US" dirty="0" smtClean="0"/>
              <a:t>10,000 years ago (8000 BCE – 3500 BCE)</a:t>
            </a:r>
          </a:p>
          <a:p>
            <a:r>
              <a:rPr lang="en-US" dirty="0" smtClean="0"/>
              <a:t>Humans begin to slowly domesticate plants and animals</a:t>
            </a:r>
          </a:p>
          <a:p>
            <a:r>
              <a:rPr lang="en-US" dirty="0" smtClean="0"/>
              <a:t>Nomadic people became SEDENTARY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8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02660"/>
              </p:ext>
            </p:extLst>
          </p:nvPr>
        </p:nvGraphicFramePr>
        <p:xfrm>
          <a:off x="765175" y="2070100"/>
          <a:ext cx="7612064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Steady food supply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Dependent on certain crops </a:t>
                      </a:r>
                    </a:p>
                    <a:p>
                      <a:pPr algn="ctr"/>
                      <a:r>
                        <a:rPr lang="en-US" dirty="0" smtClean="0"/>
                        <a:t>failure =</a:t>
                      </a:r>
                      <a:r>
                        <a:rPr lang="en-US" baseline="0" dirty="0" smtClean="0"/>
                        <a:t> starvation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Greater Population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Disease from close contact with animals, humans &amp; waste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Organized</a:t>
                      </a:r>
                      <a:r>
                        <a:rPr lang="en-US" baseline="0" dirty="0" smtClean="0"/>
                        <a:t> society = Civilization</a:t>
                      </a:r>
                    </a:p>
                    <a:p>
                      <a:pPr algn="ctr"/>
                      <a:r>
                        <a:rPr lang="en-US" baseline="0" dirty="0" smtClean="0"/>
                        <a:t>Specialization</a:t>
                      </a:r>
                    </a:p>
                    <a:p>
                      <a:pPr algn="ctr"/>
                      <a:r>
                        <a:rPr lang="en-US" baseline="0" dirty="0" smtClean="0"/>
                        <a:t>Religion</a:t>
                      </a:r>
                    </a:p>
                    <a:p>
                      <a:pPr algn="ctr"/>
                      <a:r>
                        <a:rPr lang="en-US" baseline="0" dirty="0" smtClean="0"/>
                        <a:t>Education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Cannot easily move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65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047657"/>
          </a:xfrm>
        </p:spPr>
        <p:txBody>
          <a:bodyPr/>
          <a:lstStyle/>
          <a:p>
            <a:r>
              <a:rPr lang="en-US" dirty="0" smtClean="0"/>
              <a:t>Agricultural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eople.wku.edu/darlene.applegate/oldworld/webnotes/1introduction/foodprod_images/hear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2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2842"/>
            <a:ext cx="8283660" cy="5026527"/>
          </a:xfrm>
        </p:spPr>
        <p:txBody>
          <a:bodyPr/>
          <a:lstStyle/>
          <a:p>
            <a:r>
              <a:rPr lang="en-US" dirty="0" smtClean="0"/>
              <a:t>First Towns Develop</a:t>
            </a:r>
          </a:p>
          <a:p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Huyuk</a:t>
            </a:r>
            <a:r>
              <a:rPr lang="en-US" dirty="0" smtClean="0"/>
              <a:t> (Turkey) 7000 </a:t>
            </a:r>
            <a:r>
              <a:rPr lang="en-US" dirty="0" err="1" smtClean="0"/>
              <a:t>bce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Jericho (Israel) 7000 </a:t>
            </a:r>
            <a:r>
              <a:rPr lang="en-US" dirty="0" err="1" smtClean="0"/>
              <a:t>bce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11" y="1657683"/>
            <a:ext cx="3495864" cy="218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64" y="2293938"/>
            <a:ext cx="2753895" cy="1850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2853"/>
            <a:ext cx="3691912" cy="2215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146" y="4642852"/>
            <a:ext cx="2057472" cy="22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Field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48" b="10748"/>
          <a:stretch>
            <a:fillRect/>
          </a:stretch>
        </p:blipFill>
        <p:spPr>
          <a:xfrm>
            <a:off x="3285558" y="2694632"/>
            <a:ext cx="5858441" cy="3218602"/>
          </a:xfrm>
        </p:spPr>
      </p:pic>
      <p:sp>
        <p:nvSpPr>
          <p:cNvPr id="5" name="TextBox 4"/>
          <p:cNvSpPr txBox="1"/>
          <p:nvPr/>
        </p:nvSpPr>
        <p:spPr>
          <a:xfrm>
            <a:off x="0" y="1733527"/>
            <a:ext cx="3489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Medieval agriculture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1/3 – ½ of fields are fallow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Common land: used by village for livestock; fields shared by peasants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Serfs often lowest; many sold with land (slavery)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8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950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>
                <a:ea typeface="+mj-ea"/>
              </a:rPr>
              <a:t>Disadvantages of the old system</a:t>
            </a:r>
          </a:p>
        </p:txBody>
      </p:sp>
      <p:pic>
        <p:nvPicPr>
          <p:cNvPr id="3081" name="Picture 9" descr="picox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0053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5486400" y="4800600"/>
            <a:ext cx="2362200" cy="609600"/>
          </a:xfrm>
          <a:prstGeom prst="leftArrow">
            <a:avLst>
              <a:gd name="adj1" fmla="val 50000"/>
              <a:gd name="adj2" fmla="val 9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029200" y="1676400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33400" y="4953000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962400" y="2286000"/>
            <a:ext cx="381000" cy="914400"/>
          </a:xfrm>
          <a:prstGeom prst="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6705600" y="4114800"/>
            <a:ext cx="1600200" cy="304800"/>
          </a:xfrm>
          <a:prstGeom prst="lef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334000" y="1093615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Field left fallow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28600" y="1086931"/>
            <a:ext cx="3048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People have to walk over your strips to reach theirs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403860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No proper drainage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5547895"/>
            <a:ext cx="236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Animals can trample crops and spread disease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086600" y="1906587"/>
            <a:ext cx="152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Difficult to take advantage of new farming techniques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332831" y="5547895"/>
            <a:ext cx="3276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Because land in different fields takes time to get to each field</a:t>
            </a: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90600" y="33528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4116" y="303088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No hedges or fences</a:t>
            </a:r>
          </a:p>
        </p:txBody>
      </p:sp>
    </p:spTree>
    <p:extLst>
      <p:ext uri="{BB962C8B-B14F-4D97-AF65-F5344CB8AC3E}">
        <p14:creationId xmlns:p14="http://schemas.microsoft.com/office/powerpoint/2010/main" val="3391730680"/>
      </p:ext>
    </p:extLst>
  </p:cSld>
  <p:clrMapOvr>
    <a:masterClrMapping/>
  </p:clrMapOvr>
  <p:transition xmlns:p14="http://schemas.microsoft.com/office/powerpoint/2010/main" spd="slow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utoUpdateAnimBg="0"/>
      <p:bldP spid="3091" grpId="0" autoUpdateAnimBg="0"/>
      <p:bldP spid="3092" grpId="0" autoUpdateAnimBg="0"/>
      <p:bldP spid="3094" grpId="0" autoUpdateAnimBg="0"/>
      <p:bldP spid="3095" grpId="0" autoUpdateAnimBg="0"/>
      <p:bldP spid="3098" grpId="0" autoUpdateAnimBg="0"/>
      <p:bldP spid="3099" grpId="0" animBg="1"/>
      <p:bldP spid="310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1746</TotalTime>
  <Words>707</Words>
  <Application>Microsoft Macintosh PowerPoint</Application>
  <PresentationFormat>On-screen Show (4:3)</PresentationFormat>
  <Paragraphs>106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Habitat</vt:lpstr>
      <vt:lpstr>Agricultural Revolutions</vt:lpstr>
      <vt:lpstr>Before Agriculture</vt:lpstr>
      <vt:lpstr>Revolution?</vt:lpstr>
      <vt:lpstr>Neolithic Revolution</vt:lpstr>
      <vt:lpstr>Neolithic Revolution</vt:lpstr>
      <vt:lpstr>Agricultural Hearths</vt:lpstr>
      <vt:lpstr>Settlements</vt:lpstr>
      <vt:lpstr>Open Field System</vt:lpstr>
      <vt:lpstr>Disadvantages of the old system</vt:lpstr>
      <vt:lpstr>Agricultural Revolution</vt:lpstr>
      <vt:lpstr>Crops – what changed?</vt:lpstr>
      <vt:lpstr>Specialization</vt:lpstr>
      <vt:lpstr>New machinery</vt:lpstr>
      <vt:lpstr>PowerPoint Presentation</vt:lpstr>
      <vt:lpstr>Green Revolution</vt:lpstr>
      <vt:lpstr>PowerPoint Presentation</vt:lpstr>
      <vt:lpstr>Green Revolution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Revolutions</dc:title>
  <dc:creator>Daryl Schuster</dc:creator>
  <cp:lastModifiedBy>Daryl Schuster</cp:lastModifiedBy>
  <cp:revision>9</cp:revision>
  <dcterms:created xsi:type="dcterms:W3CDTF">2017-11-11T14:29:15Z</dcterms:created>
  <dcterms:modified xsi:type="dcterms:W3CDTF">2017-11-12T19:37:20Z</dcterms:modified>
</cp:coreProperties>
</file>