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4"/>
    <p:restoredTop sz="94534"/>
  </p:normalViewPr>
  <p:slideViewPr>
    <p:cSldViewPr snapToGrid="0" snapToObjects="1">
      <p:cViewPr varScale="1">
        <p:scale>
          <a:sx n="57" d="100"/>
          <a:sy n="57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4404-1C9C-A34F-82B8-A5CAB5F0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8172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Cultural Patterns and Processes</a:t>
            </a:r>
            <a:br>
              <a:rPr lang="en-US" sz="6000" dirty="0"/>
            </a:br>
            <a:r>
              <a:rPr lang="en-US" sz="6000" dirty="0"/>
              <a:t>Historical Causes of Diffusion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F57F0-05B6-2442-BB2E-38248A18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55" y="2020784"/>
            <a:ext cx="8289089" cy="48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49A6-5C03-F443-A7E0-BF29AE38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4235-880A-754B-BDC8-17E75E32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6" y="1026694"/>
            <a:ext cx="11389894" cy="5831305"/>
          </a:xfrm>
        </p:spPr>
        <p:txBody>
          <a:bodyPr>
            <a:noAutofit/>
          </a:bodyPr>
          <a:lstStyle/>
          <a:p>
            <a:r>
              <a:rPr lang="en-US" sz="3200" b="1" i="1" u="sng" dirty="0"/>
              <a:t>Patterns and Spatial Organization (PSO)</a:t>
            </a:r>
          </a:p>
          <a:p>
            <a:pPr lvl="1"/>
            <a:r>
              <a:rPr lang="en-US" sz="2800" dirty="0"/>
              <a:t>How does where people live and what resources they have access to impact their cultural practices</a:t>
            </a:r>
          </a:p>
          <a:p>
            <a:r>
              <a:rPr lang="en-US" sz="3200" b="1" i="1" u="sng" dirty="0"/>
              <a:t>Impacts and Interactions (IMP)</a:t>
            </a:r>
          </a:p>
          <a:p>
            <a:pPr lvl="1"/>
            <a:r>
              <a:rPr lang="en-US" sz="2800" dirty="0"/>
              <a:t>How does the interaction of people contribute to the spread of cultural practices?</a:t>
            </a:r>
          </a:p>
          <a:p>
            <a:r>
              <a:rPr lang="en-US" sz="3200" b="1" i="1" u="sng" dirty="0"/>
              <a:t>Spatial Patterns and Societal Changes (SPS)</a:t>
            </a:r>
          </a:p>
          <a:p>
            <a:pPr lvl="1"/>
            <a:r>
              <a:rPr lang="en-US" sz="2800" dirty="0"/>
              <a:t>How and why do cultural ideas, practices, and innovations change or disappear over time?</a:t>
            </a:r>
          </a:p>
        </p:txBody>
      </p:sp>
    </p:spTree>
    <p:extLst>
      <p:ext uri="{BB962C8B-B14F-4D97-AF65-F5344CB8AC3E}">
        <p14:creationId xmlns:p14="http://schemas.microsoft.com/office/powerpoint/2010/main" val="151331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Enduring Understanding: SPS-3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2"/>
            <a:ext cx="9905999" cy="3571421"/>
          </a:xfrm>
        </p:spPr>
        <p:txBody>
          <a:bodyPr>
            <a:normAutofit/>
          </a:bodyPr>
          <a:lstStyle/>
          <a:p>
            <a:r>
              <a:rPr lang="en-US" dirty="0"/>
              <a:t>Cultural ideas, practices, and innovations change or disappear over 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Learning Objective: SPS-3.A</a:t>
            </a:r>
          </a:p>
          <a:p>
            <a:r>
              <a:rPr lang="en-US" dirty="0"/>
              <a:t>Explain how historical processes impact current cultural patterns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3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SPS-3.A.1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9" y="853823"/>
            <a:ext cx="11004884" cy="1440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Interactions between and among cultural traits and larger global forces can lead to new forms of cultural expression; for example, creolization and lingua franca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2B6D2-E1FA-4D4F-BD8D-EA06AD04E115}"/>
              </a:ext>
            </a:extLst>
          </p:cNvPr>
          <p:cNvSpPr txBox="1"/>
          <p:nvPr/>
        </p:nvSpPr>
        <p:spPr>
          <a:xfrm>
            <a:off x="188910" y="1768222"/>
            <a:ext cx="120030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As people from around world the interact and come together they have to find a way to communicate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When colonizers attempt to colonize new areas language communication can be a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The ability to communicate between two groups of people is crucial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panose="020B0600070205080204" pitchFamily="34" charset="-128"/>
              </a:rPr>
              <a:t>Creolization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 language that results from the mixing of a colonizer's language with the indigenous language of the people being dominated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Example: French Creole in Haiti--Very different than the French spoken in France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Application: Creoles show the diffusion of one language into another, which gives insight as to the history of that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Creole language are languages that are a blend of the two languages into one that people speak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Needs to become a first language of a group of people to be classified as a creole languages </a:t>
            </a:r>
          </a:p>
        </p:txBody>
      </p:sp>
    </p:spTree>
    <p:extLst>
      <p:ext uri="{BB962C8B-B14F-4D97-AF65-F5344CB8AC3E}">
        <p14:creationId xmlns:p14="http://schemas.microsoft.com/office/powerpoint/2010/main" val="355728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E2B6D2-E1FA-4D4F-BD8D-EA06AD04E115}"/>
              </a:ext>
            </a:extLst>
          </p:cNvPr>
          <p:cNvSpPr txBox="1"/>
          <p:nvPr/>
        </p:nvSpPr>
        <p:spPr>
          <a:xfrm>
            <a:off x="640466" y="1610178"/>
            <a:ext cx="120030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Lingua Franca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panose="020B0600070205080204" pitchFamily="34" charset="-128"/>
              </a:rPr>
              <a:t>This is a language spoken between speakers of two different languages for the purpose of commerce or trade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panose="020B0600070205080204" pitchFamily="34" charset="-128"/>
              </a:rPr>
              <a:t>Historically, Arabic became lingua franca during the expansion of Islam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panose="020B0600070205080204" pitchFamily="34" charset="-128"/>
              </a:rPr>
              <a:t>English became the lingua franca during colonial America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panose="020B0600070205080204" pitchFamily="34" charset="-128"/>
              </a:rPr>
              <a:t>Still dominates today as the language of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panose="020B0600070205080204" pitchFamily="34" charset="-128"/>
              </a:rPr>
              <a:t>Modern day lingua franca in East Africa is Swahili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858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SPS-3.A.2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Colonialism, imperialism, and trade helped to shape patterns and practices of culture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AA2D8-3DC1-734A-8416-F065C9BB85E6}"/>
              </a:ext>
            </a:extLst>
          </p:cNvPr>
          <p:cNvSpPr txBox="1"/>
          <p:nvPr/>
        </p:nvSpPr>
        <p:spPr>
          <a:xfrm>
            <a:off x="188910" y="1768222"/>
            <a:ext cx="120030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Colonialism</a:t>
            </a:r>
            <a:r>
              <a:rPr lang="en-US" sz="2400" dirty="0">
                <a:ea typeface="ＭＳ Ｐゴシック" panose="020B0600070205080204" pitchFamily="34" charset="-128"/>
              </a:rPr>
              <a:t> – the establishment, exploitation, acquisition, and expansion of colonies in one territory by people from another territory or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Imperialism</a:t>
            </a:r>
            <a:r>
              <a:rPr lang="en-US" sz="2400" dirty="0">
                <a:ea typeface="ＭＳ Ｐゴシック" panose="020B0600070205080204" pitchFamily="34" charset="-128"/>
              </a:rPr>
              <a:t> – the forceful extension of a nation’s authority by territorial conquest or by establishing economic or political domination of other 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panose="020B0600070205080204" pitchFamily="34" charset="-128"/>
              </a:rPr>
              <a:t>Differences between the two – is a small but very important detail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Colonialism</a:t>
            </a:r>
            <a:r>
              <a:rPr lang="en-US" sz="2200" dirty="0">
                <a:ea typeface="ＭＳ Ｐゴシック" panose="020B0600070205080204" pitchFamily="34" charset="-128"/>
              </a:rPr>
              <a:t> if you go into new land and take control, but don’t rule the people – you move them or kill them; </a:t>
            </a:r>
            <a:r>
              <a:rPr 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imperialism</a:t>
            </a:r>
            <a:r>
              <a:rPr lang="en-US" sz="2200" dirty="0">
                <a:ea typeface="ＭＳ Ｐゴシック" panose="020B0600070205080204" pitchFamily="34" charset="-128"/>
              </a:rPr>
              <a:t> is going into a new land and controlling the people as well as the land.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panose="020B0600070205080204" pitchFamily="34" charset="-128"/>
              </a:rPr>
              <a:t>Colonialism and Imperialism can have huge negative affects on the region that is conquered.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a typeface="ＭＳ Ｐゴシック" panose="020B0600070205080204" pitchFamily="34" charset="-128"/>
              </a:rPr>
              <a:t>Imperialism can result in the loss of culture and creation of conflict as space is divided without concern of the traditional ethnic boundaries</a:t>
            </a:r>
          </a:p>
        </p:txBody>
      </p:sp>
    </p:spTree>
    <p:extLst>
      <p:ext uri="{BB962C8B-B14F-4D97-AF65-F5344CB8AC3E}">
        <p14:creationId xmlns:p14="http://schemas.microsoft.com/office/powerpoint/2010/main" val="220642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AA2D8-3DC1-734A-8416-F065C9BB85E6}"/>
              </a:ext>
            </a:extLst>
          </p:cNvPr>
          <p:cNvSpPr txBox="1"/>
          <p:nvPr/>
        </p:nvSpPr>
        <p:spPr>
          <a:xfrm>
            <a:off x="880534" y="786088"/>
            <a:ext cx="11108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anose="020B0600070205080204" pitchFamily="34" charset="-128"/>
              </a:rPr>
              <a:t>With the imperialism of Africa this has led to ethnic conflict lasting to this day still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ＭＳ Ｐゴシック" panose="020B0600070205080204" pitchFamily="34" charset="-128"/>
              </a:rPr>
              <a:t>Colonialism has a long term lasting impact on the remaining culture even after the colonizers have left - </a:t>
            </a:r>
            <a:r>
              <a:rPr 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Neocolonialism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E366E-9762-4D99-8223-375B1873A25B}"/>
              </a:ext>
            </a:extLst>
          </p:cNvPr>
          <p:cNvSpPr txBox="1"/>
          <p:nvPr/>
        </p:nvSpPr>
        <p:spPr>
          <a:xfrm>
            <a:off x="5858932" y="2685246"/>
            <a:ext cx="4682595" cy="3386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largest ways ideas and goods have moved across space is by trade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trade people are brought into contact with new cultures and traditions that can have an impact</a:t>
            </a:r>
          </a:p>
        </p:txBody>
      </p:sp>
    </p:spTree>
    <p:extLst>
      <p:ext uri="{BB962C8B-B14F-4D97-AF65-F5344CB8AC3E}">
        <p14:creationId xmlns:p14="http://schemas.microsoft.com/office/powerpoint/2010/main" val="182833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Trebuchet MS</vt:lpstr>
      <vt:lpstr>Tw Cen MT</vt:lpstr>
      <vt:lpstr>Circuit</vt:lpstr>
      <vt:lpstr>Cultural Patterns and Processes Historical Causes of Diffusion</vt:lpstr>
      <vt:lpstr>Big Ideas</vt:lpstr>
      <vt:lpstr>Enduring Understanding: SPS-3 </vt:lpstr>
      <vt:lpstr>Essential Knowledge SPS-3.A.1</vt:lpstr>
      <vt:lpstr>PowerPoint Presentation</vt:lpstr>
      <vt:lpstr>Essential Knowledge SPS-3.A.2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Patterns and Processes Historical Causes of Diffusion</dc:title>
  <dc:creator>Schuster Deirdre</dc:creator>
  <cp:lastModifiedBy>Schuster Deirdre</cp:lastModifiedBy>
  <cp:revision>5</cp:revision>
  <dcterms:created xsi:type="dcterms:W3CDTF">2019-10-24T11:24:50Z</dcterms:created>
  <dcterms:modified xsi:type="dcterms:W3CDTF">2019-10-28T17:34:33Z</dcterms:modified>
</cp:coreProperties>
</file>